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876" r:id="rId1"/>
  </p:sldMasterIdLst>
  <p:notesMasterIdLst>
    <p:notesMasterId r:id="rId26"/>
  </p:notesMasterIdLst>
  <p:handoutMasterIdLst>
    <p:handoutMasterId r:id="rId27"/>
  </p:handoutMasterIdLst>
  <p:sldIdLst>
    <p:sldId id="256" r:id="rId2"/>
    <p:sldId id="320" r:id="rId3"/>
    <p:sldId id="325" r:id="rId4"/>
    <p:sldId id="327" r:id="rId5"/>
    <p:sldId id="328" r:id="rId6"/>
    <p:sldId id="326" r:id="rId7"/>
    <p:sldId id="344" r:id="rId8"/>
    <p:sldId id="346" r:id="rId9"/>
    <p:sldId id="329" r:id="rId10"/>
    <p:sldId id="330" r:id="rId11"/>
    <p:sldId id="331" r:id="rId12"/>
    <p:sldId id="332" r:id="rId13"/>
    <p:sldId id="333" r:id="rId14"/>
    <p:sldId id="334" r:id="rId15"/>
    <p:sldId id="335" r:id="rId16"/>
    <p:sldId id="343" r:id="rId17"/>
    <p:sldId id="338" r:id="rId18"/>
    <p:sldId id="336" r:id="rId19"/>
    <p:sldId id="337" r:id="rId20"/>
    <p:sldId id="339" r:id="rId21"/>
    <p:sldId id="342" r:id="rId22"/>
    <p:sldId id="340" r:id="rId23"/>
    <p:sldId id="341" r:id="rId24"/>
    <p:sldId id="345" r:id="rId25"/>
  </p:sldIdLst>
  <p:sldSz cx="12192000" cy="6858000"/>
  <p:notesSz cx="6669088" cy="99266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nezka van de Weg" initials="AvdW" lastIdx="1" clrIdx="0">
    <p:extLst>
      <p:ext uri="{19B8F6BF-5375-455C-9EA6-DF929625EA0E}">
        <p15:presenceInfo xmlns:p15="http://schemas.microsoft.com/office/powerpoint/2012/main" userId="0b829bf5d0ab5749"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0A22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3127" autoAdjust="0"/>
    <p:restoredTop sz="92982" autoAdjust="0"/>
  </p:normalViewPr>
  <p:slideViewPr>
    <p:cSldViewPr snapToGrid="0">
      <p:cViewPr varScale="1">
        <p:scale>
          <a:sx n="68" d="100"/>
          <a:sy n="68" d="100"/>
        </p:scale>
        <p:origin x="894" y="66"/>
      </p:cViewPr>
      <p:guideLst/>
    </p:cSldViewPr>
  </p:slideViewPr>
  <p:notesTextViewPr>
    <p:cViewPr>
      <p:scale>
        <a:sx n="1" d="1"/>
        <a:sy n="1" d="1"/>
      </p:scale>
      <p:origin x="0" y="0"/>
    </p:cViewPr>
  </p:notesTextViewPr>
  <p:sorterViewPr>
    <p:cViewPr>
      <p:scale>
        <a:sx n="120" d="100"/>
        <a:sy n="12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handoutMaster" Target="handoutMasters/handoutMaster1.xml"/><Relationship Id="rId30"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890665" cy="49800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776866" y="0"/>
            <a:ext cx="2890665" cy="498008"/>
          </a:xfrm>
          <a:prstGeom prst="rect">
            <a:avLst/>
          </a:prstGeom>
        </p:spPr>
        <p:txBody>
          <a:bodyPr vert="horz" lIns="91440" tIns="45720" rIns="91440" bIns="45720" rtlCol="0"/>
          <a:lstStyle>
            <a:lvl1pPr algn="r">
              <a:defRPr sz="1200"/>
            </a:lvl1pPr>
          </a:lstStyle>
          <a:p>
            <a:fld id="{24E8B3F2-6488-448B-948B-03CAAAA7D014}" type="datetimeFigureOut">
              <a:rPr lang="en-US" smtClean="0"/>
              <a:t>7/1/2020</a:t>
            </a:fld>
            <a:endParaRPr lang="en-US"/>
          </a:p>
        </p:txBody>
      </p:sp>
      <p:sp>
        <p:nvSpPr>
          <p:cNvPr id="4" name="Footer Placeholder 3"/>
          <p:cNvSpPr>
            <a:spLocks noGrp="1"/>
          </p:cNvSpPr>
          <p:nvPr>
            <p:ph type="ftr" sz="quarter" idx="2"/>
          </p:nvPr>
        </p:nvSpPr>
        <p:spPr>
          <a:xfrm>
            <a:off x="0" y="9428630"/>
            <a:ext cx="2890665" cy="498008"/>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776866" y="9428630"/>
            <a:ext cx="2890665" cy="498008"/>
          </a:xfrm>
          <a:prstGeom prst="rect">
            <a:avLst/>
          </a:prstGeom>
        </p:spPr>
        <p:txBody>
          <a:bodyPr vert="horz" lIns="91440" tIns="45720" rIns="91440" bIns="45720" rtlCol="0" anchor="b"/>
          <a:lstStyle>
            <a:lvl1pPr algn="r">
              <a:defRPr sz="1200"/>
            </a:lvl1pPr>
          </a:lstStyle>
          <a:p>
            <a:fld id="{E6FD99F2-9614-4524-9530-D5CA7E947523}" type="slidenum">
              <a:rPr lang="en-US" smtClean="0"/>
              <a:t>‹#›</a:t>
            </a:fld>
            <a:endParaRPr lang="en-US"/>
          </a:p>
        </p:txBody>
      </p:sp>
    </p:spTree>
    <p:extLst>
      <p:ext uri="{BB962C8B-B14F-4D97-AF65-F5344CB8AC3E}">
        <p14:creationId xmlns:p14="http://schemas.microsoft.com/office/powerpoint/2010/main" val="261253972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889938" cy="498056"/>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777607" y="0"/>
            <a:ext cx="2889938" cy="498056"/>
          </a:xfrm>
          <a:prstGeom prst="rect">
            <a:avLst/>
          </a:prstGeom>
        </p:spPr>
        <p:txBody>
          <a:bodyPr vert="horz" lIns="91440" tIns="45720" rIns="91440" bIns="45720" rtlCol="0"/>
          <a:lstStyle>
            <a:lvl1pPr algn="r">
              <a:defRPr sz="1200"/>
            </a:lvl1pPr>
          </a:lstStyle>
          <a:p>
            <a:fld id="{080D6CAC-D988-4209-A1D8-56C158C0CA65}" type="datetimeFigureOut">
              <a:rPr lang="en-US" smtClean="0"/>
              <a:t>7/1/2020</a:t>
            </a:fld>
            <a:endParaRPr lang="en-US"/>
          </a:p>
        </p:txBody>
      </p:sp>
      <p:sp>
        <p:nvSpPr>
          <p:cNvPr id="4" name="Slide Image Placeholder 3"/>
          <p:cNvSpPr>
            <a:spLocks noGrp="1" noRot="1" noChangeAspect="1"/>
          </p:cNvSpPr>
          <p:nvPr>
            <p:ph type="sldImg" idx="2"/>
          </p:nvPr>
        </p:nvSpPr>
        <p:spPr>
          <a:xfrm>
            <a:off x="357188" y="1239838"/>
            <a:ext cx="5954712" cy="3351212"/>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66909" y="4777195"/>
            <a:ext cx="5335270" cy="3908614"/>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428584"/>
            <a:ext cx="2889938" cy="498055"/>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777607" y="9428584"/>
            <a:ext cx="2889938" cy="498055"/>
          </a:xfrm>
          <a:prstGeom prst="rect">
            <a:avLst/>
          </a:prstGeom>
        </p:spPr>
        <p:txBody>
          <a:bodyPr vert="horz" lIns="91440" tIns="45720" rIns="91440" bIns="45720" rtlCol="0" anchor="b"/>
          <a:lstStyle>
            <a:lvl1pPr algn="r">
              <a:defRPr sz="1200"/>
            </a:lvl1pPr>
          </a:lstStyle>
          <a:p>
            <a:fld id="{6A554F2F-CCE3-4CC4-A604-E4A42C1EED3B}" type="slidenum">
              <a:rPr lang="en-US" smtClean="0"/>
              <a:t>‹#›</a:t>
            </a:fld>
            <a:endParaRPr lang="en-US"/>
          </a:p>
        </p:txBody>
      </p:sp>
    </p:spTree>
    <p:extLst>
      <p:ext uri="{BB962C8B-B14F-4D97-AF65-F5344CB8AC3E}">
        <p14:creationId xmlns:p14="http://schemas.microsoft.com/office/powerpoint/2010/main" val="189135034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eldia">
    <p:spTree>
      <p:nvGrpSpPr>
        <p:cNvPr id="1" name=""/>
        <p:cNvGrpSpPr/>
        <p:nvPr/>
      </p:nvGrpSpPr>
      <p:grpSpPr>
        <a:xfrm>
          <a:off x="0" y="0"/>
          <a:ext cx="0" cy="0"/>
          <a:chOff x="0" y="0"/>
          <a:chExt cx="0" cy="0"/>
        </a:xfrm>
      </p:grpSpPr>
      <p:sp>
        <p:nvSpPr>
          <p:cNvPr id="7" name="Rectangle 6"/>
          <p:cNvSpPr/>
          <p:nvPr/>
        </p:nvSpPr>
        <p:spPr>
          <a:xfrm>
            <a:off x="0" y="761999"/>
            <a:ext cx="9141619" cy="5334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9270263" y="761999"/>
            <a:ext cx="2925318" cy="5334001"/>
          </a:xfrm>
          <a:prstGeom prst="rect">
            <a:avLst/>
          </a:prstGeom>
          <a:solidFill>
            <a:srgbClr val="C8C8C8">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69848" y="1298448"/>
            <a:ext cx="7315200" cy="3255264"/>
          </a:xfrm>
        </p:spPr>
        <p:txBody>
          <a:bodyPr anchor="b">
            <a:normAutofit/>
          </a:bodyPr>
          <a:lstStyle>
            <a:lvl1pPr algn="l">
              <a:defRPr sz="5900" spc="-100" baseline="0">
                <a:solidFill>
                  <a:srgbClr val="FFFFFF"/>
                </a:solidFill>
              </a:defRPr>
            </a:lvl1pPr>
          </a:lstStyle>
          <a:p>
            <a:r>
              <a:rPr lang="nl-NL"/>
              <a:t>Klik om stijl te bewerken</a:t>
            </a:r>
            <a:endParaRPr lang="en-US" dirty="0"/>
          </a:p>
        </p:txBody>
      </p:sp>
      <p:sp>
        <p:nvSpPr>
          <p:cNvPr id="3" name="Subtitle 2"/>
          <p:cNvSpPr>
            <a:spLocks noGrp="1"/>
          </p:cNvSpPr>
          <p:nvPr>
            <p:ph type="subTitle" idx="1"/>
          </p:nvPr>
        </p:nvSpPr>
        <p:spPr>
          <a:xfrm>
            <a:off x="1100015" y="4670246"/>
            <a:ext cx="7315200" cy="914400"/>
          </a:xfrm>
        </p:spPr>
        <p:txBody>
          <a:bodyPr anchor="t">
            <a:normAutofit/>
          </a:bodyPr>
          <a:lstStyle>
            <a:lvl1pPr marL="0" indent="0" algn="l">
              <a:buNone/>
              <a:defRPr sz="2200" cap="none" spc="0" baseline="0">
                <a:solidFill>
                  <a:schemeClr val="accent1">
                    <a:lumMod val="20000"/>
                    <a:lumOff val="80000"/>
                  </a:schemeClr>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nl-NL"/>
              <a:t>Klikken om de ondertitelstijl van het model te bewerken</a:t>
            </a:r>
            <a:endParaRPr lang="en-US" dirty="0"/>
          </a:p>
        </p:txBody>
      </p:sp>
      <p:sp>
        <p:nvSpPr>
          <p:cNvPr id="4" name="Date Placeholder 3"/>
          <p:cNvSpPr>
            <a:spLocks noGrp="1"/>
          </p:cNvSpPr>
          <p:nvPr>
            <p:ph type="dt" sz="half" idx="10"/>
          </p:nvPr>
        </p:nvSpPr>
        <p:spPr/>
        <p:txBody>
          <a:bodyPr/>
          <a:lstStyle/>
          <a:p>
            <a:fld id="{5586B75A-687E-405C-8A0B-8D00578BA2C3}" type="datetimeFigureOut">
              <a:rPr lang="en-US" smtClean="0"/>
              <a:pPr/>
              <a:t>7/1/2020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283827574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stijl te bewerken</a:t>
            </a:r>
            <a:endParaRPr lang="en-US" dirty="0"/>
          </a:p>
        </p:txBody>
      </p:sp>
      <p:sp>
        <p:nvSpPr>
          <p:cNvPr id="3" name="Vertical Text Placeholder 2"/>
          <p:cNvSpPr>
            <a:spLocks noGrp="1"/>
          </p:cNvSpPr>
          <p:nvPr>
            <p:ph type="body" orient="vert" idx="1"/>
          </p:nvPr>
        </p:nvSpPr>
        <p:spPr/>
        <p:txBody>
          <a:bodyPr vert="eaVert" anchor="t"/>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7" name="Date Placeholder 6"/>
          <p:cNvSpPr>
            <a:spLocks noGrp="1"/>
          </p:cNvSpPr>
          <p:nvPr>
            <p:ph type="dt" sz="half" idx="10"/>
          </p:nvPr>
        </p:nvSpPr>
        <p:spPr/>
        <p:txBody>
          <a:bodyPr/>
          <a:lstStyle/>
          <a:p>
            <a:fld id="{5586B75A-687E-405C-8A0B-8D00578BA2C3}" type="datetimeFigureOut">
              <a:rPr lang="en-US" smtClean="0"/>
              <a:pPr/>
              <a:t>7/1/2020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219456570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81000" y="990600"/>
            <a:ext cx="2819400" cy="4953000"/>
          </a:xfrm>
        </p:spPr>
        <p:txBody>
          <a:bodyPr vert="eaVert"/>
          <a:lstStyle/>
          <a:p>
            <a:r>
              <a:rPr lang="nl-NL"/>
              <a:t>Klik om stijl te bewerken</a:t>
            </a:r>
            <a:endParaRPr lang="en-US" dirty="0"/>
          </a:p>
        </p:txBody>
      </p:sp>
      <p:sp>
        <p:nvSpPr>
          <p:cNvPr id="3" name="Vertical Text Placeholder 2"/>
          <p:cNvSpPr>
            <a:spLocks noGrp="1"/>
          </p:cNvSpPr>
          <p:nvPr>
            <p:ph type="body" orient="vert" idx="1"/>
          </p:nvPr>
        </p:nvSpPr>
        <p:spPr>
          <a:xfrm>
            <a:off x="3867912" y="868680"/>
            <a:ext cx="7315200" cy="5120640"/>
          </a:xfrm>
        </p:spPr>
        <p:txBody>
          <a:bodyPr vert="eaVert" anchor="t"/>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7" name="Date Placeholder 6"/>
          <p:cNvSpPr>
            <a:spLocks noGrp="1"/>
          </p:cNvSpPr>
          <p:nvPr>
            <p:ph type="dt" sz="half" idx="10"/>
          </p:nvPr>
        </p:nvSpPr>
        <p:spPr/>
        <p:txBody>
          <a:bodyPr/>
          <a:lstStyle/>
          <a:p>
            <a:fld id="{5586B75A-687E-405C-8A0B-8D00578BA2C3}" type="datetimeFigureOut">
              <a:rPr lang="en-US" smtClean="0"/>
              <a:pPr/>
              <a:t>7/1/2020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35873154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stijl te bewerken</a:t>
            </a:r>
            <a:endParaRPr lang="en-US" dirty="0"/>
          </a:p>
        </p:txBody>
      </p:sp>
      <p:sp>
        <p:nvSpPr>
          <p:cNvPr id="3" name="Content Placeholder 2"/>
          <p:cNvSpPr>
            <a:spLocks noGrp="1"/>
          </p:cNvSpPr>
          <p:nvPr>
            <p:ph idx="1"/>
          </p:nvPr>
        </p:nvSpPr>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10"/>
          </p:nvPr>
        </p:nvSpPr>
        <p:spPr/>
        <p:txBody>
          <a:bodyPr/>
          <a:lstStyle/>
          <a:p>
            <a:fld id="{5586B75A-687E-405C-8A0B-8D00578BA2C3}" type="datetimeFigureOut">
              <a:rPr lang="en-US" smtClean="0"/>
              <a:pPr/>
              <a:t>7/1/2020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41095207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le 1"/>
          <p:cNvSpPr>
            <a:spLocks noGrp="1"/>
          </p:cNvSpPr>
          <p:nvPr>
            <p:ph type="title"/>
          </p:nvPr>
        </p:nvSpPr>
        <p:spPr>
          <a:xfrm>
            <a:off x="3867912" y="1298448"/>
            <a:ext cx="7315200" cy="3255264"/>
          </a:xfrm>
        </p:spPr>
        <p:txBody>
          <a:bodyPr anchor="b">
            <a:normAutofit/>
          </a:bodyPr>
          <a:lstStyle>
            <a:lvl1pPr>
              <a:defRPr sz="5900" b="0" spc="-100" baseline="0">
                <a:solidFill>
                  <a:schemeClr val="tx1">
                    <a:lumMod val="65000"/>
                    <a:lumOff val="35000"/>
                  </a:schemeClr>
                </a:solidFill>
              </a:defRPr>
            </a:lvl1pPr>
          </a:lstStyle>
          <a:p>
            <a:r>
              <a:rPr lang="nl-NL"/>
              <a:t>Klik om stijl te bewerken</a:t>
            </a:r>
            <a:endParaRPr lang="en-US" dirty="0"/>
          </a:p>
        </p:txBody>
      </p:sp>
      <p:sp>
        <p:nvSpPr>
          <p:cNvPr id="3" name="Text Placeholder 2"/>
          <p:cNvSpPr>
            <a:spLocks noGrp="1"/>
          </p:cNvSpPr>
          <p:nvPr>
            <p:ph type="body" idx="1"/>
          </p:nvPr>
        </p:nvSpPr>
        <p:spPr>
          <a:xfrm>
            <a:off x="3886200" y="4672584"/>
            <a:ext cx="7315200" cy="914400"/>
          </a:xfrm>
        </p:spPr>
        <p:txBody>
          <a:bodyPr anchor="t">
            <a:normAutofit/>
          </a:bodyPr>
          <a:lstStyle>
            <a:lvl1pPr marL="0" indent="0">
              <a:buNone/>
              <a:defRPr sz="2200" cap="none" spc="0" baseline="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a:t>Tekststijl van het model bewerken</a:t>
            </a:r>
          </a:p>
        </p:txBody>
      </p:sp>
      <p:sp>
        <p:nvSpPr>
          <p:cNvPr id="4" name="Date Placeholder 3"/>
          <p:cNvSpPr>
            <a:spLocks noGrp="1"/>
          </p:cNvSpPr>
          <p:nvPr>
            <p:ph type="dt" sz="half" idx="10"/>
          </p:nvPr>
        </p:nvSpPr>
        <p:spPr/>
        <p:txBody>
          <a:bodyPr/>
          <a:lstStyle/>
          <a:p>
            <a:fld id="{5586B75A-687E-405C-8A0B-8D00578BA2C3}" type="datetimeFigureOut">
              <a:rPr lang="en-US" smtClean="0"/>
              <a:pPr/>
              <a:t>7/1/2020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241346989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stijl te bewerken</a:t>
            </a:r>
            <a:endParaRPr lang="en-US" dirty="0"/>
          </a:p>
        </p:txBody>
      </p:sp>
      <p:sp>
        <p:nvSpPr>
          <p:cNvPr id="3" name="Content Placeholder 2"/>
          <p:cNvSpPr>
            <a:spLocks noGrp="1"/>
          </p:cNvSpPr>
          <p:nvPr>
            <p:ph sz="half" idx="1"/>
          </p:nvPr>
        </p:nvSpPr>
        <p:spPr>
          <a:xfrm>
            <a:off x="3867912" y="868680"/>
            <a:ext cx="3474720" cy="512064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Content Placeholder 3"/>
          <p:cNvSpPr>
            <a:spLocks noGrp="1"/>
          </p:cNvSpPr>
          <p:nvPr>
            <p:ph sz="half" idx="2"/>
          </p:nvPr>
        </p:nvSpPr>
        <p:spPr>
          <a:xfrm>
            <a:off x="7818120" y="868680"/>
            <a:ext cx="3474720" cy="512064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8" name="Date Placeholder 7"/>
          <p:cNvSpPr>
            <a:spLocks noGrp="1"/>
          </p:cNvSpPr>
          <p:nvPr>
            <p:ph type="dt" sz="half" idx="10"/>
          </p:nvPr>
        </p:nvSpPr>
        <p:spPr/>
        <p:txBody>
          <a:bodyPr/>
          <a:lstStyle/>
          <a:p>
            <a:fld id="{5586B75A-687E-405C-8A0B-8D00578BA2C3}" type="datetimeFigureOut">
              <a:rPr lang="en-US" smtClean="0"/>
              <a:pPr/>
              <a:t>7/1/2020</a:t>
            </a:fld>
            <a:endParaRPr lang="en-US" dirty="0"/>
          </a:p>
        </p:txBody>
      </p:sp>
      <p:sp>
        <p:nvSpPr>
          <p:cNvPr id="9" name="Footer Placeholder 8"/>
          <p:cNvSpPr>
            <a:spLocks noGrp="1"/>
          </p:cNvSpPr>
          <p:nvPr>
            <p:ph type="ftr" sz="quarter" idx="11"/>
          </p:nvPr>
        </p:nvSpPr>
        <p:spPr/>
        <p:txBody>
          <a:bodyPr/>
          <a:lstStyle/>
          <a:p>
            <a:endParaRPr lang="en-US" dirty="0"/>
          </a:p>
        </p:txBody>
      </p:sp>
      <p:sp>
        <p:nvSpPr>
          <p:cNvPr id="10" name="Slide Number Placeholder 9"/>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30033674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nl-NL"/>
              <a:t>Klik om stijl te bewerken</a:t>
            </a:r>
            <a:endParaRPr lang="en-US" dirty="0"/>
          </a:p>
        </p:txBody>
      </p:sp>
      <p:sp>
        <p:nvSpPr>
          <p:cNvPr id="3" name="Text Placeholder 2"/>
          <p:cNvSpPr>
            <a:spLocks noGrp="1"/>
          </p:cNvSpPr>
          <p:nvPr>
            <p:ph type="body" idx="1"/>
          </p:nvPr>
        </p:nvSpPr>
        <p:spPr>
          <a:xfrm>
            <a:off x="3867912" y="1023586"/>
            <a:ext cx="3474720" cy="807720"/>
          </a:xfrm>
        </p:spPr>
        <p:txBody>
          <a:bodyPr anchor="b">
            <a:normAutofit/>
          </a:bodyPr>
          <a:lstStyle>
            <a:lvl1pPr marL="0" indent="0">
              <a:spcBef>
                <a:spcPts val="0"/>
              </a:spcBef>
              <a:buNone/>
              <a:defRPr sz="2000" b="1">
                <a:solidFill>
                  <a:schemeClr val="tx1">
                    <a:lumMod val="65000"/>
                    <a:lumOff val="3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Tekststijl van het model bewerken</a:t>
            </a:r>
          </a:p>
        </p:txBody>
      </p:sp>
      <p:sp>
        <p:nvSpPr>
          <p:cNvPr id="4" name="Content Placeholder 3"/>
          <p:cNvSpPr>
            <a:spLocks noGrp="1"/>
          </p:cNvSpPr>
          <p:nvPr>
            <p:ph sz="half" idx="2"/>
          </p:nvPr>
        </p:nvSpPr>
        <p:spPr>
          <a:xfrm>
            <a:off x="3867912" y="1930936"/>
            <a:ext cx="3474720" cy="402336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5" name="Text Placeholder 4"/>
          <p:cNvSpPr>
            <a:spLocks noGrp="1"/>
          </p:cNvSpPr>
          <p:nvPr>
            <p:ph type="body" sz="quarter" idx="3"/>
          </p:nvPr>
        </p:nvSpPr>
        <p:spPr>
          <a:xfrm>
            <a:off x="7818463" y="1023586"/>
            <a:ext cx="3474720" cy="813171"/>
          </a:xfrm>
        </p:spPr>
        <p:txBody>
          <a:bodyPr anchor="b">
            <a:normAutofit/>
          </a:bodyPr>
          <a:lstStyle>
            <a:lvl1pPr marL="0" indent="0">
              <a:spcBef>
                <a:spcPts val="0"/>
              </a:spcBef>
              <a:buNone/>
              <a:defRPr sz="2000" b="1">
                <a:solidFill>
                  <a:schemeClr val="tx1">
                    <a:lumMod val="65000"/>
                    <a:lumOff val="3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Tekststijl van het model bewerken</a:t>
            </a:r>
          </a:p>
        </p:txBody>
      </p:sp>
      <p:sp>
        <p:nvSpPr>
          <p:cNvPr id="6" name="Content Placeholder 5"/>
          <p:cNvSpPr>
            <a:spLocks noGrp="1"/>
          </p:cNvSpPr>
          <p:nvPr>
            <p:ph sz="quarter" idx="4"/>
          </p:nvPr>
        </p:nvSpPr>
        <p:spPr>
          <a:xfrm>
            <a:off x="7818463" y="1930936"/>
            <a:ext cx="3474720" cy="402336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2" name="Date Placeholder 1"/>
          <p:cNvSpPr>
            <a:spLocks noGrp="1"/>
          </p:cNvSpPr>
          <p:nvPr>
            <p:ph type="dt" sz="half" idx="10"/>
          </p:nvPr>
        </p:nvSpPr>
        <p:spPr/>
        <p:txBody>
          <a:bodyPr/>
          <a:lstStyle/>
          <a:p>
            <a:fld id="{5586B75A-687E-405C-8A0B-8D00578BA2C3}" type="datetimeFigureOut">
              <a:rPr lang="en-US" smtClean="0"/>
              <a:pPr/>
              <a:t>7/1/2020</a:t>
            </a:fld>
            <a:endParaRPr lang="en-US" dirty="0"/>
          </a:p>
        </p:txBody>
      </p:sp>
      <p:sp>
        <p:nvSpPr>
          <p:cNvPr id="11" name="Footer Placeholder 10"/>
          <p:cNvSpPr>
            <a:spLocks noGrp="1"/>
          </p:cNvSpPr>
          <p:nvPr>
            <p:ph type="ftr" sz="quarter" idx="11"/>
          </p:nvPr>
        </p:nvSpPr>
        <p:spPr/>
        <p:txBody>
          <a:bodyPr/>
          <a:lstStyle/>
          <a:p>
            <a:endParaRPr lang="en-US" dirty="0"/>
          </a:p>
        </p:txBody>
      </p:sp>
      <p:sp>
        <p:nvSpPr>
          <p:cNvPr id="12" name="Slide Number Placeholder 11"/>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43541732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nl-NL"/>
              <a:t>Klik om stijl te bewerken</a:t>
            </a:r>
            <a:endParaRPr lang="en-US" dirty="0"/>
          </a:p>
        </p:txBody>
      </p:sp>
      <p:sp>
        <p:nvSpPr>
          <p:cNvPr id="2" name="Date Placeholder 1"/>
          <p:cNvSpPr>
            <a:spLocks noGrp="1"/>
          </p:cNvSpPr>
          <p:nvPr>
            <p:ph type="dt" sz="half" idx="10"/>
          </p:nvPr>
        </p:nvSpPr>
        <p:spPr/>
        <p:txBody>
          <a:bodyPr/>
          <a:lstStyle/>
          <a:p>
            <a:fld id="{5586B75A-687E-405C-8A0B-8D00578BA2C3}" type="datetimeFigureOut">
              <a:rPr lang="en-US" smtClean="0"/>
              <a:pPr/>
              <a:t>7/1/2020</a:t>
            </a:fld>
            <a:endParaRPr lang="en-US" dirty="0"/>
          </a:p>
        </p:txBody>
      </p:sp>
      <p:sp>
        <p:nvSpPr>
          <p:cNvPr id="7" name="Footer Placeholder 6"/>
          <p:cNvSpPr>
            <a:spLocks noGrp="1"/>
          </p:cNvSpPr>
          <p:nvPr>
            <p:ph type="ftr" sz="quarter" idx="11"/>
          </p:nvPr>
        </p:nvSpPr>
        <p:spPr/>
        <p:txBody>
          <a:bodyPr/>
          <a:lstStyle/>
          <a:p>
            <a:endParaRPr lang="en-US" dirty="0"/>
          </a:p>
        </p:txBody>
      </p:sp>
      <p:sp>
        <p:nvSpPr>
          <p:cNvPr id="8" name="Slide Number Placeholder 7"/>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316207030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Leeg">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5586B75A-687E-405C-8A0B-8D00578BA2C3}" type="datetimeFigureOut">
              <a:rPr lang="en-US" smtClean="0"/>
              <a:pPr/>
              <a:t>7/1/2020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5893790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le 1"/>
          <p:cNvSpPr>
            <a:spLocks noGrp="1"/>
          </p:cNvSpPr>
          <p:nvPr>
            <p:ph type="title"/>
          </p:nvPr>
        </p:nvSpPr>
        <p:spPr>
          <a:xfrm>
            <a:off x="256032" y="1143000"/>
            <a:ext cx="2834640" cy="2377440"/>
          </a:xfrm>
        </p:spPr>
        <p:txBody>
          <a:bodyPr anchor="b">
            <a:normAutofit/>
          </a:bodyPr>
          <a:lstStyle>
            <a:lvl1pPr>
              <a:defRPr sz="3200" b="0" baseline="0"/>
            </a:lvl1pPr>
          </a:lstStyle>
          <a:p>
            <a:r>
              <a:rPr lang="nl-NL"/>
              <a:t>Klik om stijl te bewerken</a:t>
            </a:r>
            <a:endParaRPr lang="en-US" dirty="0"/>
          </a:p>
        </p:txBody>
      </p:sp>
      <p:sp>
        <p:nvSpPr>
          <p:cNvPr id="3" name="Content Placeholder 2"/>
          <p:cNvSpPr>
            <a:spLocks noGrp="1"/>
          </p:cNvSpPr>
          <p:nvPr>
            <p:ph idx="1"/>
          </p:nvPr>
        </p:nvSpPr>
        <p:spPr>
          <a:xfrm>
            <a:off x="3867912" y="868680"/>
            <a:ext cx="7315200" cy="512064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Text Placeholder 3"/>
          <p:cNvSpPr>
            <a:spLocks noGrp="1"/>
          </p:cNvSpPr>
          <p:nvPr>
            <p:ph type="body" sz="half" idx="2"/>
          </p:nvPr>
        </p:nvSpPr>
        <p:spPr>
          <a:xfrm>
            <a:off x="256032" y="3494176"/>
            <a:ext cx="2834640" cy="2321990"/>
          </a:xfrm>
        </p:spPr>
        <p:txBody>
          <a:bodyPr anchor="t">
            <a:normAutofit/>
          </a:bodyPr>
          <a:lstStyle>
            <a:lvl1pPr marL="0" indent="0">
              <a:lnSpc>
                <a:spcPct val="100000"/>
              </a:lnSpc>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Tekststijl van het model bewerken</a:t>
            </a:r>
          </a:p>
        </p:txBody>
      </p:sp>
      <p:sp>
        <p:nvSpPr>
          <p:cNvPr id="8" name="Date Placeholder 7"/>
          <p:cNvSpPr>
            <a:spLocks noGrp="1"/>
          </p:cNvSpPr>
          <p:nvPr>
            <p:ph type="dt" sz="half" idx="10"/>
          </p:nvPr>
        </p:nvSpPr>
        <p:spPr/>
        <p:txBody>
          <a:bodyPr/>
          <a:lstStyle/>
          <a:p>
            <a:fld id="{5586B75A-687E-405C-8A0B-8D00578BA2C3}" type="datetimeFigureOut">
              <a:rPr lang="en-US" smtClean="0"/>
              <a:pPr/>
              <a:t>7/1/2020</a:t>
            </a:fld>
            <a:endParaRPr lang="en-US" dirty="0"/>
          </a:p>
        </p:txBody>
      </p:sp>
      <p:sp>
        <p:nvSpPr>
          <p:cNvPr id="9" name="Footer Placeholder 8"/>
          <p:cNvSpPr>
            <a:spLocks noGrp="1"/>
          </p:cNvSpPr>
          <p:nvPr>
            <p:ph type="ftr" sz="quarter" idx="11"/>
          </p:nvPr>
        </p:nvSpPr>
        <p:spPr/>
        <p:txBody>
          <a:bodyPr/>
          <a:lstStyle/>
          <a:p>
            <a:endParaRPr lang="en-US" dirty="0"/>
          </a:p>
        </p:txBody>
      </p:sp>
      <p:sp>
        <p:nvSpPr>
          <p:cNvPr id="10" name="Slide Number Placeholder 9"/>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80278140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le 1"/>
          <p:cNvSpPr>
            <a:spLocks noGrp="1"/>
          </p:cNvSpPr>
          <p:nvPr>
            <p:ph type="title"/>
          </p:nvPr>
        </p:nvSpPr>
        <p:spPr>
          <a:xfrm>
            <a:off x="256032" y="1143000"/>
            <a:ext cx="2834640" cy="2377440"/>
          </a:xfrm>
        </p:spPr>
        <p:txBody>
          <a:bodyPr anchor="b">
            <a:normAutofit/>
          </a:bodyPr>
          <a:lstStyle>
            <a:lvl1pPr>
              <a:defRPr sz="3200" b="0"/>
            </a:lvl1pPr>
          </a:lstStyle>
          <a:p>
            <a:r>
              <a:rPr lang="nl-NL"/>
              <a:t>Klik om stijl te bewerken</a:t>
            </a:r>
            <a:endParaRPr lang="en-US" dirty="0"/>
          </a:p>
        </p:txBody>
      </p:sp>
      <p:sp>
        <p:nvSpPr>
          <p:cNvPr id="3" name="Picture Placeholder 2"/>
          <p:cNvSpPr>
            <a:spLocks noGrp="1" noChangeAspect="1"/>
          </p:cNvSpPr>
          <p:nvPr>
            <p:ph type="pic" idx="1"/>
          </p:nvPr>
        </p:nvSpPr>
        <p:spPr>
          <a:xfrm>
            <a:off x="3570644" y="767419"/>
            <a:ext cx="8115230" cy="5330952"/>
          </a:xfrm>
          <a:solidFill>
            <a:schemeClr val="bg1">
              <a:lumMod val="75000"/>
            </a:schemeClr>
          </a:solidFill>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l-NL"/>
              <a:t>Klik op het pictogram als u een afbeelding wilt toevoegen</a:t>
            </a:r>
            <a:endParaRPr lang="en-US" dirty="0"/>
          </a:p>
        </p:txBody>
      </p:sp>
      <p:sp>
        <p:nvSpPr>
          <p:cNvPr id="4" name="Text Placeholder 3"/>
          <p:cNvSpPr>
            <a:spLocks noGrp="1"/>
          </p:cNvSpPr>
          <p:nvPr>
            <p:ph type="body" sz="half" idx="2"/>
          </p:nvPr>
        </p:nvSpPr>
        <p:spPr>
          <a:xfrm>
            <a:off x="256032" y="3493008"/>
            <a:ext cx="2834640" cy="2322576"/>
          </a:xfrm>
        </p:spPr>
        <p:txBody>
          <a:bodyPr anchor="t">
            <a:normAutofit/>
          </a:bodyPr>
          <a:lstStyle>
            <a:lvl1pPr marL="0" indent="0">
              <a:lnSpc>
                <a:spcPct val="100000"/>
              </a:lnSpc>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Tekststijl van het model bewerken</a:t>
            </a:r>
          </a:p>
        </p:txBody>
      </p:sp>
      <p:sp>
        <p:nvSpPr>
          <p:cNvPr id="8" name="Date Placeholder 7"/>
          <p:cNvSpPr>
            <a:spLocks noGrp="1"/>
          </p:cNvSpPr>
          <p:nvPr>
            <p:ph type="dt" sz="half" idx="10"/>
          </p:nvPr>
        </p:nvSpPr>
        <p:spPr/>
        <p:txBody>
          <a:bodyPr/>
          <a:lstStyle/>
          <a:p>
            <a:fld id="{5586B75A-687E-405C-8A0B-8D00578BA2C3}" type="datetimeFigureOut">
              <a:rPr lang="en-US" smtClean="0"/>
              <a:pPr/>
              <a:t>7/1/2020</a:t>
            </a:fld>
            <a:endParaRPr lang="en-US" dirty="0"/>
          </a:p>
        </p:txBody>
      </p:sp>
      <p:sp>
        <p:nvSpPr>
          <p:cNvPr id="9" name="Footer Placeholder 8"/>
          <p:cNvSpPr>
            <a:spLocks noGrp="1"/>
          </p:cNvSpPr>
          <p:nvPr>
            <p:ph type="ftr" sz="quarter" idx="11"/>
          </p:nvPr>
        </p:nvSpPr>
        <p:spPr>
          <a:xfrm>
            <a:off x="3499101" y="6356350"/>
            <a:ext cx="5911517" cy="365125"/>
          </a:xfrm>
        </p:spPr>
        <p:txBody>
          <a:bodyPr/>
          <a:lstStyle/>
          <a:p>
            <a:endParaRPr lang="en-US" dirty="0"/>
          </a:p>
        </p:txBody>
      </p:sp>
      <p:sp>
        <p:nvSpPr>
          <p:cNvPr id="10" name="Slide Number Placeholder 9"/>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405182252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758952"/>
            <a:ext cx="3443590" cy="53309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252919" y="1123837"/>
            <a:ext cx="2947482" cy="4601183"/>
          </a:xfrm>
          <a:prstGeom prst="rect">
            <a:avLst/>
          </a:prstGeom>
        </p:spPr>
        <p:txBody>
          <a:bodyPr vert="horz" lIns="91440" tIns="45720" rIns="91440" bIns="45720" rtlCol="0" anchor="ctr">
            <a:normAutofit/>
          </a:bodyPr>
          <a:lstStyle/>
          <a:p>
            <a:r>
              <a:rPr lang="nl-NL"/>
              <a:t>Klik om stijl te bewerken</a:t>
            </a:r>
            <a:endParaRPr lang="en-US" dirty="0"/>
          </a:p>
        </p:txBody>
      </p:sp>
      <p:sp>
        <p:nvSpPr>
          <p:cNvPr id="38" name="Rectangle 37"/>
          <p:cNvSpPr/>
          <p:nvPr/>
        </p:nvSpPr>
        <p:spPr>
          <a:xfrm>
            <a:off x="11815864" y="758952"/>
            <a:ext cx="384048" cy="5330952"/>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Text Placeholder 2"/>
          <p:cNvSpPr>
            <a:spLocks noGrp="1"/>
          </p:cNvSpPr>
          <p:nvPr>
            <p:ph type="body" idx="1"/>
          </p:nvPr>
        </p:nvSpPr>
        <p:spPr>
          <a:xfrm>
            <a:off x="3869268" y="864108"/>
            <a:ext cx="7315200" cy="5120640"/>
          </a:xfrm>
          <a:prstGeom prst="rect">
            <a:avLst/>
          </a:prstGeom>
        </p:spPr>
        <p:txBody>
          <a:bodyPr vert="horz" lIns="91440" tIns="45720" rIns="91440" bIns="45720" rtlCol="0" anchor="ctr">
            <a:normAutofit/>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2"/>
          </p:nvPr>
        </p:nvSpPr>
        <p:spPr>
          <a:xfrm>
            <a:off x="262465" y="6356350"/>
            <a:ext cx="2743200" cy="365125"/>
          </a:xfrm>
          <a:prstGeom prst="rect">
            <a:avLst/>
          </a:prstGeom>
        </p:spPr>
        <p:txBody>
          <a:bodyPr vert="horz" lIns="91440" tIns="45720" rIns="91440" bIns="45720" rtlCol="0" anchor="ctr"/>
          <a:lstStyle>
            <a:lvl1pPr algn="l">
              <a:defRPr sz="1100">
                <a:solidFill>
                  <a:schemeClr val="tx1">
                    <a:lumMod val="50000"/>
                    <a:lumOff val="50000"/>
                  </a:schemeClr>
                </a:solidFill>
              </a:defRPr>
            </a:lvl1pPr>
          </a:lstStyle>
          <a:p>
            <a:fld id="{5586B75A-687E-405C-8A0B-8D00578BA2C3}" type="datetimeFigureOut">
              <a:rPr lang="en-US" smtClean="0"/>
              <a:pPr/>
              <a:t>7/1/2020</a:t>
            </a:fld>
            <a:endParaRPr lang="en-US" dirty="0"/>
          </a:p>
        </p:txBody>
      </p:sp>
      <p:sp>
        <p:nvSpPr>
          <p:cNvPr id="5" name="Footer Placeholder 4"/>
          <p:cNvSpPr>
            <a:spLocks noGrp="1"/>
          </p:cNvSpPr>
          <p:nvPr>
            <p:ph type="ftr" sz="quarter" idx="3"/>
          </p:nvPr>
        </p:nvSpPr>
        <p:spPr>
          <a:xfrm>
            <a:off x="3869268" y="6356350"/>
            <a:ext cx="5911517" cy="365125"/>
          </a:xfrm>
          <a:prstGeom prst="rect">
            <a:avLst/>
          </a:prstGeom>
        </p:spPr>
        <p:txBody>
          <a:bodyPr vert="horz" lIns="91440" tIns="45720" rIns="91440" bIns="45720" rtlCol="0" anchor="ctr"/>
          <a:lstStyle>
            <a:lvl1pPr algn="l">
              <a:defRPr sz="1100">
                <a:solidFill>
                  <a:schemeClr val="tx1">
                    <a:lumMod val="50000"/>
                    <a:lumOff val="50000"/>
                  </a:schemeClr>
                </a:solidFill>
              </a:defRPr>
            </a:lvl1pPr>
          </a:lstStyle>
          <a:p>
            <a:endParaRPr lang="en-US" dirty="0"/>
          </a:p>
        </p:txBody>
      </p:sp>
      <p:sp>
        <p:nvSpPr>
          <p:cNvPr id="6" name="Slide Number Placeholder 5"/>
          <p:cNvSpPr>
            <a:spLocks noGrp="1"/>
          </p:cNvSpPr>
          <p:nvPr>
            <p:ph type="sldNum" sz="quarter" idx="4"/>
          </p:nvPr>
        </p:nvSpPr>
        <p:spPr>
          <a:xfrm>
            <a:off x="10634135" y="6356350"/>
            <a:ext cx="1530927" cy="365125"/>
          </a:xfrm>
          <a:prstGeom prst="rect">
            <a:avLst/>
          </a:prstGeom>
        </p:spPr>
        <p:txBody>
          <a:bodyPr vert="horz" lIns="91440" tIns="45720" rIns="91440" bIns="45720" rtlCol="0" anchor="ctr"/>
          <a:lstStyle>
            <a:lvl1pPr algn="r">
              <a:defRPr sz="1200" b="1">
                <a:solidFill>
                  <a:schemeClr val="accent1"/>
                </a:solidFill>
              </a:defRPr>
            </a:lvl1p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3098360076"/>
      </p:ext>
    </p:extLst>
  </p:cSld>
  <p:clrMap bg1="lt1" tx1="dk1" bg2="lt2" tx2="dk2" accent1="accent1" accent2="accent2" accent3="accent3" accent4="accent4" accent5="accent5" accent6="accent6" hlink="hlink" folHlink="folHlink"/>
  <p:sldLayoutIdLst>
    <p:sldLayoutId id="2147483877" r:id="rId1"/>
    <p:sldLayoutId id="2147483878" r:id="rId2"/>
    <p:sldLayoutId id="2147483879" r:id="rId3"/>
    <p:sldLayoutId id="2147483880" r:id="rId4"/>
    <p:sldLayoutId id="2147483881" r:id="rId5"/>
    <p:sldLayoutId id="2147483882" r:id="rId6"/>
    <p:sldLayoutId id="2147483883" r:id="rId7"/>
    <p:sldLayoutId id="2147483884" r:id="rId8"/>
    <p:sldLayoutId id="2147483885" r:id="rId9"/>
    <p:sldLayoutId id="2147483886" r:id="rId10"/>
    <p:sldLayoutId id="2147483887" r:id="rId11"/>
  </p:sldLayoutIdLst>
  <p:hf sldNum="0" hdr="0" ftr="0" dt="0"/>
  <p:txStyles>
    <p:titleStyle>
      <a:lvl1pPr algn="l" defTabSz="914400" rtl="0" eaLnBrk="1" latinLnBrk="0" hangingPunct="1">
        <a:lnSpc>
          <a:spcPct val="90000"/>
        </a:lnSpc>
        <a:spcBef>
          <a:spcPct val="0"/>
        </a:spcBef>
        <a:buNone/>
        <a:defRPr sz="3600" kern="1200" spc="-60" baseline="0">
          <a:solidFill>
            <a:srgbClr val="FFFFFF"/>
          </a:solidFill>
          <a:latin typeface="+mj-lt"/>
          <a:ea typeface="+mj-ea"/>
          <a:cs typeface="+mj-cs"/>
        </a:defRPr>
      </a:lvl1pPr>
    </p:titleStyle>
    <p:bodyStyle>
      <a:lvl1pPr marL="182880" indent="-182880" algn="l" defTabSz="914400" rtl="0" eaLnBrk="1" latinLnBrk="0" hangingPunct="1">
        <a:lnSpc>
          <a:spcPct val="90000"/>
        </a:lnSpc>
        <a:spcBef>
          <a:spcPts val="1200"/>
        </a:spcBef>
        <a:buClr>
          <a:schemeClr val="accent1"/>
        </a:buClr>
        <a:buFont typeface="Wingdings 2" pitchFamily="18" charset="2"/>
        <a:buChar char=""/>
        <a:defRPr sz="2000" kern="1200">
          <a:solidFill>
            <a:schemeClr val="tx1">
              <a:lumMod val="65000"/>
              <a:lumOff val="35000"/>
            </a:schemeClr>
          </a:solidFill>
          <a:latin typeface="+mn-lt"/>
          <a:ea typeface="+mn-ea"/>
          <a:cs typeface="+mn-cs"/>
        </a:defRPr>
      </a:lvl1pPr>
      <a:lvl2pPr marL="6858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800" kern="1200">
          <a:solidFill>
            <a:schemeClr val="tx1">
              <a:lumMod val="65000"/>
              <a:lumOff val="35000"/>
            </a:schemeClr>
          </a:solidFill>
          <a:latin typeface="+mn-lt"/>
          <a:ea typeface="+mn-ea"/>
          <a:cs typeface="+mn-cs"/>
        </a:defRPr>
      </a:lvl2pPr>
      <a:lvl3pPr marL="11430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600" kern="1200">
          <a:solidFill>
            <a:schemeClr val="tx1">
              <a:lumMod val="65000"/>
              <a:lumOff val="35000"/>
            </a:schemeClr>
          </a:solidFill>
          <a:latin typeface="+mn-lt"/>
          <a:ea typeface="+mn-ea"/>
          <a:cs typeface="+mn-cs"/>
        </a:defRPr>
      </a:lvl3pPr>
      <a:lvl4pPr marL="16002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4pPr>
      <a:lvl5pPr marL="20574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2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F8F7671-D8EC-41EF-84CF-0474EF8C66A1}"/>
              </a:ext>
            </a:extLst>
          </p:cNvPr>
          <p:cNvSpPr>
            <a:spLocks noGrp="1"/>
          </p:cNvSpPr>
          <p:nvPr>
            <p:ph type="ctrTitle"/>
          </p:nvPr>
        </p:nvSpPr>
        <p:spPr>
          <a:xfrm>
            <a:off x="-1" y="1483873"/>
            <a:ext cx="9134669" cy="3112098"/>
          </a:xfrm>
        </p:spPr>
        <p:txBody>
          <a:bodyPr anchor="ctr">
            <a:normAutofit fontScale="90000"/>
          </a:bodyPr>
          <a:lstStyle/>
          <a:p>
            <a:pPr algn="ctr"/>
            <a:r>
              <a:rPr lang="nl-NL" sz="4800" b="1" dirty="0" smtClean="0"/>
              <a:t>Minor</a:t>
            </a:r>
            <a:r>
              <a:rPr lang="nl-NL" sz="6000" b="1" dirty="0" smtClean="0"/>
              <a:t/>
            </a:r>
            <a:br>
              <a:rPr lang="nl-NL" sz="6000" b="1" dirty="0" smtClean="0"/>
            </a:br>
            <a:r>
              <a:rPr lang="nl-NL" sz="6000" b="1" dirty="0" smtClean="0"/>
              <a:t>Fit </a:t>
            </a:r>
            <a:r>
              <a:rPr lang="nl-NL" sz="6000" b="1" dirty="0" err="1" smtClean="0"/>
              <a:t>for</a:t>
            </a:r>
            <a:r>
              <a:rPr lang="nl-NL" sz="6000" b="1" dirty="0" smtClean="0"/>
              <a:t> </a:t>
            </a:r>
            <a:r>
              <a:rPr lang="nl-NL" sz="6000" b="1" dirty="0" err="1" smtClean="0"/>
              <a:t>the</a:t>
            </a:r>
            <a:r>
              <a:rPr lang="nl-NL" sz="6000" b="1" dirty="0" smtClean="0"/>
              <a:t> </a:t>
            </a:r>
            <a:r>
              <a:rPr lang="nl-NL" sz="6000" b="1" dirty="0" err="1" smtClean="0"/>
              <a:t>Future</a:t>
            </a:r>
            <a:r>
              <a:rPr lang="nl-NL" sz="6000" b="1" dirty="0" smtClean="0"/>
              <a:t/>
            </a:r>
            <a:br>
              <a:rPr lang="nl-NL" sz="6000" b="1" dirty="0" smtClean="0"/>
            </a:br>
            <a:r>
              <a:rPr lang="nl-NL" sz="3600" b="1" dirty="0" smtClean="0"/>
              <a:t/>
            </a:r>
            <a:br>
              <a:rPr lang="nl-NL" sz="3600" b="1" dirty="0" smtClean="0"/>
            </a:br>
            <a:r>
              <a:rPr lang="nl-NL" sz="4000" b="1" dirty="0" smtClean="0"/>
              <a:t>Expertise Management Methodologie (EMM</a:t>
            </a:r>
            <a:r>
              <a:rPr lang="nl-NL" sz="4000" b="1" dirty="0" smtClean="0"/>
              <a:t>)</a:t>
            </a:r>
            <a:br>
              <a:rPr lang="nl-NL" sz="4000" b="1" dirty="0" smtClean="0"/>
            </a:br>
            <a:r>
              <a:rPr lang="nl-NL" sz="4000" b="1" dirty="0" smtClean="0"/>
              <a:t>&amp;</a:t>
            </a:r>
            <a:r>
              <a:rPr lang="nl-NL" sz="4000" b="1" dirty="0" smtClean="0"/>
              <a:t/>
            </a:r>
            <a:br>
              <a:rPr lang="nl-NL" sz="4000" b="1" dirty="0" smtClean="0"/>
            </a:br>
            <a:r>
              <a:rPr lang="nl-NL" sz="4000" b="1" dirty="0" smtClean="0"/>
              <a:t>Expertise Management ontologie (</a:t>
            </a:r>
            <a:r>
              <a:rPr lang="nl-NL" sz="4000" b="1" dirty="0" err="1" smtClean="0"/>
              <a:t>EM</a:t>
            </a:r>
            <a:r>
              <a:rPr lang="nl-NL" sz="4000" b="1" baseline="-25000" dirty="0" err="1" smtClean="0"/>
              <a:t>ont</a:t>
            </a:r>
            <a:r>
              <a:rPr lang="nl-NL" sz="4000" b="1" dirty="0" smtClean="0"/>
              <a:t>)</a:t>
            </a:r>
            <a:endParaRPr lang="nl-NL" sz="4000" b="1" dirty="0"/>
          </a:p>
        </p:txBody>
      </p:sp>
      <p:sp>
        <p:nvSpPr>
          <p:cNvPr id="3" name="Ondertitel 2">
            <a:extLst>
              <a:ext uri="{FF2B5EF4-FFF2-40B4-BE49-F238E27FC236}">
                <a16:creationId xmlns:a16="http://schemas.microsoft.com/office/drawing/2014/main" id="{41847339-1344-41DD-91C1-2C8DB076B6BB}"/>
              </a:ext>
            </a:extLst>
          </p:cNvPr>
          <p:cNvSpPr>
            <a:spLocks noGrp="1"/>
          </p:cNvSpPr>
          <p:nvPr>
            <p:ph type="subTitle" idx="1"/>
          </p:nvPr>
        </p:nvSpPr>
        <p:spPr>
          <a:xfrm>
            <a:off x="531845" y="4567303"/>
            <a:ext cx="7883370" cy="914400"/>
          </a:xfrm>
        </p:spPr>
        <p:txBody>
          <a:bodyPr anchor="ctr">
            <a:normAutofit/>
          </a:bodyPr>
          <a:lstStyle/>
          <a:p>
            <a:pPr algn="r"/>
            <a:r>
              <a:rPr lang="nl-NL" sz="2400" dirty="0" smtClean="0">
                <a:solidFill>
                  <a:schemeClr val="bg1"/>
                </a:solidFill>
              </a:rPr>
              <a:t>1 juli 2020</a:t>
            </a:r>
            <a:endParaRPr lang="nl-NL" sz="2400" dirty="0">
              <a:solidFill>
                <a:schemeClr val="bg1"/>
              </a:solidFill>
            </a:endParaRPr>
          </a:p>
        </p:txBody>
      </p:sp>
      <p:sp>
        <p:nvSpPr>
          <p:cNvPr id="4" name="Rechthoek 3">
            <a:extLst>
              <a:ext uri="{FF2B5EF4-FFF2-40B4-BE49-F238E27FC236}">
                <a16:creationId xmlns:a16="http://schemas.microsoft.com/office/drawing/2014/main" id="{7395A041-A773-4D2B-9B05-568B4BF97C35}"/>
              </a:ext>
            </a:extLst>
          </p:cNvPr>
          <p:cNvSpPr/>
          <p:nvPr/>
        </p:nvSpPr>
        <p:spPr>
          <a:xfrm>
            <a:off x="9561444" y="916584"/>
            <a:ext cx="2355574" cy="5033557"/>
          </a:xfrm>
          <a:prstGeom prst="rect">
            <a:avLst/>
          </a:prstGeom>
        </p:spPr>
        <p:txBody>
          <a:bodyPr wrap="square">
            <a:spAutoFit/>
          </a:bodyPr>
          <a:lstStyle/>
          <a:p>
            <a:pPr algn="ctr">
              <a:lnSpc>
                <a:spcPct val="150000"/>
              </a:lnSpc>
            </a:pPr>
            <a:r>
              <a:rPr lang="nl-NL" dirty="0">
                <a:solidFill>
                  <a:schemeClr val="accent6"/>
                </a:solidFill>
              </a:rPr>
              <a:t>samen </a:t>
            </a:r>
            <a:r>
              <a:rPr lang="nl-NL" b="1" dirty="0">
                <a:solidFill>
                  <a:schemeClr val="accent6"/>
                </a:solidFill>
              </a:rPr>
              <a:t>doen → </a:t>
            </a:r>
            <a:r>
              <a:rPr lang="nl-NL" dirty="0">
                <a:solidFill>
                  <a:schemeClr val="accent6"/>
                </a:solidFill>
              </a:rPr>
              <a:t>samen </a:t>
            </a:r>
            <a:r>
              <a:rPr lang="nl-NL" b="1" dirty="0">
                <a:solidFill>
                  <a:schemeClr val="accent6"/>
                </a:solidFill>
              </a:rPr>
              <a:t>leren</a:t>
            </a:r>
            <a:r>
              <a:rPr lang="nl-NL" dirty="0">
                <a:solidFill>
                  <a:schemeClr val="accent6"/>
                </a:solidFill>
              </a:rPr>
              <a:t> → samen </a:t>
            </a:r>
            <a:r>
              <a:rPr lang="nl-NL" b="1" dirty="0">
                <a:solidFill>
                  <a:schemeClr val="accent6"/>
                </a:solidFill>
              </a:rPr>
              <a:t>doen</a:t>
            </a:r>
            <a:r>
              <a:rPr lang="nl-NL" dirty="0">
                <a:solidFill>
                  <a:schemeClr val="accent6"/>
                </a:solidFill>
              </a:rPr>
              <a:t> → samen </a:t>
            </a:r>
            <a:r>
              <a:rPr lang="nl-NL" b="1" dirty="0">
                <a:solidFill>
                  <a:schemeClr val="accent6"/>
                </a:solidFill>
              </a:rPr>
              <a:t>leren</a:t>
            </a:r>
            <a:r>
              <a:rPr lang="nl-NL" dirty="0">
                <a:solidFill>
                  <a:schemeClr val="accent6"/>
                </a:solidFill>
              </a:rPr>
              <a:t> → samen </a:t>
            </a:r>
            <a:r>
              <a:rPr lang="nl-NL" b="1" dirty="0">
                <a:solidFill>
                  <a:schemeClr val="accent6"/>
                </a:solidFill>
              </a:rPr>
              <a:t>doen</a:t>
            </a:r>
            <a:r>
              <a:rPr lang="nl-NL" dirty="0">
                <a:solidFill>
                  <a:schemeClr val="accent6"/>
                </a:solidFill>
              </a:rPr>
              <a:t> → samen </a:t>
            </a:r>
            <a:r>
              <a:rPr lang="nl-NL" b="1" dirty="0">
                <a:solidFill>
                  <a:schemeClr val="accent6"/>
                </a:solidFill>
              </a:rPr>
              <a:t>leren</a:t>
            </a:r>
            <a:r>
              <a:rPr lang="nl-NL" dirty="0">
                <a:solidFill>
                  <a:schemeClr val="accent6"/>
                </a:solidFill>
              </a:rPr>
              <a:t> → samen </a:t>
            </a:r>
            <a:r>
              <a:rPr lang="nl-NL" b="1" dirty="0">
                <a:solidFill>
                  <a:schemeClr val="accent6"/>
                </a:solidFill>
              </a:rPr>
              <a:t>doen</a:t>
            </a:r>
            <a:r>
              <a:rPr lang="nl-NL" dirty="0">
                <a:solidFill>
                  <a:schemeClr val="accent6"/>
                </a:solidFill>
              </a:rPr>
              <a:t> → samen </a:t>
            </a:r>
            <a:r>
              <a:rPr lang="nl-NL" b="1" dirty="0">
                <a:solidFill>
                  <a:schemeClr val="accent6"/>
                </a:solidFill>
              </a:rPr>
              <a:t>leren</a:t>
            </a:r>
            <a:r>
              <a:rPr lang="nl-NL" dirty="0">
                <a:solidFill>
                  <a:schemeClr val="accent6"/>
                </a:solidFill>
              </a:rPr>
              <a:t> → samen </a:t>
            </a:r>
            <a:r>
              <a:rPr lang="nl-NL" b="1" dirty="0">
                <a:solidFill>
                  <a:schemeClr val="accent6"/>
                </a:solidFill>
              </a:rPr>
              <a:t>doen</a:t>
            </a:r>
            <a:r>
              <a:rPr lang="nl-NL" dirty="0">
                <a:solidFill>
                  <a:schemeClr val="accent6"/>
                </a:solidFill>
              </a:rPr>
              <a:t> → samen </a:t>
            </a:r>
            <a:r>
              <a:rPr lang="nl-NL" b="1" dirty="0">
                <a:solidFill>
                  <a:schemeClr val="accent6"/>
                </a:solidFill>
              </a:rPr>
              <a:t>leren</a:t>
            </a:r>
            <a:r>
              <a:rPr lang="nl-NL" dirty="0">
                <a:solidFill>
                  <a:schemeClr val="accent6"/>
                </a:solidFill>
              </a:rPr>
              <a:t> → samen </a:t>
            </a:r>
            <a:r>
              <a:rPr lang="nl-NL" b="1" dirty="0">
                <a:solidFill>
                  <a:schemeClr val="accent6"/>
                </a:solidFill>
              </a:rPr>
              <a:t>doen</a:t>
            </a:r>
            <a:r>
              <a:rPr lang="nl-NL" dirty="0">
                <a:solidFill>
                  <a:schemeClr val="accent6"/>
                </a:solidFill>
              </a:rPr>
              <a:t> → samen </a:t>
            </a:r>
            <a:r>
              <a:rPr lang="nl-NL" b="1" dirty="0">
                <a:solidFill>
                  <a:schemeClr val="accent6"/>
                </a:solidFill>
              </a:rPr>
              <a:t>leren</a:t>
            </a:r>
            <a:r>
              <a:rPr lang="nl-NL" dirty="0">
                <a:solidFill>
                  <a:schemeClr val="accent6"/>
                </a:solidFill>
              </a:rPr>
              <a:t> → samen </a:t>
            </a:r>
            <a:r>
              <a:rPr lang="nl-NL" b="1" dirty="0">
                <a:solidFill>
                  <a:schemeClr val="accent6"/>
                </a:solidFill>
              </a:rPr>
              <a:t>doen</a:t>
            </a:r>
            <a:r>
              <a:rPr lang="nl-NL" dirty="0">
                <a:solidFill>
                  <a:schemeClr val="accent6"/>
                </a:solidFill>
              </a:rPr>
              <a:t> → samen </a:t>
            </a:r>
            <a:r>
              <a:rPr lang="nl-NL" b="1" dirty="0">
                <a:solidFill>
                  <a:schemeClr val="accent6"/>
                </a:solidFill>
              </a:rPr>
              <a:t>leren</a:t>
            </a:r>
            <a:r>
              <a:rPr lang="nl-NL" dirty="0">
                <a:solidFill>
                  <a:schemeClr val="accent6"/>
                </a:solidFill>
              </a:rPr>
              <a:t> → samen </a:t>
            </a:r>
            <a:r>
              <a:rPr lang="nl-NL" b="1" dirty="0">
                <a:solidFill>
                  <a:schemeClr val="accent6"/>
                </a:solidFill>
              </a:rPr>
              <a:t>doen</a:t>
            </a:r>
            <a:r>
              <a:rPr lang="nl-NL" dirty="0">
                <a:solidFill>
                  <a:schemeClr val="accent6"/>
                </a:solidFill>
              </a:rPr>
              <a:t> → samen </a:t>
            </a:r>
            <a:r>
              <a:rPr lang="nl-NL" b="1" dirty="0">
                <a:solidFill>
                  <a:schemeClr val="accent6"/>
                </a:solidFill>
              </a:rPr>
              <a:t>leren</a:t>
            </a:r>
            <a:r>
              <a:rPr lang="nl-NL" dirty="0">
                <a:solidFill>
                  <a:schemeClr val="accent6"/>
                </a:solidFill>
              </a:rPr>
              <a:t> → …</a:t>
            </a:r>
            <a:endParaRPr lang="nl-NL" b="1" dirty="0">
              <a:solidFill>
                <a:schemeClr val="accent6"/>
              </a:solidFill>
            </a:endParaRPr>
          </a:p>
        </p:txBody>
      </p:sp>
    </p:spTree>
    <p:extLst>
      <p:ext uri="{BB962C8B-B14F-4D97-AF65-F5344CB8AC3E}">
        <p14:creationId xmlns:p14="http://schemas.microsoft.com/office/powerpoint/2010/main" val="370140033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dirty="0" smtClean="0"/>
              <a:t>Situaties en rollen</a:t>
            </a:r>
            <a:endParaRPr lang="en-US" dirty="0"/>
          </a:p>
        </p:txBody>
      </p:sp>
      <p:pic>
        <p:nvPicPr>
          <p:cNvPr id="3" name="Afbeelding 13" descr="C:\Users\ross0009\Desktop\VUE graphs article JCC\Fig. 2 Community resilience and sub-contexts.jpeg"/>
          <p:cNvPicPr/>
          <p:nvPr/>
        </p:nvPicPr>
        <p:blipFill>
          <a:blip r:embed="rId2">
            <a:extLst>
              <a:ext uri="{28A0092B-C50C-407E-A947-70E740481C1C}">
                <a14:useLocalDpi xmlns:a14="http://schemas.microsoft.com/office/drawing/2010/main" val="0"/>
              </a:ext>
            </a:extLst>
          </a:blip>
          <a:srcRect/>
          <a:stretch>
            <a:fillRect/>
          </a:stretch>
        </p:blipFill>
        <p:spPr bwMode="auto">
          <a:xfrm>
            <a:off x="3460653" y="624957"/>
            <a:ext cx="8229601" cy="5874317"/>
          </a:xfrm>
          <a:prstGeom prst="rect">
            <a:avLst/>
          </a:prstGeom>
          <a:noFill/>
          <a:ln>
            <a:noFill/>
          </a:ln>
        </p:spPr>
      </p:pic>
    </p:spTree>
    <p:extLst>
      <p:ext uri="{BB962C8B-B14F-4D97-AF65-F5344CB8AC3E}">
        <p14:creationId xmlns:p14="http://schemas.microsoft.com/office/powerpoint/2010/main" val="369336639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dirty="0"/>
              <a:t>F</a:t>
            </a:r>
            <a:r>
              <a:rPr lang="nl-NL" dirty="0" smtClean="0"/>
              <a:t>acilitering</a:t>
            </a:r>
            <a:endParaRPr lang="en-US" dirty="0"/>
          </a:p>
        </p:txBody>
      </p:sp>
      <p:pic>
        <p:nvPicPr>
          <p:cNvPr id="3" name="Afbeelding 14" descr="C:\Users\ross0009\Desktop\VUE graphs article JCC\Fig. 3 Goals contributing to condistions.jpeg"/>
          <p:cNvPicPr/>
          <p:nvPr/>
        </p:nvPicPr>
        <p:blipFill>
          <a:blip r:embed="rId2">
            <a:extLst>
              <a:ext uri="{28A0092B-C50C-407E-A947-70E740481C1C}">
                <a14:useLocalDpi xmlns:a14="http://schemas.microsoft.com/office/drawing/2010/main" val="0"/>
              </a:ext>
            </a:extLst>
          </a:blip>
          <a:srcRect/>
          <a:stretch>
            <a:fillRect/>
          </a:stretch>
        </p:blipFill>
        <p:spPr bwMode="auto">
          <a:xfrm>
            <a:off x="4346917" y="1475263"/>
            <a:ext cx="6344529" cy="3898329"/>
          </a:xfrm>
          <a:prstGeom prst="rect">
            <a:avLst/>
          </a:prstGeom>
          <a:noFill/>
          <a:ln>
            <a:noFill/>
          </a:ln>
        </p:spPr>
      </p:pic>
    </p:spTree>
    <p:extLst>
      <p:ext uri="{BB962C8B-B14F-4D97-AF65-F5344CB8AC3E}">
        <p14:creationId xmlns:p14="http://schemas.microsoft.com/office/powerpoint/2010/main" val="226897352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dirty="0"/>
              <a:t>F</a:t>
            </a:r>
            <a:r>
              <a:rPr lang="nl-NL" dirty="0" smtClean="0"/>
              <a:t>acilitering generiek</a:t>
            </a:r>
            <a:endParaRPr lang="en-US" dirty="0"/>
          </a:p>
        </p:txBody>
      </p:sp>
      <p:pic>
        <p:nvPicPr>
          <p:cNvPr id="4" name="Afbeelding 21" descr="C:\Users\ross0009\Desktop\VUE graphs article JCC\Fig. 4 Interacting elements.jpeg"/>
          <p:cNvPicPr/>
          <p:nvPr/>
        </p:nvPicPr>
        <p:blipFill>
          <a:blip r:embed="rId2">
            <a:extLst>
              <a:ext uri="{28A0092B-C50C-407E-A947-70E740481C1C}">
                <a14:useLocalDpi xmlns:a14="http://schemas.microsoft.com/office/drawing/2010/main" val="0"/>
              </a:ext>
            </a:extLst>
          </a:blip>
          <a:srcRect/>
          <a:stretch>
            <a:fillRect/>
          </a:stretch>
        </p:blipFill>
        <p:spPr bwMode="auto">
          <a:xfrm>
            <a:off x="4965895" y="1000426"/>
            <a:ext cx="5894363" cy="4288496"/>
          </a:xfrm>
          <a:prstGeom prst="rect">
            <a:avLst/>
          </a:prstGeom>
          <a:noFill/>
          <a:ln>
            <a:noFill/>
          </a:ln>
        </p:spPr>
      </p:pic>
    </p:spTree>
    <p:extLst>
      <p:ext uri="{BB962C8B-B14F-4D97-AF65-F5344CB8AC3E}">
        <p14:creationId xmlns:p14="http://schemas.microsoft.com/office/powerpoint/2010/main" val="351826687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dirty="0" smtClean="0"/>
              <a:t>Facilitering</a:t>
            </a:r>
            <a:br>
              <a:rPr lang="nl-NL" dirty="0" smtClean="0"/>
            </a:br>
            <a:r>
              <a:rPr lang="nl-NL" dirty="0" smtClean="0"/>
              <a:t/>
            </a:r>
            <a:br>
              <a:rPr lang="nl-NL" dirty="0" smtClean="0"/>
            </a:br>
            <a:r>
              <a:rPr lang="nl-NL" dirty="0" smtClean="0"/>
              <a:t>Condities en overtuigingen</a:t>
            </a:r>
            <a:endParaRPr lang="en-US" dirty="0"/>
          </a:p>
        </p:txBody>
      </p:sp>
      <p:pic>
        <p:nvPicPr>
          <p:cNvPr id="3" name="Afbeelding 22" descr="C:\Users\ross0009\Desktop\VUE graphs article JCC\Fig. 5 Worldviews and beliefs.jpeg"/>
          <p:cNvPicPr/>
          <p:nvPr/>
        </p:nvPicPr>
        <p:blipFill>
          <a:blip r:embed="rId2">
            <a:extLst>
              <a:ext uri="{28A0092B-C50C-407E-A947-70E740481C1C}">
                <a14:useLocalDpi xmlns:a14="http://schemas.microsoft.com/office/drawing/2010/main" val="0"/>
              </a:ext>
            </a:extLst>
          </a:blip>
          <a:srcRect/>
          <a:stretch>
            <a:fillRect/>
          </a:stretch>
        </p:blipFill>
        <p:spPr bwMode="auto">
          <a:xfrm>
            <a:off x="4290647" y="548641"/>
            <a:ext cx="6822830" cy="5894362"/>
          </a:xfrm>
          <a:prstGeom prst="rect">
            <a:avLst/>
          </a:prstGeom>
          <a:noFill/>
          <a:ln>
            <a:noFill/>
          </a:ln>
        </p:spPr>
      </p:pic>
    </p:spTree>
    <p:extLst>
      <p:ext uri="{BB962C8B-B14F-4D97-AF65-F5344CB8AC3E}">
        <p14:creationId xmlns:p14="http://schemas.microsoft.com/office/powerpoint/2010/main" val="43704763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dirty="0" smtClean="0"/>
              <a:t>Alles in één</a:t>
            </a:r>
            <a:endParaRPr lang="en-US" dirty="0"/>
          </a:p>
        </p:txBody>
      </p:sp>
      <p:pic>
        <p:nvPicPr>
          <p:cNvPr id="3" name="Afbeelding 24" descr="C:\Users\ross0009\Desktop\VUE graphs article JCC\Fig. 6 Community resilience overview.jpeg"/>
          <p:cNvPicPr/>
          <p:nvPr/>
        </p:nvPicPr>
        <p:blipFill>
          <a:blip r:embed="rId2">
            <a:extLst>
              <a:ext uri="{28A0092B-C50C-407E-A947-70E740481C1C}">
                <a14:useLocalDpi xmlns:a14="http://schemas.microsoft.com/office/drawing/2010/main" val="0"/>
              </a:ext>
            </a:extLst>
          </a:blip>
          <a:srcRect/>
          <a:stretch>
            <a:fillRect/>
          </a:stretch>
        </p:blipFill>
        <p:spPr bwMode="auto">
          <a:xfrm>
            <a:off x="4528869" y="148011"/>
            <a:ext cx="6275120" cy="6552833"/>
          </a:xfrm>
          <a:prstGeom prst="rect">
            <a:avLst/>
          </a:prstGeom>
          <a:noFill/>
          <a:ln>
            <a:noFill/>
          </a:ln>
        </p:spPr>
      </p:pic>
    </p:spTree>
    <p:extLst>
      <p:ext uri="{BB962C8B-B14F-4D97-AF65-F5344CB8AC3E}">
        <p14:creationId xmlns:p14="http://schemas.microsoft.com/office/powerpoint/2010/main" val="249684396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dirty="0" smtClean="0"/>
              <a:t>Geleide gesprekken (</a:t>
            </a:r>
            <a:r>
              <a:rPr lang="nl-NL" dirty="0" err="1" smtClean="0"/>
              <a:t>guided</a:t>
            </a:r>
            <a:r>
              <a:rPr lang="nl-NL" dirty="0" smtClean="0"/>
              <a:t> </a:t>
            </a:r>
            <a:r>
              <a:rPr lang="nl-NL" dirty="0" err="1" smtClean="0"/>
              <a:t>conversations</a:t>
            </a:r>
            <a:r>
              <a:rPr lang="nl-NL" dirty="0" smtClean="0"/>
              <a:t>) </a:t>
            </a:r>
            <a:br>
              <a:rPr lang="nl-NL" dirty="0" smtClean="0"/>
            </a:br>
            <a:r>
              <a:rPr lang="nl-NL" dirty="0"/>
              <a:t/>
            </a:r>
            <a:br>
              <a:rPr lang="nl-NL" dirty="0"/>
            </a:br>
            <a:r>
              <a:rPr lang="nl-NL" dirty="0" smtClean="0"/>
              <a:t>met</a:t>
            </a:r>
            <a:br>
              <a:rPr lang="nl-NL" dirty="0" smtClean="0"/>
            </a:br>
            <a:r>
              <a:rPr lang="nl-NL" dirty="0" smtClean="0"/>
              <a:t/>
            </a:r>
            <a:br>
              <a:rPr lang="nl-NL" dirty="0" smtClean="0"/>
            </a:br>
            <a:r>
              <a:rPr lang="nl-NL" dirty="0" err="1" smtClean="0"/>
              <a:t>EM</a:t>
            </a:r>
            <a:r>
              <a:rPr lang="nl-NL" baseline="-25000" dirty="0" err="1" smtClean="0"/>
              <a:t>ont</a:t>
            </a:r>
            <a:r>
              <a:rPr lang="nl-NL" dirty="0" smtClean="0"/>
              <a:t> elementen</a:t>
            </a:r>
            <a:endParaRPr lang="en-US" dirty="0"/>
          </a:p>
        </p:txBody>
      </p:sp>
      <p:sp>
        <p:nvSpPr>
          <p:cNvPr id="3" name="Content Placeholder 2"/>
          <p:cNvSpPr>
            <a:spLocks noGrp="1"/>
          </p:cNvSpPr>
          <p:nvPr>
            <p:ph idx="1"/>
          </p:nvPr>
        </p:nvSpPr>
        <p:spPr/>
        <p:txBody>
          <a:bodyPr/>
          <a:lstStyle/>
          <a:p>
            <a:r>
              <a:rPr lang="nl-NL" dirty="0" smtClean="0"/>
              <a:t>Context:</a:t>
            </a:r>
          </a:p>
          <a:p>
            <a:pPr lvl="1"/>
            <a:r>
              <a:rPr lang="nl-NL" dirty="0" smtClean="0"/>
              <a:t>(sub-)situatie</a:t>
            </a:r>
          </a:p>
          <a:p>
            <a:pPr lvl="1"/>
            <a:r>
              <a:rPr lang="nl-NL" dirty="0" smtClean="0"/>
              <a:t>rol</a:t>
            </a:r>
          </a:p>
          <a:p>
            <a:r>
              <a:rPr lang="nl-NL" dirty="0" smtClean="0"/>
              <a:t>Activiteiten en doelstellingen:</a:t>
            </a:r>
          </a:p>
          <a:p>
            <a:pPr lvl="1"/>
            <a:r>
              <a:rPr lang="nl-NL" dirty="0" smtClean="0"/>
              <a:t>geneste PQR</a:t>
            </a:r>
          </a:p>
          <a:p>
            <a:pPr lvl="1"/>
            <a:r>
              <a:rPr lang="nl-NL" dirty="0" smtClean="0"/>
              <a:t>Eindeloos doorvragen over het </a:t>
            </a:r>
            <a:r>
              <a:rPr lang="nl-NL" i="1" dirty="0" smtClean="0"/>
              <a:t>wat</a:t>
            </a:r>
            <a:r>
              <a:rPr lang="nl-NL" dirty="0" smtClean="0"/>
              <a:t> en het </a:t>
            </a:r>
            <a:r>
              <a:rPr lang="nl-NL" i="1" dirty="0" smtClean="0"/>
              <a:t>hoe</a:t>
            </a:r>
            <a:r>
              <a:rPr lang="nl-NL" dirty="0" smtClean="0"/>
              <a:t> en (afgeleide) </a:t>
            </a:r>
            <a:r>
              <a:rPr lang="nl-NL" i="1" dirty="0" smtClean="0"/>
              <a:t>doelen</a:t>
            </a:r>
          </a:p>
          <a:p>
            <a:r>
              <a:rPr lang="nl-NL" dirty="0" smtClean="0"/>
              <a:t>Condities en overtuigingen</a:t>
            </a:r>
          </a:p>
          <a:p>
            <a:pPr lvl="1"/>
            <a:r>
              <a:rPr lang="nl-NL" dirty="0" err="1" smtClean="0"/>
              <a:t>Facilitatie</a:t>
            </a:r>
            <a:r>
              <a:rPr lang="nl-NL" dirty="0" smtClean="0"/>
              <a:t>, of juist belemmering</a:t>
            </a:r>
          </a:p>
          <a:p>
            <a:endParaRPr lang="nl-NL" dirty="0" smtClean="0"/>
          </a:p>
          <a:p>
            <a:r>
              <a:rPr lang="nl-NL" dirty="0" smtClean="0"/>
              <a:t>Maar ook bijvoorbeeld:</a:t>
            </a:r>
          </a:p>
          <a:p>
            <a:pPr lvl="1"/>
            <a:r>
              <a:rPr lang="nl-NL" dirty="0" smtClean="0"/>
              <a:t>CSH 12/24 grensvragen</a:t>
            </a:r>
          </a:p>
        </p:txBody>
      </p:sp>
    </p:spTree>
    <p:extLst>
      <p:ext uri="{BB962C8B-B14F-4D97-AF65-F5344CB8AC3E}">
        <p14:creationId xmlns:p14="http://schemas.microsoft.com/office/powerpoint/2010/main" val="30965630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dirty="0" smtClean="0"/>
              <a:t>We </a:t>
            </a:r>
            <a:r>
              <a:rPr lang="nl-NL" dirty="0" err="1" smtClean="0"/>
              <a:t>got</a:t>
            </a:r>
            <a:r>
              <a:rPr lang="nl-NL" dirty="0" smtClean="0"/>
              <a:t> </a:t>
            </a:r>
            <a:r>
              <a:rPr lang="nl-NL" dirty="0" err="1" smtClean="0"/>
              <a:t>to</a:t>
            </a:r>
            <a:r>
              <a:rPr lang="nl-NL" dirty="0" smtClean="0"/>
              <a:t> move</a:t>
            </a:r>
            <a:endParaRPr lang="en-US" dirty="0"/>
          </a:p>
        </p:txBody>
      </p:sp>
      <p:sp>
        <p:nvSpPr>
          <p:cNvPr id="3" name="Content Placeholder 2"/>
          <p:cNvSpPr>
            <a:spLocks noGrp="1"/>
          </p:cNvSpPr>
          <p:nvPr>
            <p:ph idx="1"/>
          </p:nvPr>
        </p:nvSpPr>
        <p:spPr/>
        <p:txBody>
          <a:bodyPr/>
          <a:lstStyle/>
          <a:p>
            <a:r>
              <a:rPr lang="nl-NL" dirty="0" smtClean="0"/>
              <a:t>We have </a:t>
            </a:r>
            <a:r>
              <a:rPr lang="nl-NL" dirty="0" err="1" smtClean="0"/>
              <a:t>to</a:t>
            </a:r>
            <a:r>
              <a:rPr lang="nl-NL" dirty="0" smtClean="0"/>
              <a:t> </a:t>
            </a:r>
            <a:r>
              <a:rPr lang="nl-NL" dirty="0" err="1" smtClean="0"/>
              <a:t>become</a:t>
            </a:r>
            <a:r>
              <a:rPr lang="nl-NL" dirty="0" smtClean="0"/>
              <a:t> </a:t>
            </a:r>
            <a:r>
              <a:rPr lang="nl-NL" dirty="0" err="1" smtClean="0"/>
              <a:t>what</a:t>
            </a:r>
            <a:r>
              <a:rPr lang="nl-NL" dirty="0" smtClean="0"/>
              <a:t> we are </a:t>
            </a:r>
            <a:r>
              <a:rPr lang="nl-NL" dirty="0" err="1" smtClean="0"/>
              <a:t>not</a:t>
            </a:r>
            <a:r>
              <a:rPr lang="nl-NL" dirty="0" smtClean="0"/>
              <a:t>, and </a:t>
            </a:r>
            <a:r>
              <a:rPr lang="nl-NL" dirty="0" err="1" smtClean="0"/>
              <a:t>yet</a:t>
            </a:r>
            <a:r>
              <a:rPr lang="nl-NL" dirty="0" smtClean="0"/>
              <a:t> </a:t>
            </a:r>
            <a:r>
              <a:rPr lang="nl-NL" dirty="0" err="1" smtClean="0"/>
              <a:t>remain</a:t>
            </a:r>
            <a:r>
              <a:rPr lang="nl-NL" dirty="0" smtClean="0"/>
              <a:t> </a:t>
            </a:r>
            <a:r>
              <a:rPr lang="nl-NL" dirty="0" err="1" smtClean="0"/>
              <a:t>the</a:t>
            </a:r>
            <a:r>
              <a:rPr lang="nl-NL" dirty="0" smtClean="0"/>
              <a:t> </a:t>
            </a:r>
            <a:r>
              <a:rPr lang="nl-NL" dirty="0" err="1" smtClean="0"/>
              <a:t>same</a:t>
            </a:r>
            <a:r>
              <a:rPr lang="nl-NL" dirty="0" smtClean="0"/>
              <a:t>!</a:t>
            </a:r>
          </a:p>
          <a:p>
            <a:endParaRPr lang="nl-NL" dirty="0"/>
          </a:p>
          <a:p>
            <a:r>
              <a:rPr lang="nl-NL" dirty="0" smtClean="0"/>
              <a:t>P (</a:t>
            </a:r>
            <a:r>
              <a:rPr lang="nl-NL" dirty="0" err="1" smtClean="0"/>
              <a:t>what</a:t>
            </a:r>
            <a:r>
              <a:rPr lang="nl-NL" dirty="0" smtClean="0"/>
              <a:t>), Q (</a:t>
            </a:r>
            <a:r>
              <a:rPr lang="nl-NL" dirty="0" err="1" smtClean="0"/>
              <a:t>how</a:t>
            </a:r>
            <a:r>
              <a:rPr lang="nl-NL" dirty="0" smtClean="0"/>
              <a:t>), R (</a:t>
            </a:r>
            <a:r>
              <a:rPr lang="nl-NL" dirty="0" err="1" smtClean="0"/>
              <a:t>why</a:t>
            </a:r>
            <a:r>
              <a:rPr lang="nl-NL" dirty="0" smtClean="0"/>
              <a:t>)</a:t>
            </a:r>
          </a:p>
          <a:p>
            <a:pPr lvl="1"/>
            <a:r>
              <a:rPr lang="nl-NL" dirty="0" smtClean="0"/>
              <a:t>PR – </a:t>
            </a:r>
            <a:r>
              <a:rPr lang="nl-NL" dirty="0" err="1" smtClean="0"/>
              <a:t>reason</a:t>
            </a:r>
            <a:r>
              <a:rPr lang="nl-NL" dirty="0" smtClean="0"/>
              <a:t> of </a:t>
            </a:r>
            <a:r>
              <a:rPr lang="nl-NL" dirty="0" err="1" smtClean="0"/>
              <a:t>being</a:t>
            </a:r>
            <a:r>
              <a:rPr lang="nl-NL" dirty="0" smtClean="0"/>
              <a:t> (</a:t>
            </a:r>
            <a:r>
              <a:rPr lang="fr-FR" dirty="0" smtClean="0"/>
              <a:t>raison d’être</a:t>
            </a:r>
            <a:r>
              <a:rPr lang="nl-NL" dirty="0" smtClean="0"/>
              <a:t>) </a:t>
            </a:r>
          </a:p>
          <a:p>
            <a:pPr lvl="1"/>
            <a:r>
              <a:rPr lang="nl-NL" dirty="0" smtClean="0"/>
              <a:t>Q </a:t>
            </a:r>
            <a:r>
              <a:rPr lang="nl-NL" dirty="0"/>
              <a:t>– </a:t>
            </a:r>
            <a:r>
              <a:rPr lang="nl-NL" dirty="0" smtClean="0"/>
              <a:t> </a:t>
            </a:r>
            <a:r>
              <a:rPr lang="nl-NL" dirty="0" err="1" smtClean="0"/>
              <a:t>particular</a:t>
            </a:r>
            <a:r>
              <a:rPr lang="nl-NL" dirty="0" smtClean="0"/>
              <a:t> way of </a:t>
            </a:r>
            <a:r>
              <a:rPr lang="nl-NL" dirty="0" err="1" smtClean="0"/>
              <a:t>doing</a:t>
            </a:r>
            <a:r>
              <a:rPr lang="nl-NL" dirty="0" smtClean="0"/>
              <a:t> </a:t>
            </a:r>
            <a:r>
              <a:rPr lang="nl-NL" dirty="0" err="1" smtClean="0"/>
              <a:t>things</a:t>
            </a:r>
            <a:endParaRPr lang="nl-NL" dirty="0" smtClean="0"/>
          </a:p>
          <a:p>
            <a:pPr lvl="1"/>
            <a:endParaRPr lang="nl-NL" dirty="0"/>
          </a:p>
          <a:p>
            <a:r>
              <a:rPr lang="en-US" dirty="0"/>
              <a:t>A crucial aspect of the PQR formula is the distinction between the </a:t>
            </a:r>
            <a:r>
              <a:rPr lang="en-US" i="1" dirty="0"/>
              <a:t>what</a:t>
            </a:r>
            <a:r>
              <a:rPr lang="en-US" dirty="0"/>
              <a:t> and the </a:t>
            </a:r>
            <a:r>
              <a:rPr lang="en-US" i="1" dirty="0"/>
              <a:t>how</a:t>
            </a:r>
            <a:r>
              <a:rPr lang="en-US" dirty="0"/>
              <a:t>. It is the difference between what a person or organization does versus how it is done. A “P-what” cannot be implemented except through a particular “Q-how”. A “how” is observable, it is a particular way of doing things.</a:t>
            </a:r>
          </a:p>
        </p:txBody>
      </p:sp>
    </p:spTree>
    <p:extLst>
      <p:ext uri="{BB962C8B-B14F-4D97-AF65-F5344CB8AC3E}">
        <p14:creationId xmlns:p14="http://schemas.microsoft.com/office/powerpoint/2010/main" val="158659243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dirty="0" err="1" smtClean="0"/>
              <a:t>Possibilities</a:t>
            </a:r>
            <a:r>
              <a:rPr lang="nl-NL" dirty="0" smtClean="0"/>
              <a:t> </a:t>
            </a:r>
            <a:r>
              <a:rPr lang="nl-NL" dirty="0" err="1" smtClean="0"/>
              <a:t>for</a:t>
            </a:r>
            <a:r>
              <a:rPr lang="nl-NL" dirty="0" smtClean="0"/>
              <a:t> change</a:t>
            </a:r>
            <a:endParaRPr lang="en-US" dirty="0"/>
          </a:p>
        </p:txBody>
      </p:sp>
      <p:sp>
        <p:nvSpPr>
          <p:cNvPr id="3" name="Content Placeholder 2"/>
          <p:cNvSpPr>
            <a:spLocks noGrp="1"/>
          </p:cNvSpPr>
          <p:nvPr>
            <p:ph idx="1"/>
          </p:nvPr>
        </p:nvSpPr>
        <p:spPr/>
        <p:txBody>
          <a:bodyPr/>
          <a:lstStyle/>
          <a:p>
            <a:pPr lvl="0"/>
            <a:r>
              <a:rPr lang="en-US" dirty="0"/>
              <a:t>Same Q – same P-R, but with differences in the environment as manifested in changes in environmental conditions;</a:t>
            </a:r>
          </a:p>
          <a:p>
            <a:pPr lvl="0"/>
            <a:r>
              <a:rPr lang="en-US" dirty="0"/>
              <a:t>Different Q – same P-R, a more radical way of adapting to environmental changes;</a:t>
            </a:r>
          </a:p>
          <a:p>
            <a:pPr lvl="0"/>
            <a:r>
              <a:rPr lang="en-US" dirty="0"/>
              <a:t>Different P-R, the system is in transition from one reason of being to another one, or more formally, a system is replaced by another one. It could be the case that a system ceases to exist altogether, if no new reason of being can be found</a:t>
            </a:r>
            <a:r>
              <a:rPr lang="en-US" dirty="0" smtClean="0"/>
              <a:t>.</a:t>
            </a:r>
            <a:endParaRPr lang="en-US" dirty="0"/>
          </a:p>
        </p:txBody>
      </p:sp>
    </p:spTree>
    <p:extLst>
      <p:ext uri="{BB962C8B-B14F-4D97-AF65-F5344CB8AC3E}">
        <p14:creationId xmlns:p14="http://schemas.microsoft.com/office/powerpoint/2010/main" val="427676457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Same Q – same P-R</a:t>
            </a:r>
          </a:p>
        </p:txBody>
      </p:sp>
      <p:pic>
        <p:nvPicPr>
          <p:cNvPr id="4" name="Content Placeholder 3"/>
          <p:cNvPicPr>
            <a:picLocks noGrp="1"/>
          </p:cNvPicPr>
          <p:nvPr>
            <p:ph idx="1"/>
          </p:nvPr>
        </p:nvPicPr>
        <p:blipFill>
          <a:blip r:embed="rId2">
            <a:extLst>
              <a:ext uri="{28A0092B-C50C-407E-A947-70E740481C1C}">
                <a14:useLocalDpi xmlns:a14="http://schemas.microsoft.com/office/drawing/2010/main" val="0"/>
              </a:ext>
            </a:extLst>
          </a:blip>
          <a:stretch>
            <a:fillRect/>
          </a:stretch>
        </p:blipFill>
        <p:spPr>
          <a:xfrm>
            <a:off x="3530991" y="1266337"/>
            <a:ext cx="7652947" cy="4726500"/>
          </a:xfrm>
          <a:prstGeom prst="rect">
            <a:avLst/>
          </a:prstGeom>
        </p:spPr>
      </p:pic>
    </p:spTree>
    <p:extLst>
      <p:ext uri="{BB962C8B-B14F-4D97-AF65-F5344CB8AC3E}">
        <p14:creationId xmlns:p14="http://schemas.microsoft.com/office/powerpoint/2010/main" val="58478452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Different Q – same P-R</a:t>
            </a:r>
          </a:p>
        </p:txBody>
      </p:sp>
      <p:pic>
        <p:nvPicPr>
          <p:cNvPr id="3" name="Picture 2"/>
          <p:cNvPicPr/>
          <p:nvPr/>
        </p:nvPicPr>
        <p:blipFill>
          <a:blip r:embed="rId2">
            <a:extLst>
              <a:ext uri="{28A0092B-C50C-407E-A947-70E740481C1C}">
                <a14:useLocalDpi xmlns:a14="http://schemas.microsoft.com/office/drawing/2010/main" val="0"/>
              </a:ext>
            </a:extLst>
          </a:blip>
          <a:stretch>
            <a:fillRect/>
          </a:stretch>
        </p:blipFill>
        <p:spPr>
          <a:xfrm>
            <a:off x="4992809" y="1699076"/>
            <a:ext cx="4685763" cy="3450703"/>
          </a:xfrm>
          <a:prstGeom prst="rect">
            <a:avLst/>
          </a:prstGeom>
        </p:spPr>
      </p:pic>
    </p:spTree>
    <p:extLst>
      <p:ext uri="{BB962C8B-B14F-4D97-AF65-F5344CB8AC3E}">
        <p14:creationId xmlns:p14="http://schemas.microsoft.com/office/powerpoint/2010/main" val="161920549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Wederzijds</a:t>
            </a:r>
            <a:r>
              <a:rPr lang="en-US" dirty="0" smtClean="0"/>
              <a:t> </a:t>
            </a:r>
            <a:r>
              <a:rPr lang="en-US" dirty="0" err="1" smtClean="0"/>
              <a:t>begrip</a:t>
            </a:r>
            <a:r>
              <a:rPr lang="en-US" dirty="0" smtClean="0"/>
              <a:t/>
            </a:r>
            <a:br>
              <a:rPr lang="en-US" dirty="0" smtClean="0"/>
            </a:br>
            <a:r>
              <a:rPr lang="en-US" dirty="0" smtClean="0"/>
              <a:t/>
            </a:r>
            <a:br>
              <a:rPr lang="en-US" dirty="0" smtClean="0"/>
            </a:br>
            <a:r>
              <a:rPr lang="en-US" dirty="0" smtClean="0"/>
              <a:t>&amp;</a:t>
            </a:r>
            <a:br>
              <a:rPr lang="en-US" dirty="0" smtClean="0"/>
            </a:br>
            <a:r>
              <a:rPr lang="en-US" dirty="0" smtClean="0"/>
              <a:t/>
            </a:r>
            <a:br>
              <a:rPr lang="en-US" dirty="0" smtClean="0"/>
            </a:br>
            <a:r>
              <a:rPr lang="en-US" dirty="0" err="1" smtClean="0"/>
              <a:t>Gedeelde</a:t>
            </a:r>
            <a:r>
              <a:rPr lang="en-US" dirty="0" smtClean="0"/>
              <a:t> </a:t>
            </a:r>
            <a:r>
              <a:rPr lang="en-US" dirty="0" err="1" smtClean="0"/>
              <a:t>betekenis</a:t>
            </a:r>
            <a:endParaRPr lang="en-US" dirty="0"/>
          </a:p>
        </p:txBody>
      </p:sp>
      <p:sp>
        <p:nvSpPr>
          <p:cNvPr id="3" name="Content Placeholder 2"/>
          <p:cNvSpPr>
            <a:spLocks noGrp="1"/>
          </p:cNvSpPr>
          <p:nvPr>
            <p:ph idx="1"/>
          </p:nvPr>
        </p:nvSpPr>
        <p:spPr>
          <a:xfrm>
            <a:off x="3869269" y="864108"/>
            <a:ext cx="5373206" cy="5120640"/>
          </a:xfrm>
        </p:spPr>
        <p:txBody>
          <a:bodyPr/>
          <a:lstStyle/>
          <a:p>
            <a:r>
              <a:rPr lang="nl-NL" dirty="0" smtClean="0"/>
              <a:t>Wederzijds begrip (</a:t>
            </a:r>
            <a:r>
              <a:rPr lang="nl-NL" dirty="0" err="1" smtClean="0"/>
              <a:t>mutual</a:t>
            </a:r>
            <a:r>
              <a:rPr lang="nl-NL" dirty="0" smtClean="0"/>
              <a:t> </a:t>
            </a:r>
            <a:r>
              <a:rPr lang="nl-NL" dirty="0" err="1" smtClean="0"/>
              <a:t>understanding</a:t>
            </a:r>
            <a:r>
              <a:rPr lang="nl-NL" dirty="0" smtClean="0"/>
              <a:t>)</a:t>
            </a:r>
          </a:p>
          <a:p>
            <a:pPr lvl="1"/>
            <a:r>
              <a:rPr lang="nl-NL" dirty="0" smtClean="0"/>
              <a:t>Verzorgen van een bedding (</a:t>
            </a:r>
            <a:r>
              <a:rPr lang="nl-NL" dirty="0" err="1" smtClean="0"/>
              <a:t>FoC</a:t>
            </a:r>
            <a:r>
              <a:rPr lang="nl-NL" dirty="0" smtClean="0"/>
              <a:t>)</a:t>
            </a:r>
          </a:p>
          <a:p>
            <a:pPr lvl="1"/>
            <a:r>
              <a:rPr lang="nl-NL" dirty="0" smtClean="0"/>
              <a:t>Herkennen en erkennen van elkaars wereldbeelden</a:t>
            </a:r>
          </a:p>
          <a:p>
            <a:pPr lvl="1"/>
            <a:r>
              <a:rPr lang="nl-NL" dirty="0" smtClean="0"/>
              <a:t>Oordeel uitstellen</a:t>
            </a:r>
          </a:p>
          <a:p>
            <a:pPr lvl="1"/>
            <a:r>
              <a:rPr lang="nl-NL" dirty="0" smtClean="0"/>
              <a:t>Met als doel het creëren van bewegingsruimte</a:t>
            </a:r>
          </a:p>
          <a:p>
            <a:endParaRPr lang="nl-NL" dirty="0" smtClean="0"/>
          </a:p>
          <a:p>
            <a:r>
              <a:rPr lang="nl-NL" dirty="0" smtClean="0"/>
              <a:t>Gedeelde betekenis (shared </a:t>
            </a:r>
            <a:r>
              <a:rPr lang="nl-NL" dirty="0" err="1" smtClean="0"/>
              <a:t>meaning</a:t>
            </a:r>
            <a:r>
              <a:rPr lang="nl-NL" dirty="0" smtClean="0"/>
              <a:t>)</a:t>
            </a:r>
          </a:p>
          <a:p>
            <a:pPr lvl="1"/>
            <a:r>
              <a:rPr lang="nl-NL" dirty="0" smtClean="0"/>
              <a:t>Sturen op culturele identiteit: wie zijn we, wat doen we?</a:t>
            </a:r>
          </a:p>
          <a:p>
            <a:pPr lvl="1"/>
            <a:r>
              <a:rPr lang="nl-NL" dirty="0" smtClean="0"/>
              <a:t>Verificatie (dingen goed doen) </a:t>
            </a:r>
            <a:r>
              <a:rPr lang="nl-NL" dirty="0" smtClean="0">
                <a:latin typeface="Calibri" panose="020F0502020204030204" pitchFamily="34" charset="0"/>
                <a:cs typeface="Calibri" panose="020F0502020204030204" pitchFamily="34" charset="0"/>
              </a:rPr>
              <a:t>→ validatie (gezamenlijk de goede dingen doen). Uiteindelijk doen we de goede dingen goed.</a:t>
            </a:r>
            <a:endParaRPr lang="nl-NL" dirty="0" smtClean="0"/>
          </a:p>
          <a:p>
            <a:pPr lvl="1"/>
            <a:r>
              <a:rPr lang="nl-NL" dirty="0" smtClean="0"/>
              <a:t>Met als doel </a:t>
            </a:r>
            <a:r>
              <a:rPr lang="nl-NL" dirty="0"/>
              <a:t>veranderingen te bewerkstelligen</a:t>
            </a:r>
          </a:p>
          <a:p>
            <a:pPr lvl="2"/>
            <a:r>
              <a:rPr lang="nl-NL" dirty="0" smtClean="0"/>
              <a:t>beargumenteerd wenselijk en cultureel haalbaar</a:t>
            </a:r>
          </a:p>
          <a:p>
            <a:pPr lvl="2"/>
            <a:r>
              <a:rPr lang="nl-NL" dirty="0" smtClean="0"/>
              <a:t>Blijvende impact</a:t>
            </a:r>
          </a:p>
        </p:txBody>
      </p:sp>
      <p:pic>
        <p:nvPicPr>
          <p:cNvPr id="4" name="Picture 3">
            <a:extLst>
              <a:ext uri="{FF2B5EF4-FFF2-40B4-BE49-F238E27FC236}">
                <a16:creationId xmlns:a16="http://schemas.microsoft.com/office/drawing/2014/main" id="{A44C7CAC-8717-4333-9353-A5207499CB8C}"/>
              </a:ext>
            </a:extLst>
          </p:cNvPr>
          <p:cNvPicPr>
            <a:picLocks noChangeAspect="1"/>
          </p:cNvPicPr>
          <p:nvPr/>
        </p:nvPicPr>
        <p:blipFill>
          <a:blip r:embed="rId2">
            <a:extLst>
              <a:ext uri="{BEBA8EAE-BF5A-486C-A8C5-ECC9F3942E4B}">
                <a14:imgProps xmlns:a14="http://schemas.microsoft.com/office/drawing/2010/main">
                  <a14:imgLayer r:embed="rId3">
                    <a14:imgEffect>
                      <a14:brightnessContrast contrast="-20000"/>
                    </a14:imgEffect>
                  </a14:imgLayer>
                </a14:imgProps>
              </a:ext>
              <a:ext uri="{28A0092B-C50C-407E-A947-70E740481C1C}">
                <a14:useLocalDpi xmlns:a14="http://schemas.microsoft.com/office/drawing/2010/main" val="0"/>
              </a:ext>
            </a:extLst>
          </a:blip>
          <a:stretch>
            <a:fillRect/>
          </a:stretch>
        </p:blipFill>
        <p:spPr>
          <a:xfrm>
            <a:off x="9437234" y="1123837"/>
            <a:ext cx="2357224" cy="1731905"/>
          </a:xfrm>
          <a:prstGeom prst="rect">
            <a:avLst/>
          </a:prstGeom>
        </p:spPr>
      </p:pic>
      <p:pic>
        <p:nvPicPr>
          <p:cNvPr id="5" name="Picture 1">
            <a:extLst>
              <a:ext uri="{FF2B5EF4-FFF2-40B4-BE49-F238E27FC236}">
                <a16:creationId xmlns:a16="http://schemas.microsoft.com/office/drawing/2014/main" id="{AD7F7C25-CB13-43D0-9289-979E4350E7FE}"/>
              </a:ext>
            </a:extLst>
          </p:cNvPr>
          <p:cNvPicPr/>
          <p:nvPr/>
        </p:nvPicPr>
        <p:blipFill>
          <a:blip r:embed="rId4">
            <a:extLst>
              <a:ext uri="{28A0092B-C50C-407E-A947-70E740481C1C}">
                <a14:useLocalDpi xmlns:a14="http://schemas.microsoft.com/office/drawing/2010/main" val="0"/>
              </a:ext>
            </a:extLst>
          </a:blip>
          <a:stretch>
            <a:fillRect/>
          </a:stretch>
        </p:blipFill>
        <p:spPr>
          <a:xfrm>
            <a:off x="9673310" y="3517447"/>
            <a:ext cx="1885071" cy="2207573"/>
          </a:xfrm>
          <a:prstGeom prst="rect">
            <a:avLst/>
          </a:prstGeom>
        </p:spPr>
      </p:pic>
    </p:spTree>
    <p:extLst>
      <p:ext uri="{BB962C8B-B14F-4D97-AF65-F5344CB8AC3E}">
        <p14:creationId xmlns:p14="http://schemas.microsoft.com/office/powerpoint/2010/main" val="3437278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8" end="8"/>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
                                            <p:txEl>
                                              <p:pRg st="9" end="9"/>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3">
                                            <p:txEl>
                                              <p:pRg st="10" end="10"/>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4"/>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Different P-R</a:t>
            </a:r>
          </a:p>
        </p:txBody>
      </p:sp>
      <p:pic>
        <p:nvPicPr>
          <p:cNvPr id="3" name="Picture 2"/>
          <p:cNvPicPr/>
          <p:nvPr/>
        </p:nvPicPr>
        <p:blipFill>
          <a:blip r:embed="rId2">
            <a:extLst>
              <a:ext uri="{28A0092B-C50C-407E-A947-70E740481C1C}">
                <a14:useLocalDpi xmlns:a14="http://schemas.microsoft.com/office/drawing/2010/main" val="0"/>
              </a:ext>
            </a:extLst>
          </a:blip>
          <a:stretch>
            <a:fillRect/>
          </a:stretch>
        </p:blipFill>
        <p:spPr>
          <a:xfrm>
            <a:off x="4740813" y="231062"/>
            <a:ext cx="5472331" cy="6386732"/>
          </a:xfrm>
          <a:prstGeom prst="rect">
            <a:avLst/>
          </a:prstGeom>
        </p:spPr>
      </p:pic>
    </p:spTree>
    <p:extLst>
      <p:ext uri="{BB962C8B-B14F-4D97-AF65-F5344CB8AC3E}">
        <p14:creationId xmlns:p14="http://schemas.microsoft.com/office/powerpoint/2010/main" val="352471056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dirty="0" smtClean="0"/>
              <a:t>Belief-</a:t>
            </a:r>
            <a:r>
              <a:rPr lang="nl-NL" dirty="0" err="1" smtClean="0"/>
              <a:t>Desire</a:t>
            </a:r>
            <a:r>
              <a:rPr lang="nl-NL" dirty="0" smtClean="0"/>
              <a:t>-</a:t>
            </a:r>
            <a:r>
              <a:rPr lang="nl-NL" dirty="0" err="1" smtClean="0"/>
              <a:t>Intention</a:t>
            </a:r>
            <a:r>
              <a:rPr lang="nl-NL" dirty="0" smtClean="0"/>
              <a:t> (BDI) model</a:t>
            </a:r>
            <a:endParaRPr lang="en-US" dirty="0"/>
          </a:p>
        </p:txBody>
      </p:sp>
      <p:sp>
        <p:nvSpPr>
          <p:cNvPr id="4" name="Content Placeholder 3"/>
          <p:cNvSpPr>
            <a:spLocks noGrp="1"/>
          </p:cNvSpPr>
          <p:nvPr>
            <p:ph idx="1"/>
          </p:nvPr>
        </p:nvSpPr>
        <p:spPr>
          <a:xfrm>
            <a:off x="3869268" y="864108"/>
            <a:ext cx="7315200" cy="3173320"/>
          </a:xfrm>
        </p:spPr>
        <p:txBody>
          <a:bodyPr>
            <a:normAutofit fontScale="85000" lnSpcReduction="10000"/>
          </a:bodyPr>
          <a:lstStyle/>
          <a:p>
            <a:pPr marL="0" indent="0">
              <a:buNone/>
            </a:pPr>
            <a:r>
              <a:rPr lang="en-US" dirty="0"/>
              <a:t>The BDI </a:t>
            </a:r>
            <a:r>
              <a:rPr lang="en-US" dirty="0" smtClean="0"/>
              <a:t>elements:</a:t>
            </a:r>
          </a:p>
          <a:p>
            <a:pPr lvl="0"/>
            <a:r>
              <a:rPr lang="en-US" dirty="0" smtClean="0"/>
              <a:t>Beliefs</a:t>
            </a:r>
            <a:r>
              <a:rPr lang="en-US" dirty="0"/>
              <a:t>: Beliefs represent the informational state of the agent, in other words its beliefs about the world (including itself and other agents).</a:t>
            </a:r>
          </a:p>
          <a:p>
            <a:pPr lvl="0"/>
            <a:r>
              <a:rPr lang="en-US" dirty="0"/>
              <a:t>Desires: Desires represent the motivational state of the agent. They represent objectives or situations that the agent would like to accomplish or bring about. Examples of desires might be: find the best price, go to the party or become rich.</a:t>
            </a:r>
          </a:p>
          <a:p>
            <a:pPr lvl="1"/>
            <a:r>
              <a:rPr lang="en-US" dirty="0"/>
              <a:t>Goals: A goal is a desire that has been adopted for active pursuit by the agent. </a:t>
            </a:r>
          </a:p>
          <a:p>
            <a:pPr lvl="0"/>
            <a:r>
              <a:rPr lang="en-US" dirty="0"/>
              <a:t>Intentions: Intentions represent the deliberative state of the agent – what the agent has chosen to do. Intentions are desires to which the agent has to some extent committed. In implemented systems, this means the agent has begun executing a plan</a:t>
            </a:r>
            <a:r>
              <a:rPr lang="en-US" dirty="0" smtClean="0"/>
              <a:t>.</a:t>
            </a:r>
            <a:endParaRPr lang="en-US" dirty="0"/>
          </a:p>
        </p:txBody>
      </p:sp>
      <p:pic>
        <p:nvPicPr>
          <p:cNvPr id="3" name="Picture 2"/>
          <p:cNvPicPr/>
          <p:nvPr/>
        </p:nvPicPr>
        <p:blipFill>
          <a:blip r:embed="rId2" cstate="print">
            <a:extLst>
              <a:ext uri="{28A0092B-C50C-407E-A947-70E740481C1C}">
                <a14:useLocalDpi xmlns:a14="http://schemas.microsoft.com/office/drawing/2010/main" val="0"/>
              </a:ext>
            </a:extLst>
          </a:blip>
          <a:stretch>
            <a:fillRect/>
          </a:stretch>
        </p:blipFill>
        <p:spPr>
          <a:xfrm>
            <a:off x="5192767" y="3988192"/>
            <a:ext cx="4668202" cy="2546252"/>
          </a:xfrm>
          <a:prstGeom prst="rect">
            <a:avLst/>
          </a:prstGeom>
        </p:spPr>
      </p:pic>
    </p:spTree>
    <p:extLst>
      <p:ext uri="{BB962C8B-B14F-4D97-AF65-F5344CB8AC3E}">
        <p14:creationId xmlns:p14="http://schemas.microsoft.com/office/powerpoint/2010/main" val="326137163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p:nvPr/>
        </p:nvPicPr>
        <p:blipFill>
          <a:blip r:embed="rId2" cstate="print">
            <a:extLst>
              <a:ext uri="{28A0092B-C50C-407E-A947-70E740481C1C}">
                <a14:useLocalDpi xmlns:a14="http://schemas.microsoft.com/office/drawing/2010/main" val="0"/>
              </a:ext>
            </a:extLst>
          </a:blip>
          <a:stretch>
            <a:fillRect/>
          </a:stretch>
        </p:blipFill>
        <p:spPr>
          <a:xfrm>
            <a:off x="3319975" y="182880"/>
            <a:ext cx="8454683" cy="6414868"/>
          </a:xfrm>
          <a:prstGeom prst="rect">
            <a:avLst/>
          </a:prstGeom>
        </p:spPr>
      </p:pic>
      <p:sp>
        <p:nvSpPr>
          <p:cNvPr id="2" name="Title 1"/>
          <p:cNvSpPr>
            <a:spLocks noGrp="1"/>
          </p:cNvSpPr>
          <p:nvPr>
            <p:ph type="title"/>
          </p:nvPr>
        </p:nvSpPr>
        <p:spPr/>
        <p:txBody>
          <a:bodyPr/>
          <a:lstStyle/>
          <a:p>
            <a:r>
              <a:rPr lang="nl-NL" dirty="0" smtClean="0"/>
              <a:t>BDI model </a:t>
            </a:r>
            <a:r>
              <a:rPr lang="nl-NL" dirty="0" err="1" smtClean="0"/>
              <a:t>extended</a:t>
            </a:r>
            <a:r>
              <a:rPr lang="nl-NL" dirty="0" smtClean="0"/>
              <a:t> </a:t>
            </a:r>
            <a:r>
              <a:rPr lang="nl-NL" dirty="0" err="1" smtClean="0"/>
              <a:t>with</a:t>
            </a:r>
            <a:r>
              <a:rPr lang="nl-NL" dirty="0" smtClean="0"/>
              <a:t> </a:t>
            </a:r>
            <a:r>
              <a:rPr lang="nl-NL" dirty="0" err="1" smtClean="0"/>
              <a:t>mental</a:t>
            </a:r>
            <a:r>
              <a:rPr lang="nl-NL" dirty="0" smtClean="0"/>
              <a:t> </a:t>
            </a:r>
            <a:r>
              <a:rPr lang="nl-NL" dirty="0" err="1" smtClean="0"/>
              <a:t>conditions</a:t>
            </a:r>
            <a:r>
              <a:rPr lang="nl-NL" dirty="0" smtClean="0"/>
              <a:t> and </a:t>
            </a:r>
            <a:r>
              <a:rPr lang="nl-NL" dirty="0" err="1" smtClean="0"/>
              <a:t>emotions</a:t>
            </a:r>
            <a:endParaRPr lang="en-US" dirty="0"/>
          </a:p>
        </p:txBody>
      </p:sp>
    </p:spTree>
    <p:extLst>
      <p:ext uri="{BB962C8B-B14F-4D97-AF65-F5344CB8AC3E}">
        <p14:creationId xmlns:p14="http://schemas.microsoft.com/office/powerpoint/2010/main" val="73943714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p:nvPr/>
        </p:nvPicPr>
        <p:blipFill>
          <a:blip r:embed="rId2">
            <a:extLst>
              <a:ext uri="{28A0092B-C50C-407E-A947-70E740481C1C}">
                <a14:useLocalDpi xmlns:a14="http://schemas.microsoft.com/office/drawing/2010/main" val="0"/>
              </a:ext>
            </a:extLst>
          </a:blip>
          <a:stretch>
            <a:fillRect/>
          </a:stretch>
        </p:blipFill>
        <p:spPr>
          <a:xfrm>
            <a:off x="3713871" y="211016"/>
            <a:ext cx="7230793" cy="6316394"/>
          </a:xfrm>
          <a:prstGeom prst="rect">
            <a:avLst/>
          </a:prstGeom>
        </p:spPr>
      </p:pic>
      <p:sp>
        <p:nvSpPr>
          <p:cNvPr id="2" name="Title 1"/>
          <p:cNvSpPr>
            <a:spLocks noGrp="1"/>
          </p:cNvSpPr>
          <p:nvPr>
            <p:ph type="title"/>
          </p:nvPr>
        </p:nvSpPr>
        <p:spPr/>
        <p:txBody>
          <a:bodyPr/>
          <a:lstStyle/>
          <a:p>
            <a:r>
              <a:rPr lang="nl-NL" dirty="0" smtClean="0"/>
              <a:t>Identity</a:t>
            </a:r>
            <a:endParaRPr lang="en-US" dirty="0"/>
          </a:p>
        </p:txBody>
      </p:sp>
      <p:sp>
        <p:nvSpPr>
          <p:cNvPr id="4" name="Content Placeholder 3"/>
          <p:cNvSpPr>
            <a:spLocks noGrp="1"/>
          </p:cNvSpPr>
          <p:nvPr>
            <p:ph idx="1"/>
          </p:nvPr>
        </p:nvSpPr>
        <p:spPr>
          <a:xfrm>
            <a:off x="8278183" y="4670474"/>
            <a:ext cx="3179951" cy="1708170"/>
          </a:xfrm>
        </p:spPr>
        <p:txBody>
          <a:bodyPr/>
          <a:lstStyle/>
          <a:p>
            <a:pPr marL="0" indent="0">
              <a:buNone/>
            </a:pPr>
            <a:r>
              <a:rPr lang="nl-NL" dirty="0" smtClean="0"/>
              <a:t>Identity:</a:t>
            </a:r>
          </a:p>
          <a:p>
            <a:r>
              <a:rPr lang="en-US" dirty="0" smtClean="0"/>
              <a:t>self-perception</a:t>
            </a:r>
          </a:p>
          <a:p>
            <a:r>
              <a:rPr lang="en-US" dirty="0" smtClean="0"/>
              <a:t>Presentation</a:t>
            </a:r>
          </a:p>
          <a:p>
            <a:r>
              <a:rPr lang="en-US" dirty="0" smtClean="0"/>
              <a:t>attribution</a:t>
            </a:r>
            <a:endParaRPr lang="en-US" dirty="0"/>
          </a:p>
        </p:txBody>
      </p:sp>
    </p:spTree>
    <p:extLst>
      <p:ext uri="{BB962C8B-B14F-4D97-AF65-F5344CB8AC3E}">
        <p14:creationId xmlns:p14="http://schemas.microsoft.com/office/powerpoint/2010/main" val="102167477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Wederzijds</a:t>
            </a:r>
            <a:r>
              <a:rPr lang="en-US" dirty="0" smtClean="0"/>
              <a:t> </a:t>
            </a:r>
            <a:r>
              <a:rPr lang="en-US" dirty="0" err="1" smtClean="0"/>
              <a:t>begrip</a:t>
            </a:r>
            <a:r>
              <a:rPr lang="en-US" dirty="0" smtClean="0"/>
              <a:t/>
            </a:r>
            <a:br>
              <a:rPr lang="en-US" dirty="0" smtClean="0"/>
            </a:br>
            <a:r>
              <a:rPr lang="en-US" dirty="0" smtClean="0"/>
              <a:t/>
            </a:r>
            <a:br>
              <a:rPr lang="en-US" dirty="0" smtClean="0"/>
            </a:br>
            <a:r>
              <a:rPr lang="en-US" dirty="0" smtClean="0"/>
              <a:t>&amp;</a:t>
            </a:r>
            <a:br>
              <a:rPr lang="en-US" dirty="0" smtClean="0"/>
            </a:br>
            <a:r>
              <a:rPr lang="en-US" dirty="0" smtClean="0"/>
              <a:t/>
            </a:r>
            <a:br>
              <a:rPr lang="en-US" dirty="0" smtClean="0"/>
            </a:br>
            <a:r>
              <a:rPr lang="en-US" dirty="0" err="1" smtClean="0"/>
              <a:t>Gedeelde</a:t>
            </a:r>
            <a:r>
              <a:rPr lang="en-US" dirty="0" smtClean="0"/>
              <a:t> </a:t>
            </a:r>
            <a:r>
              <a:rPr lang="en-US" dirty="0" err="1" smtClean="0"/>
              <a:t>betekenis</a:t>
            </a:r>
            <a:endParaRPr lang="en-US" dirty="0"/>
          </a:p>
        </p:txBody>
      </p:sp>
      <p:sp>
        <p:nvSpPr>
          <p:cNvPr id="3" name="Content Placeholder 2"/>
          <p:cNvSpPr>
            <a:spLocks noGrp="1"/>
          </p:cNvSpPr>
          <p:nvPr>
            <p:ph idx="1"/>
          </p:nvPr>
        </p:nvSpPr>
        <p:spPr>
          <a:xfrm>
            <a:off x="3869268" y="864108"/>
            <a:ext cx="5049649" cy="5120640"/>
          </a:xfrm>
        </p:spPr>
        <p:txBody>
          <a:bodyPr/>
          <a:lstStyle/>
          <a:p>
            <a:r>
              <a:rPr lang="nl-NL" dirty="0" smtClean="0"/>
              <a:t>Wederzijds begrip (</a:t>
            </a:r>
            <a:r>
              <a:rPr lang="nl-NL" dirty="0" err="1" smtClean="0"/>
              <a:t>mutual</a:t>
            </a:r>
            <a:r>
              <a:rPr lang="nl-NL" dirty="0" smtClean="0"/>
              <a:t> </a:t>
            </a:r>
            <a:r>
              <a:rPr lang="nl-NL" dirty="0" err="1" smtClean="0"/>
              <a:t>understanding</a:t>
            </a:r>
            <a:r>
              <a:rPr lang="nl-NL" dirty="0" smtClean="0"/>
              <a:t>)</a:t>
            </a:r>
          </a:p>
          <a:p>
            <a:pPr marL="0" indent="0">
              <a:buNone/>
            </a:pPr>
            <a:endParaRPr lang="nl-NL" dirty="0" smtClean="0"/>
          </a:p>
          <a:p>
            <a:pPr marL="0" indent="0">
              <a:buNone/>
            </a:pPr>
            <a:endParaRPr lang="nl-NL" dirty="0"/>
          </a:p>
          <a:p>
            <a:pPr marL="0" indent="0">
              <a:buNone/>
            </a:pPr>
            <a:endParaRPr lang="nl-NL" dirty="0" smtClean="0"/>
          </a:p>
          <a:p>
            <a:pPr marL="0" indent="0">
              <a:buNone/>
            </a:pPr>
            <a:endParaRPr lang="nl-NL" dirty="0"/>
          </a:p>
          <a:p>
            <a:pPr marL="0" indent="0">
              <a:buNone/>
            </a:pPr>
            <a:endParaRPr lang="nl-NL" dirty="0" smtClean="0"/>
          </a:p>
          <a:p>
            <a:r>
              <a:rPr lang="nl-NL" dirty="0" smtClean="0"/>
              <a:t>Gedeelde betekenis (shared </a:t>
            </a:r>
            <a:r>
              <a:rPr lang="nl-NL" dirty="0" err="1" smtClean="0"/>
              <a:t>meaning</a:t>
            </a:r>
            <a:r>
              <a:rPr lang="nl-NL" dirty="0" smtClean="0"/>
              <a:t>)</a:t>
            </a:r>
          </a:p>
        </p:txBody>
      </p:sp>
      <p:pic>
        <p:nvPicPr>
          <p:cNvPr id="4" name="Picture 3">
            <a:extLst>
              <a:ext uri="{FF2B5EF4-FFF2-40B4-BE49-F238E27FC236}">
                <a16:creationId xmlns:a16="http://schemas.microsoft.com/office/drawing/2014/main" id="{A44C7CAC-8717-4333-9353-A5207499CB8C}"/>
              </a:ext>
            </a:extLst>
          </p:cNvPr>
          <p:cNvPicPr>
            <a:picLocks noChangeAspect="1"/>
          </p:cNvPicPr>
          <p:nvPr/>
        </p:nvPicPr>
        <p:blipFill>
          <a:blip r:embed="rId2">
            <a:extLst>
              <a:ext uri="{BEBA8EAE-BF5A-486C-A8C5-ECC9F3942E4B}">
                <a14:imgProps xmlns:a14="http://schemas.microsoft.com/office/drawing/2010/main">
                  <a14:imgLayer r:embed="rId3">
                    <a14:imgEffect>
                      <a14:brightnessContrast contrast="-20000"/>
                    </a14:imgEffect>
                  </a14:imgLayer>
                </a14:imgProps>
              </a:ext>
              <a:ext uri="{28A0092B-C50C-407E-A947-70E740481C1C}">
                <a14:useLocalDpi xmlns:a14="http://schemas.microsoft.com/office/drawing/2010/main" val="0"/>
              </a:ext>
            </a:extLst>
          </a:blip>
          <a:stretch>
            <a:fillRect/>
          </a:stretch>
        </p:blipFill>
        <p:spPr>
          <a:xfrm>
            <a:off x="8992564" y="1123837"/>
            <a:ext cx="2357224" cy="1731905"/>
          </a:xfrm>
          <a:prstGeom prst="rect">
            <a:avLst/>
          </a:prstGeom>
        </p:spPr>
      </p:pic>
      <p:pic>
        <p:nvPicPr>
          <p:cNvPr id="5" name="Picture 1">
            <a:extLst>
              <a:ext uri="{FF2B5EF4-FFF2-40B4-BE49-F238E27FC236}">
                <a16:creationId xmlns:a16="http://schemas.microsoft.com/office/drawing/2014/main" id="{AD7F7C25-CB13-43D0-9289-979E4350E7FE}"/>
              </a:ext>
            </a:extLst>
          </p:cNvPr>
          <p:cNvPicPr/>
          <p:nvPr/>
        </p:nvPicPr>
        <p:blipFill>
          <a:blip r:embed="rId4">
            <a:extLst>
              <a:ext uri="{28A0092B-C50C-407E-A947-70E740481C1C}">
                <a14:useLocalDpi xmlns:a14="http://schemas.microsoft.com/office/drawing/2010/main" val="0"/>
              </a:ext>
            </a:extLst>
          </a:blip>
          <a:stretch>
            <a:fillRect/>
          </a:stretch>
        </p:blipFill>
        <p:spPr>
          <a:xfrm>
            <a:off x="9228641" y="3777175"/>
            <a:ext cx="1885071" cy="2207573"/>
          </a:xfrm>
          <a:prstGeom prst="rect">
            <a:avLst/>
          </a:prstGeom>
        </p:spPr>
      </p:pic>
    </p:spTree>
    <p:extLst>
      <p:ext uri="{BB962C8B-B14F-4D97-AF65-F5344CB8AC3E}">
        <p14:creationId xmlns:p14="http://schemas.microsoft.com/office/powerpoint/2010/main" val="239403833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dirty="0" smtClean="0"/>
              <a:t>Waarom</a:t>
            </a:r>
            <a:br>
              <a:rPr lang="nl-NL" dirty="0" smtClean="0"/>
            </a:br>
            <a:r>
              <a:rPr lang="nl-NL" dirty="0" smtClean="0"/>
              <a:t>EMM &amp; </a:t>
            </a:r>
            <a:r>
              <a:rPr lang="nl-NL" dirty="0" err="1" smtClean="0"/>
              <a:t>EM</a:t>
            </a:r>
            <a:r>
              <a:rPr lang="nl-NL" baseline="-25000" dirty="0" err="1" smtClean="0"/>
              <a:t>ont</a:t>
            </a:r>
            <a:r>
              <a:rPr lang="nl-NL" dirty="0" smtClean="0"/>
              <a:t>?</a:t>
            </a:r>
            <a:endParaRPr lang="en-US" dirty="0"/>
          </a:p>
        </p:txBody>
      </p:sp>
      <p:sp>
        <p:nvSpPr>
          <p:cNvPr id="3" name="Content Placeholder 2"/>
          <p:cNvSpPr>
            <a:spLocks noGrp="1"/>
          </p:cNvSpPr>
          <p:nvPr>
            <p:ph idx="1"/>
          </p:nvPr>
        </p:nvSpPr>
        <p:spPr/>
        <p:txBody>
          <a:bodyPr>
            <a:normAutofit/>
          </a:bodyPr>
          <a:lstStyle/>
          <a:p>
            <a:r>
              <a:rPr lang="nl-NL" dirty="0" smtClean="0"/>
              <a:t>EMM: een proces voor wederzijds begrip</a:t>
            </a:r>
          </a:p>
          <a:p>
            <a:pPr lvl="1"/>
            <a:r>
              <a:rPr lang="nl-NL" dirty="0"/>
              <a:t>B</a:t>
            </a:r>
            <a:r>
              <a:rPr lang="nl-NL" dirty="0" smtClean="0"/>
              <a:t>eschrijven van wereldbeelden in de vorm van handelingsperspectieven (</a:t>
            </a:r>
            <a:r>
              <a:rPr lang="nl-NL" i="1" dirty="0" err="1" smtClean="0"/>
              <a:t>knowing</a:t>
            </a:r>
            <a:r>
              <a:rPr lang="nl-NL" i="1" dirty="0" smtClean="0"/>
              <a:t> </a:t>
            </a:r>
            <a:r>
              <a:rPr lang="nl-NL" i="1" dirty="0" err="1" smtClean="0"/>
              <a:t>how</a:t>
            </a:r>
            <a:r>
              <a:rPr lang="nl-NL" i="1" dirty="0" smtClean="0"/>
              <a:t> </a:t>
            </a:r>
            <a:r>
              <a:rPr lang="nl-NL" dirty="0" smtClean="0"/>
              <a:t>kennis versus </a:t>
            </a:r>
            <a:r>
              <a:rPr lang="nl-NL" i="1" dirty="0" err="1" smtClean="0"/>
              <a:t>knowing</a:t>
            </a:r>
            <a:r>
              <a:rPr lang="nl-NL" i="1" dirty="0" smtClean="0"/>
              <a:t> </a:t>
            </a:r>
            <a:r>
              <a:rPr lang="nl-NL" i="1" dirty="0" err="1" smtClean="0"/>
              <a:t>that</a:t>
            </a:r>
            <a:r>
              <a:rPr lang="nl-NL" dirty="0" smtClean="0"/>
              <a:t> kennis) </a:t>
            </a:r>
            <a:r>
              <a:rPr lang="nl-NL" dirty="0" smtClean="0">
                <a:latin typeface="Calibri" panose="020F0502020204030204" pitchFamily="34" charset="0"/>
                <a:cs typeface="Calibri" panose="020F0502020204030204" pitchFamily="34" charset="0"/>
              </a:rPr>
              <a:t>→ Body of Knowledge and Skills (BOKS)</a:t>
            </a:r>
            <a:endParaRPr lang="nl-NL" dirty="0" smtClean="0"/>
          </a:p>
          <a:p>
            <a:pPr lvl="1"/>
            <a:r>
              <a:rPr lang="nl-NL" dirty="0" smtClean="0"/>
              <a:t>Bewegingsruimte door wereldbeelden (h)erkennen en oordeel uitstellen</a:t>
            </a:r>
          </a:p>
          <a:p>
            <a:pPr lvl="1"/>
            <a:r>
              <a:rPr lang="nl-NL" dirty="0" smtClean="0"/>
              <a:t>Bij voldoende bewegingsruimte:</a:t>
            </a:r>
          </a:p>
          <a:p>
            <a:pPr lvl="2"/>
            <a:r>
              <a:rPr lang="nl-NL" dirty="0" smtClean="0"/>
              <a:t>Accommoderen van wereldbeelden en actie (SSM), anders</a:t>
            </a:r>
          </a:p>
          <a:p>
            <a:pPr lvl="2"/>
            <a:r>
              <a:rPr lang="nl-NL" dirty="0" smtClean="0"/>
              <a:t>Proces van sociale </a:t>
            </a:r>
            <a:r>
              <a:rPr lang="nl-NL" dirty="0"/>
              <a:t>t</a:t>
            </a:r>
            <a:r>
              <a:rPr lang="nl-NL" dirty="0" smtClean="0"/>
              <a:t>heorie van duurzame, samen lerende maatschappij</a:t>
            </a:r>
          </a:p>
          <a:p>
            <a:r>
              <a:rPr lang="nl-NL" dirty="0" err="1" smtClean="0"/>
              <a:t>EM</a:t>
            </a:r>
            <a:r>
              <a:rPr lang="nl-NL" baseline="-25000" dirty="0" err="1" smtClean="0"/>
              <a:t>ont</a:t>
            </a:r>
            <a:r>
              <a:rPr lang="nl-NL" dirty="0" smtClean="0"/>
              <a:t>:</a:t>
            </a:r>
          </a:p>
          <a:p>
            <a:pPr lvl="1"/>
            <a:r>
              <a:rPr lang="nl-NL" dirty="0" smtClean="0"/>
              <a:t>Taal voor het precies beschrijven van handelingskennis</a:t>
            </a:r>
          </a:p>
          <a:p>
            <a:pPr lvl="1"/>
            <a:r>
              <a:rPr lang="nl-NL" dirty="0" smtClean="0"/>
              <a:t>Verdieping van gesprekken (samen met o.a. CSH grensvragen)</a:t>
            </a:r>
          </a:p>
          <a:p>
            <a:r>
              <a:rPr lang="nl-NL" dirty="0" smtClean="0"/>
              <a:t>Applicaties:</a:t>
            </a:r>
          </a:p>
          <a:p>
            <a:pPr lvl="1"/>
            <a:r>
              <a:rPr lang="nl-NL" dirty="0" smtClean="0"/>
              <a:t>Grenzen aan verandering</a:t>
            </a:r>
          </a:p>
          <a:p>
            <a:pPr lvl="1"/>
            <a:r>
              <a:rPr lang="nl-NL" dirty="0" smtClean="0"/>
              <a:t>Menselijk cognitie- en gedragsmodel</a:t>
            </a:r>
          </a:p>
          <a:p>
            <a:pPr lvl="1"/>
            <a:r>
              <a:rPr lang="nl-NL" dirty="0" smtClean="0"/>
              <a:t>Identiteit</a:t>
            </a:r>
          </a:p>
        </p:txBody>
      </p:sp>
    </p:spTree>
    <p:extLst>
      <p:ext uri="{BB962C8B-B14F-4D97-AF65-F5344CB8AC3E}">
        <p14:creationId xmlns:p14="http://schemas.microsoft.com/office/powerpoint/2010/main" val="9977738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3">
                                            <p:txEl>
                                              <p:pRg st="9" end="9"/>
                                            </p:tx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3">
                                            <p:txEl>
                                              <p:pRg st="10" end="10"/>
                                            </p:txEl>
                                          </p:spTgt>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3">
                                            <p:txEl>
                                              <p:pRg st="11" end="11"/>
                                            </p:txEl>
                                          </p:spTgt>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3">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dirty="0" smtClean="0"/>
              <a:t>Wat is expertise?</a:t>
            </a:r>
            <a:endParaRPr lang="nl-NL" dirty="0"/>
          </a:p>
        </p:txBody>
      </p:sp>
      <p:sp>
        <p:nvSpPr>
          <p:cNvPr id="3" name="Content Placeholder 2"/>
          <p:cNvSpPr>
            <a:spLocks noGrp="1"/>
          </p:cNvSpPr>
          <p:nvPr>
            <p:ph idx="1"/>
          </p:nvPr>
        </p:nvSpPr>
        <p:spPr/>
        <p:txBody>
          <a:bodyPr>
            <a:normAutofit/>
          </a:bodyPr>
          <a:lstStyle/>
          <a:p>
            <a:r>
              <a:rPr lang="nl-NL" dirty="0" smtClean="0"/>
              <a:t>Korte versie</a:t>
            </a:r>
          </a:p>
          <a:p>
            <a:pPr marL="457200" lvl="1" indent="0">
              <a:buNone/>
            </a:pPr>
            <a:r>
              <a:rPr lang="nl-NL" dirty="0"/>
              <a:t>K</a:t>
            </a:r>
            <a:r>
              <a:rPr lang="nl-NL" dirty="0" smtClean="0"/>
              <a:t>ennis en kunde.</a:t>
            </a:r>
          </a:p>
          <a:p>
            <a:endParaRPr lang="nl-NL" dirty="0" smtClean="0"/>
          </a:p>
          <a:p>
            <a:r>
              <a:rPr lang="nl-NL" dirty="0" smtClean="0"/>
              <a:t>Lange versie</a:t>
            </a:r>
          </a:p>
          <a:p>
            <a:pPr marL="457200" lvl="1" indent="0">
              <a:buNone/>
            </a:pPr>
            <a:r>
              <a:rPr lang="nl-NL" dirty="0" smtClean="0"/>
              <a:t>De </a:t>
            </a:r>
            <a:r>
              <a:rPr lang="nl-NL" dirty="0"/>
              <a:t>uitgebreide kennis en ervaring die iemand bezit die hem of haar in staat stelt om problemen te analyseren indien mogelijk oplossingsrichtingen te verkennen. Ook een organisatie kan over expertise beschikken. Een andere benaming voor het woord expertise is vakbekwaamheid of deskundigheid.</a:t>
            </a:r>
          </a:p>
        </p:txBody>
      </p:sp>
      <p:sp>
        <p:nvSpPr>
          <p:cNvPr id="4" name="Slide Number Placeholder 3"/>
          <p:cNvSpPr>
            <a:spLocks noGrp="1"/>
          </p:cNvSpPr>
          <p:nvPr>
            <p:ph type="sldNum" sz="quarter" idx="12"/>
          </p:nvPr>
        </p:nvSpPr>
        <p:spPr/>
        <p:txBody>
          <a:bodyPr/>
          <a:lstStyle/>
          <a:p>
            <a:fld id="{8439C743-7336-419E-8AFA-EB63943EC7EC}" type="slidenum">
              <a:rPr lang="en-US" smtClean="0"/>
              <a:pPr/>
              <a:t>4</a:t>
            </a:fld>
            <a:endParaRPr lang="en-US"/>
          </a:p>
        </p:txBody>
      </p:sp>
    </p:spTree>
    <p:extLst>
      <p:ext uri="{BB962C8B-B14F-4D97-AF65-F5344CB8AC3E}">
        <p14:creationId xmlns:p14="http://schemas.microsoft.com/office/powerpoint/2010/main" val="19793500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Wat is expertise management?</a:t>
            </a:r>
            <a:endParaRPr lang="en-US" dirty="0"/>
          </a:p>
        </p:txBody>
      </p:sp>
      <p:sp>
        <p:nvSpPr>
          <p:cNvPr id="5" name="Content Placeholder 4"/>
          <p:cNvSpPr>
            <a:spLocks noGrp="1"/>
          </p:cNvSpPr>
          <p:nvPr>
            <p:ph idx="1"/>
          </p:nvPr>
        </p:nvSpPr>
        <p:spPr/>
        <p:txBody>
          <a:bodyPr/>
          <a:lstStyle/>
          <a:p>
            <a:r>
              <a:rPr lang="nl-NL" dirty="0" smtClean="0"/>
              <a:t>Korte versie</a:t>
            </a:r>
          </a:p>
          <a:p>
            <a:pPr marL="457200" lvl="1" indent="0">
              <a:buNone/>
            </a:pPr>
            <a:r>
              <a:rPr lang="nl-NL" dirty="0" smtClean="0"/>
              <a:t>Expertise van elkaar zodanig benutten dat we gezamenlijk de goede dingen identificeren en mogelijkerwijs gaan implementeren.</a:t>
            </a:r>
          </a:p>
          <a:p>
            <a:endParaRPr lang="en-US" dirty="0" smtClean="0"/>
          </a:p>
          <a:p>
            <a:r>
              <a:rPr lang="nl-NL" dirty="0" smtClean="0"/>
              <a:t>Aangevuld met</a:t>
            </a:r>
            <a:endParaRPr lang="en-US" dirty="0" smtClean="0"/>
          </a:p>
          <a:p>
            <a:pPr marL="457200" lvl="1" indent="0">
              <a:buNone/>
            </a:pPr>
            <a:r>
              <a:rPr lang="nl-NL" dirty="0" smtClean="0"/>
              <a:t>Proces van abductie: generaliseren uit casestudies, zoeken naar de best mogelijke verklaring en dat weer als uitganspunt nemen voor vervolgonderzoek. In dit cyclische proces wordt een Body of Knowledge opgebouwd.</a:t>
            </a:r>
            <a:endParaRPr lang="nl-NL" dirty="0"/>
          </a:p>
        </p:txBody>
      </p:sp>
    </p:spTree>
    <p:extLst>
      <p:ext uri="{BB962C8B-B14F-4D97-AF65-F5344CB8AC3E}">
        <p14:creationId xmlns:p14="http://schemas.microsoft.com/office/powerpoint/2010/main" val="40860831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5">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2918" y="1123837"/>
            <a:ext cx="3109260" cy="4601183"/>
          </a:xfrm>
        </p:spPr>
        <p:txBody>
          <a:bodyPr/>
          <a:lstStyle/>
          <a:p>
            <a:r>
              <a:rPr lang="nl-NL" dirty="0"/>
              <a:t>EMM &amp; </a:t>
            </a:r>
            <a:r>
              <a:rPr lang="nl-NL" dirty="0" err="1" smtClean="0"/>
              <a:t>EM</a:t>
            </a:r>
            <a:r>
              <a:rPr lang="nl-NL" baseline="-25000" dirty="0" err="1" smtClean="0"/>
              <a:t>ont</a:t>
            </a:r>
            <a:r>
              <a:rPr lang="nl-NL" dirty="0" smtClean="0"/>
              <a:t> uitgangspunten</a:t>
            </a:r>
            <a:endParaRPr lang="en-US" dirty="0"/>
          </a:p>
        </p:txBody>
      </p:sp>
      <p:sp>
        <p:nvSpPr>
          <p:cNvPr id="3" name="Content Placeholder 2"/>
          <p:cNvSpPr>
            <a:spLocks noGrp="1"/>
          </p:cNvSpPr>
          <p:nvPr>
            <p:ph idx="1"/>
          </p:nvPr>
        </p:nvSpPr>
        <p:spPr/>
        <p:txBody>
          <a:bodyPr>
            <a:normAutofit lnSpcReduction="10000"/>
          </a:bodyPr>
          <a:lstStyle/>
          <a:p>
            <a:r>
              <a:rPr lang="nl-NL" dirty="0" err="1" smtClean="0"/>
              <a:t>Onderzoeksfilosofie</a:t>
            </a:r>
            <a:r>
              <a:rPr lang="nl-NL" dirty="0" smtClean="0"/>
              <a:t>:</a:t>
            </a:r>
          </a:p>
          <a:p>
            <a:pPr lvl="1"/>
            <a:r>
              <a:rPr lang="nl-NL" dirty="0" smtClean="0"/>
              <a:t>kritisch realisme</a:t>
            </a:r>
          </a:p>
          <a:p>
            <a:r>
              <a:rPr lang="nl-NL" dirty="0" smtClean="0"/>
              <a:t>Concepten en ideeën:</a:t>
            </a:r>
          </a:p>
          <a:p>
            <a:pPr lvl="1"/>
            <a:r>
              <a:rPr lang="nl-NL" dirty="0" smtClean="0"/>
              <a:t>SSM:</a:t>
            </a:r>
          </a:p>
          <a:p>
            <a:pPr lvl="2"/>
            <a:r>
              <a:rPr lang="nl-NL" dirty="0" smtClean="0"/>
              <a:t>Problematische situatie</a:t>
            </a:r>
          </a:p>
          <a:p>
            <a:pPr lvl="2"/>
            <a:r>
              <a:rPr lang="nl-NL" dirty="0"/>
              <a:t>Wereldbeelden</a:t>
            </a:r>
          </a:p>
          <a:p>
            <a:pPr lvl="2"/>
            <a:r>
              <a:rPr lang="nl-NL" dirty="0" smtClean="0"/>
              <a:t>Rijk </a:t>
            </a:r>
            <a:r>
              <a:rPr lang="nl-NL" dirty="0"/>
              <a:t>plaatje</a:t>
            </a:r>
          </a:p>
          <a:p>
            <a:pPr lvl="2"/>
            <a:r>
              <a:rPr lang="nl-NL" dirty="0" smtClean="0"/>
              <a:t>PQR, CATWOE</a:t>
            </a:r>
          </a:p>
          <a:p>
            <a:pPr lvl="1"/>
            <a:r>
              <a:rPr lang="nl-NL" dirty="0" smtClean="0"/>
              <a:t>CSH:</a:t>
            </a:r>
          </a:p>
          <a:p>
            <a:pPr lvl="2"/>
            <a:r>
              <a:rPr lang="nl-NL" dirty="0" smtClean="0"/>
              <a:t>Grensoordelen (12/24 grensvragen)</a:t>
            </a:r>
          </a:p>
          <a:p>
            <a:pPr lvl="1"/>
            <a:r>
              <a:rPr lang="nl-NL" dirty="0" err="1" smtClean="0"/>
              <a:t>Laws</a:t>
            </a:r>
            <a:r>
              <a:rPr lang="nl-NL" dirty="0" smtClean="0"/>
              <a:t> of Form/Tweede-orde Cybernetica/</a:t>
            </a:r>
            <a:r>
              <a:rPr lang="nl-NL" dirty="0" err="1" smtClean="0"/>
              <a:t>Luhmann</a:t>
            </a:r>
            <a:r>
              <a:rPr lang="nl-NL" dirty="0" smtClean="0"/>
              <a:t>:</a:t>
            </a:r>
          </a:p>
          <a:p>
            <a:pPr lvl="2"/>
            <a:r>
              <a:rPr lang="nl-NL" dirty="0" err="1" smtClean="0"/>
              <a:t>autopoïese</a:t>
            </a:r>
            <a:r>
              <a:rPr lang="nl-NL" dirty="0" smtClean="0"/>
              <a:t> (zelf-productie)</a:t>
            </a:r>
          </a:p>
          <a:p>
            <a:pPr lvl="2"/>
            <a:r>
              <a:rPr lang="nl-NL" dirty="0" smtClean="0"/>
              <a:t>Tweede-orde observaties en blinde vlekken</a:t>
            </a:r>
          </a:p>
          <a:p>
            <a:pPr lvl="1"/>
            <a:r>
              <a:rPr lang="nl-NL" dirty="0" smtClean="0"/>
              <a:t>Memory-</a:t>
            </a:r>
            <a:r>
              <a:rPr lang="nl-NL" dirty="0" err="1" smtClean="0"/>
              <a:t>Prediction</a:t>
            </a:r>
            <a:r>
              <a:rPr lang="nl-NL" dirty="0" smtClean="0"/>
              <a:t> Framework</a:t>
            </a:r>
          </a:p>
          <a:p>
            <a:pPr lvl="2"/>
            <a:r>
              <a:rPr lang="nl-NL" dirty="0" err="1" smtClean="0"/>
              <a:t>analogiedenken</a:t>
            </a:r>
            <a:endParaRPr lang="nl-NL" dirty="0" smtClean="0"/>
          </a:p>
          <a:p>
            <a:pPr lvl="2"/>
            <a:r>
              <a:rPr lang="nl-NL" dirty="0" smtClean="0"/>
              <a:t>Ingesleten patronen (handelingsperspectieven, </a:t>
            </a:r>
            <a:r>
              <a:rPr lang="nl-NL" dirty="0" err="1" smtClean="0"/>
              <a:t>good</a:t>
            </a:r>
            <a:r>
              <a:rPr lang="nl-NL" dirty="0"/>
              <a:t>/</a:t>
            </a:r>
            <a:r>
              <a:rPr lang="nl-NL" dirty="0" smtClean="0"/>
              <a:t>bad </a:t>
            </a:r>
            <a:r>
              <a:rPr lang="nl-NL" dirty="0" err="1" smtClean="0"/>
              <a:t>practices</a:t>
            </a:r>
            <a:r>
              <a:rPr lang="nl-NL" dirty="0" smtClean="0"/>
              <a:t>)</a:t>
            </a:r>
          </a:p>
          <a:p>
            <a:pPr lvl="2"/>
            <a:r>
              <a:rPr lang="nl-NL" dirty="0" smtClean="0"/>
              <a:t>(beperkt) toekomst voorspellen</a:t>
            </a:r>
          </a:p>
        </p:txBody>
      </p:sp>
    </p:spTree>
    <p:extLst>
      <p:ext uri="{BB962C8B-B14F-4D97-AF65-F5344CB8AC3E}">
        <p14:creationId xmlns:p14="http://schemas.microsoft.com/office/powerpoint/2010/main" val="2768588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3">
                                            <p:txEl>
                                              <p:pRg st="8" end="8"/>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10" end="10"/>
                                            </p:txEl>
                                          </p:spTgt>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3">
                                            <p:txEl>
                                              <p:pRg st="11" end="11"/>
                                            </p:txEl>
                                          </p:spTgt>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3">
                                            <p:txEl>
                                              <p:pRg st="12" end="12"/>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3">
                                            <p:txEl>
                                              <p:pRg st="13" end="13"/>
                                            </p:txEl>
                                          </p:spTgt>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3">
                                            <p:txEl>
                                              <p:pRg st="14" end="14"/>
                                            </p:txEl>
                                          </p:spTgt>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3">
                                            <p:txEl>
                                              <p:pRg st="15" end="15"/>
                                            </p:txEl>
                                          </p:spTgt>
                                        </p:tgtEl>
                                        <p:attrNameLst>
                                          <p:attrName>style.visibility</p:attrName>
                                        </p:attrNameLst>
                                      </p:cBhvr>
                                      <p:to>
                                        <p:strVal val="visible"/>
                                      </p:to>
                                    </p:set>
                                  </p:childTnLst>
                                </p:cTn>
                              </p:par>
                              <p:par>
                                <p:cTn id="47" presetID="1" presetClass="entr" presetSubtype="0" fill="hold" nodeType="withEffect">
                                  <p:stCondLst>
                                    <p:cond delay="0"/>
                                  </p:stCondLst>
                                  <p:childTnLst>
                                    <p:set>
                                      <p:cBhvr>
                                        <p:cTn id="48" dur="1" fill="hold">
                                          <p:stCondLst>
                                            <p:cond delay="0"/>
                                          </p:stCondLst>
                                        </p:cTn>
                                        <p:tgtEl>
                                          <p:spTgt spid="3">
                                            <p:txEl>
                                              <p:pRg st="16" end="1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nl-NL" dirty="0" smtClean="0"/>
              <a:t>EMM </a:t>
            </a:r>
            <a:r>
              <a:rPr lang="nl-NL" dirty="0" err="1" smtClean="0"/>
              <a:t>process</a:t>
            </a:r>
            <a:endParaRPr lang="en-US" dirty="0"/>
          </a:p>
        </p:txBody>
      </p:sp>
      <p:sp>
        <p:nvSpPr>
          <p:cNvPr id="5" name="Content Placeholder 4"/>
          <p:cNvSpPr>
            <a:spLocks noGrp="1"/>
          </p:cNvSpPr>
          <p:nvPr>
            <p:ph sz="half" idx="1"/>
          </p:nvPr>
        </p:nvSpPr>
        <p:spPr>
          <a:xfrm>
            <a:off x="3867911" y="868680"/>
            <a:ext cx="4080335" cy="5120640"/>
          </a:xfrm>
        </p:spPr>
        <p:txBody>
          <a:bodyPr anchor="t" anchorCtr="0">
            <a:normAutofit/>
          </a:bodyPr>
          <a:lstStyle/>
          <a:p>
            <a:pPr marL="0" indent="0">
              <a:buNone/>
            </a:pPr>
            <a:r>
              <a:rPr lang="nl-NL" dirty="0"/>
              <a:t>E</a:t>
            </a:r>
            <a:r>
              <a:rPr lang="nl-NL" dirty="0" smtClean="0"/>
              <a:t>MM:</a:t>
            </a:r>
          </a:p>
          <a:p>
            <a:pPr lvl="0"/>
            <a:r>
              <a:rPr lang="en-US" dirty="0"/>
              <a:t>F</a:t>
            </a:r>
            <a:r>
              <a:rPr lang="en-US" dirty="0" smtClean="0"/>
              <a:t>inding </a:t>
            </a:r>
            <a:r>
              <a:rPr lang="en-US" dirty="0"/>
              <a:t>out (conversations with stakeholders</a:t>
            </a:r>
            <a:r>
              <a:rPr lang="en-US" dirty="0" smtClean="0"/>
              <a:t>)</a:t>
            </a:r>
            <a:endParaRPr lang="en-US" dirty="0"/>
          </a:p>
          <a:p>
            <a:pPr lvl="0"/>
            <a:r>
              <a:rPr lang="en-US" dirty="0"/>
              <a:t>M</a:t>
            </a:r>
            <a:r>
              <a:rPr lang="en-US" dirty="0" smtClean="0"/>
              <a:t>odel </a:t>
            </a:r>
            <a:r>
              <a:rPr lang="en-US" dirty="0"/>
              <a:t>building (constructing </a:t>
            </a:r>
            <a:r>
              <a:rPr lang="en-US" dirty="0" err="1"/>
              <a:t>EM</a:t>
            </a:r>
            <a:r>
              <a:rPr lang="en-US" baseline="-25000" dirty="0" err="1"/>
              <a:t>ont</a:t>
            </a:r>
            <a:r>
              <a:rPr lang="en-US" dirty="0"/>
              <a:t> models</a:t>
            </a:r>
            <a:r>
              <a:rPr lang="en-US" dirty="0" smtClean="0"/>
              <a:t>)</a:t>
            </a:r>
            <a:endParaRPr lang="en-US" dirty="0"/>
          </a:p>
          <a:p>
            <a:pPr lvl="0"/>
            <a:r>
              <a:rPr lang="en-US" dirty="0"/>
              <a:t>D</a:t>
            </a:r>
            <a:r>
              <a:rPr lang="en-US" dirty="0" smtClean="0"/>
              <a:t>iscussing </a:t>
            </a:r>
            <a:r>
              <a:rPr lang="en-US" dirty="0"/>
              <a:t>and debating (interpreting </a:t>
            </a:r>
            <a:r>
              <a:rPr lang="en-US" dirty="0" err="1"/>
              <a:t>EM</a:t>
            </a:r>
            <a:r>
              <a:rPr lang="en-US" baseline="-25000" dirty="0" err="1"/>
              <a:t>ont</a:t>
            </a:r>
            <a:r>
              <a:rPr lang="en-US" dirty="0"/>
              <a:t> models</a:t>
            </a:r>
            <a:r>
              <a:rPr lang="en-US" dirty="0" smtClean="0"/>
              <a:t>)</a:t>
            </a:r>
            <a:endParaRPr lang="en-US" dirty="0"/>
          </a:p>
          <a:p>
            <a:pPr lvl="0"/>
            <a:r>
              <a:rPr lang="en-US" dirty="0"/>
              <a:t>T</a:t>
            </a:r>
            <a:r>
              <a:rPr lang="en-US" dirty="0" smtClean="0"/>
              <a:t>aking </a:t>
            </a:r>
            <a:r>
              <a:rPr lang="en-US" dirty="0"/>
              <a:t>action (building a BOKS</a:t>
            </a:r>
            <a:r>
              <a:rPr lang="en-US" dirty="0" smtClean="0"/>
              <a:t>).</a:t>
            </a:r>
            <a:endParaRPr lang="en-US" dirty="0"/>
          </a:p>
        </p:txBody>
      </p:sp>
      <p:sp>
        <p:nvSpPr>
          <p:cNvPr id="6" name="Content Placeholder 5"/>
          <p:cNvSpPr>
            <a:spLocks noGrp="1"/>
          </p:cNvSpPr>
          <p:nvPr>
            <p:ph sz="half" idx="2"/>
          </p:nvPr>
        </p:nvSpPr>
        <p:spPr>
          <a:xfrm>
            <a:off x="8370277" y="3667619"/>
            <a:ext cx="2880360" cy="2321170"/>
          </a:xfrm>
          <a:ln>
            <a:solidFill>
              <a:schemeClr val="tx1"/>
            </a:solidFill>
          </a:ln>
        </p:spPr>
        <p:txBody>
          <a:bodyPr anchor="t" anchorCtr="0">
            <a:normAutofit/>
          </a:bodyPr>
          <a:lstStyle/>
          <a:p>
            <a:pPr marL="0" indent="0">
              <a:buNone/>
            </a:pPr>
            <a:r>
              <a:rPr lang="nl-NL" sz="1600" dirty="0" smtClean="0"/>
              <a:t>SSM:</a:t>
            </a:r>
          </a:p>
          <a:p>
            <a:r>
              <a:rPr lang="nl-NL" sz="1600" dirty="0" err="1" smtClean="0"/>
              <a:t>Finding</a:t>
            </a:r>
            <a:r>
              <a:rPr lang="nl-NL" sz="1600" dirty="0" smtClean="0"/>
              <a:t> out</a:t>
            </a:r>
          </a:p>
          <a:p>
            <a:r>
              <a:rPr lang="nl-NL" sz="1600" dirty="0" smtClean="0"/>
              <a:t>Model building</a:t>
            </a:r>
          </a:p>
          <a:p>
            <a:r>
              <a:rPr lang="nl-NL" sz="1600" dirty="0" err="1" smtClean="0"/>
              <a:t>Discussing</a:t>
            </a:r>
            <a:r>
              <a:rPr lang="nl-NL" sz="1600" dirty="0" smtClean="0"/>
              <a:t> and </a:t>
            </a:r>
            <a:r>
              <a:rPr lang="nl-NL" sz="1600" dirty="0" err="1" smtClean="0"/>
              <a:t>debating</a:t>
            </a:r>
            <a:r>
              <a:rPr lang="nl-NL" sz="1600" dirty="0" smtClean="0"/>
              <a:t> (</a:t>
            </a:r>
            <a:r>
              <a:rPr lang="nl-NL" sz="1600" dirty="0" err="1"/>
              <a:t>a</a:t>
            </a:r>
            <a:r>
              <a:rPr lang="nl-NL" sz="1600" dirty="0" err="1" smtClean="0"/>
              <a:t>ccommodating</a:t>
            </a:r>
            <a:r>
              <a:rPr lang="nl-NL" sz="1600" dirty="0" smtClean="0"/>
              <a:t> </a:t>
            </a:r>
            <a:r>
              <a:rPr lang="nl-NL" sz="1600" dirty="0" err="1" smtClean="0"/>
              <a:t>worldviews</a:t>
            </a:r>
            <a:r>
              <a:rPr lang="nl-NL" sz="1600" dirty="0" smtClean="0"/>
              <a:t>)</a:t>
            </a:r>
          </a:p>
          <a:p>
            <a:r>
              <a:rPr lang="nl-NL" sz="1600" dirty="0" err="1" smtClean="0"/>
              <a:t>Taking</a:t>
            </a:r>
            <a:r>
              <a:rPr lang="nl-NL" sz="1600" dirty="0" smtClean="0"/>
              <a:t> action (</a:t>
            </a:r>
            <a:r>
              <a:rPr lang="nl-NL" sz="1600" dirty="0" err="1" smtClean="0"/>
              <a:t>changing</a:t>
            </a:r>
            <a:r>
              <a:rPr lang="nl-NL" sz="1600" dirty="0" smtClean="0"/>
              <a:t> a </a:t>
            </a:r>
            <a:r>
              <a:rPr lang="nl-NL" sz="1600" dirty="0" err="1" smtClean="0"/>
              <a:t>situation</a:t>
            </a:r>
            <a:r>
              <a:rPr lang="nl-NL" sz="1600" dirty="0" smtClean="0"/>
              <a:t>)</a:t>
            </a:r>
            <a:endParaRPr lang="en-US" sz="1600" dirty="0"/>
          </a:p>
        </p:txBody>
      </p:sp>
    </p:spTree>
    <p:extLst>
      <p:ext uri="{BB962C8B-B14F-4D97-AF65-F5344CB8AC3E}">
        <p14:creationId xmlns:p14="http://schemas.microsoft.com/office/powerpoint/2010/main" val="388493511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Problematic</a:t>
            </a:r>
            <a:br>
              <a:rPr lang="en-US" dirty="0" smtClean="0"/>
            </a:br>
            <a:r>
              <a:rPr lang="en-US" dirty="0" smtClean="0"/>
              <a:t>situation</a:t>
            </a:r>
            <a:endParaRPr lang="en-US" dirty="0"/>
          </a:p>
        </p:txBody>
      </p:sp>
      <p:sp>
        <p:nvSpPr>
          <p:cNvPr id="3" name="Content Placeholder 2"/>
          <p:cNvSpPr>
            <a:spLocks noGrp="1"/>
          </p:cNvSpPr>
          <p:nvPr>
            <p:ph idx="1"/>
          </p:nvPr>
        </p:nvSpPr>
        <p:spPr/>
        <p:txBody>
          <a:bodyPr/>
          <a:lstStyle/>
          <a:p>
            <a:r>
              <a:rPr lang="en-US" dirty="0" smtClean="0"/>
              <a:t>EMM/SSM - problematic situation is central:</a:t>
            </a:r>
          </a:p>
          <a:p>
            <a:pPr lvl="1"/>
            <a:r>
              <a:rPr lang="en-US" dirty="0" smtClean="0"/>
              <a:t>Everyone </a:t>
            </a:r>
            <a:r>
              <a:rPr lang="en-US" dirty="0"/>
              <a:t>involved feels that there is room for improvement, but they are not quite sure what kind of measures should be taken in order to improve the situation</a:t>
            </a:r>
            <a:endParaRPr lang="en-US" dirty="0" smtClean="0"/>
          </a:p>
          <a:p>
            <a:endParaRPr lang="en-US" dirty="0" smtClean="0"/>
          </a:p>
          <a:p>
            <a:r>
              <a:rPr lang="en-US" dirty="0" smtClean="0"/>
              <a:t>Situation definitions:</a:t>
            </a:r>
          </a:p>
          <a:p>
            <a:pPr lvl="1"/>
            <a:r>
              <a:rPr lang="en-US" dirty="0" smtClean="0"/>
              <a:t>a </a:t>
            </a:r>
            <a:r>
              <a:rPr lang="en-US" dirty="0"/>
              <a:t>critical, trying, or unusual state of </a:t>
            </a:r>
            <a:r>
              <a:rPr lang="en-US" dirty="0" smtClean="0"/>
              <a:t>affairs. </a:t>
            </a:r>
            <a:r>
              <a:rPr lang="en-US" dirty="0"/>
              <a:t>(</a:t>
            </a:r>
            <a:r>
              <a:rPr lang="en-US" dirty="0" smtClean="0"/>
              <a:t>merriam-webster.com)</a:t>
            </a:r>
          </a:p>
          <a:p>
            <a:pPr lvl="1"/>
            <a:r>
              <a:rPr lang="en-US" dirty="0"/>
              <a:t>T</a:t>
            </a:r>
            <a:r>
              <a:rPr lang="en-US" dirty="0" smtClean="0"/>
              <a:t>he </a:t>
            </a:r>
            <a:r>
              <a:rPr lang="en-US" dirty="0"/>
              <a:t>set of things that are happening and the conditions that exist at a particular time and place. (dictionary.cambridge.org</a:t>
            </a:r>
            <a:r>
              <a:rPr lang="en-US" dirty="0" smtClean="0"/>
              <a:t>).</a:t>
            </a:r>
            <a:endParaRPr lang="en-US" dirty="0"/>
          </a:p>
          <a:p>
            <a:pPr lvl="1"/>
            <a:r>
              <a:rPr lang="en-US" dirty="0" smtClean="0"/>
              <a:t>A </a:t>
            </a:r>
            <a:r>
              <a:rPr lang="en-US" dirty="0"/>
              <a:t>state of affairs of special or critical significance in the course of a play, novel, etc</a:t>
            </a:r>
            <a:r>
              <a:rPr lang="en-US" dirty="0" smtClean="0"/>
              <a:t>. (dictionary.com)</a:t>
            </a:r>
          </a:p>
        </p:txBody>
      </p:sp>
    </p:spTree>
    <p:extLst>
      <p:ext uri="{BB962C8B-B14F-4D97-AF65-F5344CB8AC3E}">
        <p14:creationId xmlns:p14="http://schemas.microsoft.com/office/powerpoint/2010/main" val="259182017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dirty="0" smtClean="0"/>
              <a:t>Voorbeeld</a:t>
            </a:r>
            <a:br>
              <a:rPr lang="nl-NL" dirty="0" smtClean="0"/>
            </a:br>
            <a:r>
              <a:rPr lang="nl-NL" dirty="0" err="1" smtClean="0"/>
              <a:t>EM</a:t>
            </a:r>
            <a:r>
              <a:rPr lang="nl-NL" baseline="-25000" dirty="0" err="1" smtClean="0"/>
              <a:t>ont</a:t>
            </a:r>
            <a:endParaRPr lang="en-US" baseline="-25000" dirty="0"/>
          </a:p>
        </p:txBody>
      </p:sp>
      <p:pic>
        <p:nvPicPr>
          <p:cNvPr id="3" name="Afbeelding 20" descr="C:\Users\ross0009\Desktop\VUE graphs article JCC\Fig. 1 Counteracting a disaster.jpeg"/>
          <p:cNvPicPr/>
          <p:nvPr/>
        </p:nvPicPr>
        <p:blipFill>
          <a:blip r:embed="rId2">
            <a:extLst>
              <a:ext uri="{28A0092B-C50C-407E-A947-70E740481C1C}">
                <a14:useLocalDpi xmlns:a14="http://schemas.microsoft.com/office/drawing/2010/main" val="0"/>
              </a:ext>
            </a:extLst>
          </a:blip>
          <a:srcRect/>
          <a:stretch>
            <a:fillRect/>
          </a:stretch>
        </p:blipFill>
        <p:spPr bwMode="auto">
          <a:xfrm>
            <a:off x="4797083" y="1243935"/>
            <a:ext cx="5711483" cy="4360985"/>
          </a:xfrm>
          <a:prstGeom prst="rect">
            <a:avLst/>
          </a:prstGeom>
          <a:noFill/>
          <a:ln>
            <a:noFill/>
          </a:ln>
        </p:spPr>
      </p:pic>
    </p:spTree>
    <p:extLst>
      <p:ext uri="{BB962C8B-B14F-4D97-AF65-F5344CB8AC3E}">
        <p14:creationId xmlns:p14="http://schemas.microsoft.com/office/powerpoint/2010/main" val="1516281160"/>
      </p:ext>
    </p:extLst>
  </p:cSld>
  <p:clrMapOvr>
    <a:masterClrMapping/>
  </p:clrMapOvr>
  <p:timing>
    <p:tnLst>
      <p:par>
        <p:cTn id="1" dur="indefinite" restart="never" nodeType="tmRoot"/>
      </p:par>
    </p:tnLst>
  </p:timing>
</p:sld>
</file>

<file path=ppt/theme/theme1.xml><?xml version="1.0" encoding="utf-8"?>
<a:theme xmlns:a="http://schemas.openxmlformats.org/drawingml/2006/main" name="Frame">
  <a:themeElements>
    <a:clrScheme name="Frame">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Frame">
      <a:majorFont>
        <a:latin typeface="Corbel" panose="020B0503020204020204"/>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Frame">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20000"/>
                <a:lumMod val="102000"/>
              </a:schemeClr>
            </a:gs>
            <a:gs pos="48000">
              <a:schemeClr val="phClr">
                <a:tint val="98000"/>
                <a:shade val="90000"/>
                <a:satMod val="110000"/>
                <a:lumMod val="103000"/>
              </a:schemeClr>
            </a:gs>
            <a:gs pos="100000">
              <a:schemeClr val="phClr">
                <a:tint val="98000"/>
                <a:shade val="80000"/>
                <a:satMod val="100000"/>
              </a:schemeClr>
            </a:gs>
          </a:gsLst>
          <a:lin ang="5400000" scaled="0"/>
        </a:gradFill>
      </a:bgFillStyleLst>
    </a:fmtScheme>
  </a:themeElements>
  <a:objectDefaults/>
  <a:extraClrSchemeLst/>
  <a:extLst>
    <a:ext uri="{05A4C25C-085E-4340-85A3-A5531E510DB2}">
      <thm15:themeFamily xmlns:thm15="http://schemas.microsoft.com/office/thememl/2012/main" name="Frame" id="{F226E7A2-7162-461C-9490-D27D9DC04E43}" vid="{39D77354-939E-4A26-AE51-B3F9618B14B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TM03457475[[fn=Frame]]</Template>
  <TotalTime>11453</TotalTime>
  <Words>1067</Words>
  <Application>Microsoft Office PowerPoint</Application>
  <PresentationFormat>Widescreen</PresentationFormat>
  <Paragraphs>133</Paragraphs>
  <Slides>24</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24</vt:i4>
      </vt:variant>
    </vt:vector>
  </HeadingPairs>
  <TitlesOfParts>
    <vt:vector size="28" baseType="lpstr">
      <vt:lpstr>Calibri</vt:lpstr>
      <vt:lpstr>Corbel</vt:lpstr>
      <vt:lpstr>Wingdings 2</vt:lpstr>
      <vt:lpstr>Frame</vt:lpstr>
      <vt:lpstr>Minor Fit for the Future  Expertise Management Methodologie (EMM) &amp; Expertise Management ontologie (EMont)</vt:lpstr>
      <vt:lpstr>Wederzijds begrip  &amp;  Gedeelde betekenis</vt:lpstr>
      <vt:lpstr>Waarom EMM &amp; EMont?</vt:lpstr>
      <vt:lpstr>Wat is expertise?</vt:lpstr>
      <vt:lpstr>Wat is expertise management?</vt:lpstr>
      <vt:lpstr>EMM &amp; EMont uitgangspunten</vt:lpstr>
      <vt:lpstr>EMM process</vt:lpstr>
      <vt:lpstr>Problematic situation</vt:lpstr>
      <vt:lpstr>Voorbeeld EMont</vt:lpstr>
      <vt:lpstr>Situaties en rollen</vt:lpstr>
      <vt:lpstr>Facilitering</vt:lpstr>
      <vt:lpstr>Facilitering generiek</vt:lpstr>
      <vt:lpstr>Facilitering  Condities en overtuigingen</vt:lpstr>
      <vt:lpstr>Alles in één</vt:lpstr>
      <vt:lpstr>Geleide gesprekken (guided conversations)   met  EMont elementen</vt:lpstr>
      <vt:lpstr>We got to move</vt:lpstr>
      <vt:lpstr>Possibilities for change</vt:lpstr>
      <vt:lpstr>Same Q – same P-R</vt:lpstr>
      <vt:lpstr>Different Q – same P-R</vt:lpstr>
      <vt:lpstr>Different P-R</vt:lpstr>
      <vt:lpstr>Belief-Desire-Intention (BDI) model</vt:lpstr>
      <vt:lpstr>BDI model extended with mental conditions and emotions</vt:lpstr>
      <vt:lpstr>Identity</vt:lpstr>
      <vt:lpstr>Wederzijds begrip  &amp;  Gedeelde betekenis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Gabriëlle Rossing</dc:creator>
  <cp:lastModifiedBy>Hans de Bruin</cp:lastModifiedBy>
  <cp:revision>291</cp:revision>
  <cp:lastPrinted>2019-06-26T13:57:40Z</cp:lastPrinted>
  <dcterms:created xsi:type="dcterms:W3CDTF">2019-03-14T12:37:05Z</dcterms:created>
  <dcterms:modified xsi:type="dcterms:W3CDTF">2020-07-01T20:43:08Z</dcterms:modified>
</cp:coreProperties>
</file>