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28"/>
  </p:notesMasterIdLst>
  <p:handoutMasterIdLst>
    <p:handoutMasterId r:id="rId29"/>
  </p:handoutMasterIdLst>
  <p:sldIdLst>
    <p:sldId id="256" r:id="rId2"/>
    <p:sldId id="267" r:id="rId3"/>
    <p:sldId id="294" r:id="rId4"/>
    <p:sldId id="258" r:id="rId5"/>
    <p:sldId id="298" r:id="rId6"/>
    <p:sldId id="295" r:id="rId7"/>
    <p:sldId id="296" r:id="rId8"/>
    <p:sldId id="297" r:id="rId9"/>
    <p:sldId id="299" r:id="rId10"/>
    <p:sldId id="300" r:id="rId11"/>
    <p:sldId id="301" r:id="rId12"/>
    <p:sldId id="302" r:id="rId13"/>
    <p:sldId id="303" r:id="rId14"/>
    <p:sldId id="304" r:id="rId15"/>
    <p:sldId id="305" r:id="rId16"/>
    <p:sldId id="306" r:id="rId17"/>
    <p:sldId id="316" r:id="rId18"/>
    <p:sldId id="308" r:id="rId19"/>
    <p:sldId id="309" r:id="rId20"/>
    <p:sldId id="310" r:id="rId21"/>
    <p:sldId id="307" r:id="rId22"/>
    <p:sldId id="311" r:id="rId23"/>
    <p:sldId id="312" r:id="rId24"/>
    <p:sldId id="313" r:id="rId25"/>
    <p:sldId id="314" r:id="rId26"/>
    <p:sldId id="315" r:id="rId27"/>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ezka van de Weg" initials="AvdW" lastIdx="1" clrIdx="0">
    <p:extLst>
      <p:ext uri="{19B8F6BF-5375-455C-9EA6-DF929625EA0E}">
        <p15:presenceInfo xmlns:p15="http://schemas.microsoft.com/office/powerpoint/2012/main" userId="0b829bf5d0ab57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27" autoAdjust="0"/>
    <p:restoredTop sz="92982" autoAdjust="0"/>
  </p:normalViewPr>
  <p:slideViewPr>
    <p:cSldViewPr snapToGrid="0">
      <p:cViewPr varScale="1">
        <p:scale>
          <a:sx n="68" d="100"/>
          <a:sy n="68" d="100"/>
        </p:scale>
        <p:origin x="150" y="66"/>
      </p:cViewPr>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24E8B3F2-6488-448B-948B-03CAAAA7D014}" type="datetimeFigureOut">
              <a:rPr lang="en-US" smtClean="0"/>
              <a:t>9/27/2019</a:t>
            </a:fld>
            <a:endParaRPr lang="en-US"/>
          </a:p>
        </p:txBody>
      </p:sp>
      <p:sp>
        <p:nvSpPr>
          <p:cNvPr id="4" name="Footer Placeholder 3"/>
          <p:cNvSpPr>
            <a:spLocks noGrp="1"/>
          </p:cNvSpPr>
          <p:nvPr>
            <p:ph type="ftr" sz="quarter" idx="2"/>
          </p:nvPr>
        </p:nvSpPr>
        <p:spPr>
          <a:xfrm>
            <a:off x="0" y="9428630"/>
            <a:ext cx="2890665" cy="49800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E6FD99F2-9614-4524-9530-D5CA7E947523}" type="slidenum">
              <a:rPr lang="en-US" smtClean="0"/>
              <a:t>‹#›</a:t>
            </a:fld>
            <a:endParaRPr lang="en-US"/>
          </a:p>
        </p:txBody>
      </p:sp>
    </p:spTree>
    <p:extLst>
      <p:ext uri="{BB962C8B-B14F-4D97-AF65-F5344CB8AC3E}">
        <p14:creationId xmlns:p14="http://schemas.microsoft.com/office/powerpoint/2010/main" val="2612539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80D6CAC-D988-4209-A1D8-56C158C0CA65}" type="datetimeFigureOut">
              <a:rPr lang="en-US" smtClean="0"/>
              <a:t>9/27/2019</a:t>
            </a:fld>
            <a:endParaRPr lang="en-US"/>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6A554F2F-CCE3-4CC4-A604-E4A42C1EED3B}" type="slidenum">
              <a:rPr lang="en-US" smtClean="0"/>
              <a:t>‹#›</a:t>
            </a:fld>
            <a:endParaRPr lang="en-US"/>
          </a:p>
        </p:txBody>
      </p:sp>
    </p:spTree>
    <p:extLst>
      <p:ext uri="{BB962C8B-B14F-4D97-AF65-F5344CB8AC3E}">
        <p14:creationId xmlns:p14="http://schemas.microsoft.com/office/powerpoint/2010/main" val="189135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C6A39-5497-431D-A8E6-6D8CA238CD2B}" type="slidenum">
              <a:rPr lang="en-US" smtClean="0"/>
              <a:t>6</a:t>
            </a:fld>
            <a:endParaRPr lang="en-US"/>
          </a:p>
        </p:txBody>
      </p:sp>
    </p:spTree>
    <p:extLst>
      <p:ext uri="{BB962C8B-B14F-4D97-AF65-F5344CB8AC3E}">
        <p14:creationId xmlns:p14="http://schemas.microsoft.com/office/powerpoint/2010/main" val="348541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2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5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3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2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9/27/2019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3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9/27/2019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9/27/2019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07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9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9/27/2019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27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9/27/2019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8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9/27/2019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83600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betterevaluation.org/en/evaluation-options/richpictur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businessdictionary.com/definition/system.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F7671-D8EC-41EF-84CF-0474EF8C66A1}"/>
              </a:ext>
            </a:extLst>
          </p:cNvPr>
          <p:cNvSpPr>
            <a:spLocks noGrp="1"/>
          </p:cNvSpPr>
          <p:nvPr>
            <p:ph type="ctrTitle"/>
          </p:nvPr>
        </p:nvSpPr>
        <p:spPr>
          <a:xfrm>
            <a:off x="-1" y="1483873"/>
            <a:ext cx="9134669" cy="3112098"/>
          </a:xfrm>
        </p:spPr>
        <p:txBody>
          <a:bodyPr anchor="ctr">
            <a:normAutofit fontScale="90000"/>
          </a:bodyPr>
          <a:lstStyle/>
          <a:p>
            <a:pPr algn="ctr"/>
            <a:r>
              <a:rPr lang="en-US" sz="4800" b="1" dirty="0"/>
              <a:t>Minor</a:t>
            </a:r>
            <a:r>
              <a:rPr lang="en-US" sz="6000" b="1" dirty="0"/>
              <a:t/>
            </a:r>
            <a:br>
              <a:rPr lang="en-US" sz="6000" b="1" dirty="0"/>
            </a:br>
            <a:r>
              <a:rPr lang="en-US" sz="6000" b="1" dirty="0"/>
              <a:t>Fit for the Future</a:t>
            </a:r>
            <a:br>
              <a:rPr lang="en-US" sz="6000" b="1" dirty="0"/>
            </a:br>
            <a:r>
              <a:rPr lang="en-US" sz="3600" b="1" dirty="0"/>
              <a:t/>
            </a:r>
            <a:br>
              <a:rPr lang="en-US" sz="3600" b="1" dirty="0"/>
            </a:br>
            <a:r>
              <a:rPr lang="en-US" sz="4800" b="1" dirty="0" err="1" smtClean="0"/>
              <a:t>Uitvoering</a:t>
            </a:r>
            <a:r>
              <a:rPr lang="en-US" sz="4800" b="1" dirty="0" smtClean="0"/>
              <a:t> I – Soft Systems Thinking</a:t>
            </a:r>
            <a:endParaRPr lang="nl-NL" sz="4800" b="1" dirty="0"/>
          </a:p>
        </p:txBody>
      </p:sp>
      <p:sp>
        <p:nvSpPr>
          <p:cNvPr id="3" name="Ondertitel 2">
            <a:extLst>
              <a:ext uri="{FF2B5EF4-FFF2-40B4-BE49-F238E27FC236}">
                <a16:creationId xmlns:a16="http://schemas.microsoft.com/office/drawing/2014/main" id="{41847339-1344-41DD-91C1-2C8DB076B6BB}"/>
              </a:ext>
            </a:extLst>
          </p:cNvPr>
          <p:cNvSpPr>
            <a:spLocks noGrp="1"/>
          </p:cNvSpPr>
          <p:nvPr>
            <p:ph type="subTitle" idx="1"/>
          </p:nvPr>
        </p:nvSpPr>
        <p:spPr>
          <a:xfrm>
            <a:off x="531845" y="4567303"/>
            <a:ext cx="7883370" cy="914400"/>
          </a:xfrm>
        </p:spPr>
        <p:txBody>
          <a:bodyPr anchor="ctr">
            <a:normAutofit/>
          </a:bodyPr>
          <a:lstStyle/>
          <a:p>
            <a:pPr algn="r"/>
            <a:r>
              <a:rPr lang="nl-NL" sz="2400" dirty="0" smtClean="0">
                <a:solidFill>
                  <a:schemeClr val="bg1"/>
                </a:solidFill>
              </a:rPr>
              <a:t>2 oktober </a:t>
            </a:r>
            <a:r>
              <a:rPr lang="nl-NL" sz="2400" dirty="0" smtClean="0">
                <a:solidFill>
                  <a:schemeClr val="bg1"/>
                </a:solidFill>
              </a:rPr>
              <a:t>2019</a:t>
            </a:r>
            <a:endParaRPr lang="nl-NL" sz="2400" dirty="0">
              <a:solidFill>
                <a:schemeClr val="bg1"/>
              </a:solidFill>
            </a:endParaRPr>
          </a:p>
        </p:txBody>
      </p:sp>
      <p:sp>
        <p:nvSpPr>
          <p:cNvPr id="4" name="Rechthoek 3">
            <a:extLst>
              <a:ext uri="{FF2B5EF4-FFF2-40B4-BE49-F238E27FC236}">
                <a16:creationId xmlns:a16="http://schemas.microsoft.com/office/drawing/2014/main" id="{7395A041-A773-4D2B-9B05-568B4BF97C35}"/>
              </a:ext>
            </a:extLst>
          </p:cNvPr>
          <p:cNvSpPr/>
          <p:nvPr/>
        </p:nvSpPr>
        <p:spPr>
          <a:xfrm>
            <a:off x="9561444" y="916584"/>
            <a:ext cx="2355574" cy="5033557"/>
          </a:xfrm>
          <a:prstGeom prst="rect">
            <a:avLst/>
          </a:prstGeom>
        </p:spPr>
        <p:txBody>
          <a:bodyPr wrap="square">
            <a:spAutoFit/>
          </a:bodyPr>
          <a:lstStyle/>
          <a:p>
            <a:pPr algn="ctr">
              <a:lnSpc>
                <a:spcPct val="150000"/>
              </a:lnSpc>
            </a:pPr>
            <a:r>
              <a:rPr lang="nl-NL" dirty="0">
                <a:solidFill>
                  <a:schemeClr val="accent6"/>
                </a:solidFill>
              </a:rPr>
              <a:t>samen </a:t>
            </a:r>
            <a:r>
              <a:rPr lang="nl-NL" b="1" dirty="0">
                <a:solidFill>
                  <a:schemeClr val="accent6"/>
                </a:solidFill>
              </a:rPr>
              <a:t>doen → </a:t>
            </a:r>
            <a:r>
              <a:rPr lang="nl-NL" dirty="0">
                <a:solidFill>
                  <a:schemeClr val="accent6"/>
                </a:solidFill>
              </a:rPr>
              <a:t>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a:t>
            </a:r>
            <a:endParaRPr lang="nl-NL" b="1" dirty="0">
              <a:solidFill>
                <a:schemeClr val="accent6"/>
              </a:solidFill>
            </a:endParaRPr>
          </a:p>
        </p:txBody>
      </p:sp>
    </p:spTree>
    <p:extLst>
      <p:ext uri="{BB962C8B-B14F-4D97-AF65-F5344CB8AC3E}">
        <p14:creationId xmlns:p14="http://schemas.microsoft.com/office/powerpoint/2010/main" val="370140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theory</a:t>
            </a:r>
            <a:endParaRPr lang="en-US" dirty="0"/>
          </a:p>
        </p:txBody>
      </p:sp>
      <p:sp>
        <p:nvSpPr>
          <p:cNvPr id="3" name="Content Placeholder 2"/>
          <p:cNvSpPr>
            <a:spLocks noGrp="1"/>
          </p:cNvSpPr>
          <p:nvPr>
            <p:ph sz="half" idx="1"/>
          </p:nvPr>
        </p:nvSpPr>
        <p:spPr>
          <a:xfrm>
            <a:off x="3867912" y="868680"/>
            <a:ext cx="3039181" cy="4322298"/>
          </a:xfrm>
        </p:spPr>
        <p:txBody>
          <a:bodyPr>
            <a:normAutofit fontScale="77500" lnSpcReduction="20000"/>
          </a:bodyPr>
          <a:lstStyle/>
          <a:p>
            <a:r>
              <a:rPr lang="en-US" dirty="0"/>
              <a:t>Elements can be anything, e.g., humans, organizations and machines</a:t>
            </a:r>
            <a:r>
              <a:rPr lang="en-US" dirty="0" smtClean="0"/>
              <a:t>.</a:t>
            </a:r>
            <a:endParaRPr lang="en-US" dirty="0"/>
          </a:p>
          <a:p>
            <a:r>
              <a:rPr lang="en-US" dirty="0"/>
              <a:t>New, emergent properties arise from the relations between elements, which cannot be explained by understanding the individual elements</a:t>
            </a:r>
            <a:r>
              <a:rPr lang="en-US" dirty="0" smtClean="0"/>
              <a:t>.</a:t>
            </a:r>
            <a:endParaRPr lang="en-US" dirty="0"/>
          </a:p>
          <a:p>
            <a:r>
              <a:rPr lang="en-US" dirty="0"/>
              <a:t>Taming complexity:</a:t>
            </a:r>
          </a:p>
          <a:p>
            <a:pPr lvl="1"/>
            <a:r>
              <a:rPr lang="en-US" dirty="0"/>
              <a:t>Sub-systems – subset of elements;</a:t>
            </a:r>
          </a:p>
          <a:p>
            <a:pPr lvl="1"/>
            <a:r>
              <a:rPr lang="en-US" dirty="0"/>
              <a:t>Aspect-systems – </a:t>
            </a:r>
            <a:r>
              <a:rPr lang="en-US" dirty="0" err="1"/>
              <a:t>susbset</a:t>
            </a:r>
            <a:r>
              <a:rPr lang="en-US" dirty="0"/>
              <a:t> of relationships</a:t>
            </a:r>
            <a:r>
              <a:rPr lang="en-US" dirty="0" smtClean="0"/>
              <a:t>.</a:t>
            </a:r>
            <a:endParaRPr lang="en-US" dirty="0"/>
          </a:p>
        </p:txBody>
      </p:sp>
      <p:sp>
        <p:nvSpPr>
          <p:cNvPr id="4" name="Content Placeholder 3"/>
          <p:cNvSpPr>
            <a:spLocks noGrp="1"/>
          </p:cNvSpPr>
          <p:nvPr>
            <p:ph sz="half" idx="2"/>
          </p:nvPr>
        </p:nvSpPr>
        <p:spPr>
          <a:xfrm>
            <a:off x="3867912" y="5317588"/>
            <a:ext cx="7424928" cy="671732"/>
          </a:xfrm>
        </p:spPr>
        <p:txBody>
          <a:bodyPr>
            <a:normAutofit fontScale="77500" lnSpcReduction="20000"/>
          </a:bodyPr>
          <a:lstStyle/>
          <a:p>
            <a:pPr marL="0" indent="0">
              <a:buNone/>
            </a:pPr>
            <a:r>
              <a:rPr lang="en-US" dirty="0"/>
              <a:t>A systems approach begins when first you see the world through the eyes of another.</a:t>
            </a:r>
          </a:p>
          <a:p>
            <a:pPr marL="0" indent="0" algn="r">
              <a:buNone/>
            </a:pPr>
            <a:r>
              <a:rPr lang="en-US" dirty="0"/>
              <a:t>(C.W. Churchman, 1968</a:t>
            </a:r>
            <a:r>
              <a:rPr lang="en-US" dirty="0" smtClean="0"/>
              <a:t>)</a:t>
            </a:r>
            <a:endParaRPr lang="en-US" dirty="0"/>
          </a:p>
        </p:txBody>
      </p:sp>
      <p:pic>
        <p:nvPicPr>
          <p:cNvPr id="5" name="Picture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674" y="1336431"/>
            <a:ext cx="4498166" cy="3376246"/>
          </a:xfrm>
          <a:prstGeom prst="rect">
            <a:avLst/>
          </a:prstGeom>
        </p:spPr>
      </p:pic>
    </p:spTree>
    <p:extLst>
      <p:ext uri="{BB962C8B-B14F-4D97-AF65-F5344CB8AC3E}">
        <p14:creationId xmlns:p14="http://schemas.microsoft.com/office/powerpoint/2010/main" val="1792254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542" y="1123837"/>
            <a:ext cx="3249635" cy="4601183"/>
          </a:xfrm>
        </p:spPr>
        <p:txBody>
          <a:bodyPr/>
          <a:lstStyle/>
          <a:p>
            <a:r>
              <a:rPr lang="en-US" dirty="0" smtClean="0"/>
              <a:t>Research onion</a:t>
            </a:r>
            <a:br>
              <a:rPr lang="en-US" dirty="0" smtClean="0"/>
            </a:br>
            <a:r>
              <a:rPr lang="en-US" dirty="0" smtClean="0"/>
              <a:t/>
            </a:r>
            <a:br>
              <a:rPr lang="en-US" dirty="0" smtClean="0"/>
            </a:br>
            <a:r>
              <a:rPr lang="en-US" dirty="0" smtClean="0"/>
              <a:t>(</a:t>
            </a:r>
            <a:r>
              <a:rPr lang="nl-NL" dirty="0" err="1"/>
              <a:t>Saunders</a:t>
            </a:r>
            <a:r>
              <a:rPr lang="nl-NL" dirty="0"/>
              <a:t> et al., </a:t>
            </a:r>
            <a:r>
              <a:rPr lang="nl-NL" dirty="0" smtClean="0"/>
              <a:t>2015)</a:t>
            </a:r>
            <a:endParaRPr lang="en-US" dirty="0"/>
          </a:p>
        </p:txBody>
      </p:sp>
      <p:pic>
        <p:nvPicPr>
          <p:cNvPr id="5" name="Picture 4"/>
          <p:cNvPicPr>
            <a:picLocks noChangeAspect="1"/>
          </p:cNvPicPr>
          <p:nvPr/>
        </p:nvPicPr>
        <p:blipFill>
          <a:blip r:embed="rId2"/>
          <a:stretch>
            <a:fillRect/>
          </a:stretch>
        </p:blipFill>
        <p:spPr>
          <a:xfrm>
            <a:off x="3779251" y="744533"/>
            <a:ext cx="7711061" cy="5359790"/>
          </a:xfrm>
          <a:prstGeom prst="rect">
            <a:avLst/>
          </a:prstGeom>
        </p:spPr>
      </p:pic>
    </p:spTree>
    <p:extLst>
      <p:ext uri="{BB962C8B-B14F-4D97-AF65-F5344CB8AC3E}">
        <p14:creationId xmlns:p14="http://schemas.microsoft.com/office/powerpoint/2010/main" val="1590318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approaches</a:t>
            </a:r>
            <a:endParaRPr lang="en-US" dirty="0"/>
          </a:p>
        </p:txBody>
      </p:sp>
      <p:sp>
        <p:nvSpPr>
          <p:cNvPr id="3" name="Content Placeholder 2"/>
          <p:cNvSpPr>
            <a:spLocks noGrp="1"/>
          </p:cNvSpPr>
          <p:nvPr>
            <p:ph idx="1"/>
          </p:nvPr>
        </p:nvSpPr>
        <p:spPr/>
        <p:txBody>
          <a:bodyPr/>
          <a:lstStyle/>
          <a:p>
            <a:r>
              <a:rPr lang="en-US" dirty="0"/>
              <a:t>Hard</a:t>
            </a:r>
          </a:p>
          <a:p>
            <a:pPr lvl="1"/>
            <a:r>
              <a:rPr lang="en-US" dirty="0"/>
              <a:t>Production and control (feedback loops, PDCA cycle)</a:t>
            </a:r>
          </a:p>
          <a:p>
            <a:pPr lvl="1"/>
            <a:r>
              <a:rPr lang="en-US" dirty="0"/>
              <a:t>Common goal</a:t>
            </a:r>
          </a:p>
          <a:p>
            <a:r>
              <a:rPr lang="en-US" dirty="0"/>
              <a:t>Soft</a:t>
            </a:r>
          </a:p>
          <a:p>
            <a:pPr lvl="1"/>
            <a:r>
              <a:rPr lang="en-US" dirty="0"/>
              <a:t>Interpreting and accommodating worldviews</a:t>
            </a:r>
          </a:p>
          <a:p>
            <a:pPr lvl="1"/>
            <a:r>
              <a:rPr lang="en-US" dirty="0"/>
              <a:t>Exploring purpose</a:t>
            </a:r>
          </a:p>
          <a:p>
            <a:r>
              <a:rPr lang="en-US" dirty="0"/>
              <a:t>Critical</a:t>
            </a:r>
          </a:p>
          <a:p>
            <a:pPr lvl="1"/>
            <a:r>
              <a:rPr lang="en-US" dirty="0"/>
              <a:t>create change to the benefit of those </a:t>
            </a:r>
            <a:r>
              <a:rPr lang="en-US" dirty="0" smtClean="0"/>
              <a:t>oppressed</a:t>
            </a:r>
            <a:endParaRPr lang="en-US" dirty="0"/>
          </a:p>
        </p:txBody>
      </p:sp>
    </p:spTree>
    <p:extLst>
      <p:ext uri="{BB962C8B-B14F-4D97-AF65-F5344CB8AC3E}">
        <p14:creationId xmlns:p14="http://schemas.microsoft.com/office/powerpoint/2010/main" val="738327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systems thinking</a:t>
            </a:r>
            <a:endParaRPr lang="en-US" dirty="0"/>
          </a:p>
        </p:txBody>
      </p:sp>
      <p:sp>
        <p:nvSpPr>
          <p:cNvPr id="3" name="Content Placeholder 2"/>
          <p:cNvSpPr>
            <a:spLocks noGrp="1"/>
          </p:cNvSpPr>
          <p:nvPr>
            <p:ph idx="1"/>
          </p:nvPr>
        </p:nvSpPr>
        <p:spPr/>
        <p:txBody>
          <a:bodyPr/>
          <a:lstStyle/>
          <a:p>
            <a:r>
              <a:rPr lang="en-US" dirty="0"/>
              <a:t>Research philosophy: </a:t>
            </a:r>
            <a:r>
              <a:rPr lang="en-US" dirty="0" err="1"/>
              <a:t>interpretivism</a:t>
            </a:r>
            <a:endParaRPr lang="en-US" dirty="0"/>
          </a:p>
          <a:p>
            <a:pPr lvl="1"/>
            <a:r>
              <a:rPr lang="en-US" dirty="0"/>
              <a:t>Includes the cultural, psychological processes of human activity</a:t>
            </a:r>
          </a:p>
          <a:p>
            <a:r>
              <a:rPr lang="en-US" dirty="0"/>
              <a:t>Social system is constructed by individuals</a:t>
            </a:r>
          </a:p>
          <a:p>
            <a:pPr lvl="1"/>
            <a:r>
              <a:rPr lang="en-US" dirty="0"/>
              <a:t>Interpret the viewpoints of individuals rather than taking an outsiders view</a:t>
            </a:r>
          </a:p>
          <a:p>
            <a:r>
              <a:rPr lang="en-US" dirty="0"/>
              <a:t>Not able to persuade with those in power to </a:t>
            </a:r>
            <a:r>
              <a:rPr lang="en-US" dirty="0" smtClean="0"/>
              <a:t>participate</a:t>
            </a:r>
            <a:endParaRPr lang="en-US" dirty="0"/>
          </a:p>
        </p:txBody>
      </p:sp>
    </p:spTree>
    <p:extLst>
      <p:ext uri="{BB962C8B-B14F-4D97-AF65-F5344CB8AC3E}">
        <p14:creationId xmlns:p14="http://schemas.microsoft.com/office/powerpoint/2010/main" val="950557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Systems Methodology (SSM)</a:t>
            </a:r>
            <a:endParaRPr lang="en-US" dirty="0"/>
          </a:p>
        </p:txBody>
      </p:sp>
      <p:sp>
        <p:nvSpPr>
          <p:cNvPr id="3" name="Content Placeholder 2"/>
          <p:cNvSpPr>
            <a:spLocks noGrp="1"/>
          </p:cNvSpPr>
          <p:nvPr>
            <p:ph idx="1"/>
          </p:nvPr>
        </p:nvSpPr>
        <p:spPr/>
        <p:txBody>
          <a:bodyPr/>
          <a:lstStyle/>
          <a:p>
            <a:pPr marL="0" indent="0">
              <a:buNone/>
            </a:pPr>
            <a:r>
              <a:rPr lang="en-US" dirty="0"/>
              <a:t>One of the most practiced system approaches: </a:t>
            </a:r>
          </a:p>
          <a:p>
            <a:r>
              <a:rPr lang="en-US" dirty="0"/>
              <a:t>Soft: unstructured/ill-defined problems;</a:t>
            </a:r>
          </a:p>
          <a:p>
            <a:r>
              <a:rPr lang="en-US" dirty="0"/>
              <a:t>System: a group of interrelated elements forming a collective entity;</a:t>
            </a:r>
          </a:p>
          <a:p>
            <a:r>
              <a:rPr lang="en-US" dirty="0"/>
              <a:t>Methodology: the methods and principles used in a particular discipline</a:t>
            </a:r>
            <a:r>
              <a:rPr lang="en-US" dirty="0" smtClean="0"/>
              <a:t>.</a:t>
            </a:r>
            <a:endParaRPr lang="en-US" dirty="0"/>
          </a:p>
        </p:txBody>
      </p:sp>
    </p:spTree>
    <p:extLst>
      <p:ext uri="{BB962C8B-B14F-4D97-AF65-F5344CB8AC3E}">
        <p14:creationId xmlns:p14="http://schemas.microsoft.com/office/powerpoint/2010/main" val="2539630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how to think</a:t>
            </a:r>
            <a:endParaRPr lang="en-US" dirty="0"/>
          </a:p>
        </p:txBody>
      </p:sp>
      <p:sp>
        <p:nvSpPr>
          <p:cNvPr id="3" name="Content Placeholder 2"/>
          <p:cNvSpPr>
            <a:spLocks noGrp="1"/>
          </p:cNvSpPr>
          <p:nvPr>
            <p:ph idx="1"/>
          </p:nvPr>
        </p:nvSpPr>
        <p:spPr>
          <a:xfrm>
            <a:off x="3869268" y="864108"/>
            <a:ext cx="7315200" cy="1442994"/>
          </a:xfrm>
        </p:spPr>
        <p:txBody>
          <a:bodyPr/>
          <a:lstStyle/>
          <a:p>
            <a:r>
              <a:rPr lang="nl-NL" dirty="0"/>
              <a:t>The </a:t>
            </a:r>
            <a:r>
              <a:rPr lang="nl-NL" dirty="0" err="1"/>
              <a:t>distinction</a:t>
            </a:r>
            <a:r>
              <a:rPr lang="nl-NL" dirty="0"/>
              <a:t> </a:t>
            </a:r>
            <a:r>
              <a:rPr lang="nl-NL" dirty="0" err="1"/>
              <a:t>between</a:t>
            </a:r>
            <a:r>
              <a:rPr lang="nl-NL" dirty="0"/>
              <a:t> </a:t>
            </a:r>
            <a:r>
              <a:rPr lang="nl-NL" dirty="0" err="1"/>
              <a:t>the</a:t>
            </a:r>
            <a:r>
              <a:rPr lang="nl-NL" dirty="0"/>
              <a:t> “real </a:t>
            </a:r>
            <a:r>
              <a:rPr lang="nl-NL" dirty="0" err="1"/>
              <a:t>world</a:t>
            </a:r>
            <a:r>
              <a:rPr lang="nl-NL" dirty="0"/>
              <a:t>” </a:t>
            </a:r>
            <a:r>
              <a:rPr lang="nl-NL" dirty="0" err="1"/>
              <a:t>and</a:t>
            </a:r>
            <a:r>
              <a:rPr lang="nl-NL" dirty="0"/>
              <a:t> “thinking </a:t>
            </a:r>
            <a:r>
              <a:rPr lang="nl-NL" dirty="0" err="1"/>
              <a:t>about</a:t>
            </a:r>
            <a:r>
              <a:rPr lang="nl-NL" dirty="0"/>
              <a:t> </a:t>
            </a:r>
            <a:r>
              <a:rPr lang="nl-NL" dirty="0" err="1"/>
              <a:t>the</a:t>
            </a:r>
            <a:r>
              <a:rPr lang="nl-NL" dirty="0"/>
              <a:t> real </a:t>
            </a:r>
            <a:r>
              <a:rPr lang="nl-NL" dirty="0" err="1"/>
              <a:t>world</a:t>
            </a:r>
            <a:r>
              <a:rPr lang="nl-NL" dirty="0"/>
              <a:t>”</a:t>
            </a:r>
          </a:p>
          <a:p>
            <a:r>
              <a:rPr lang="nl-NL" dirty="0" err="1"/>
              <a:t>Purpose</a:t>
            </a:r>
            <a:r>
              <a:rPr lang="nl-NL" dirty="0"/>
              <a:t> as </a:t>
            </a:r>
            <a:r>
              <a:rPr lang="nl-NL" dirty="0" err="1"/>
              <a:t>emergent</a:t>
            </a:r>
            <a:r>
              <a:rPr lang="nl-NL" dirty="0"/>
              <a:t> </a:t>
            </a:r>
            <a:r>
              <a:rPr lang="nl-NL" dirty="0" smtClean="0"/>
              <a:t>property</a:t>
            </a:r>
            <a:endParaRPr lang="nl-NL" dirty="0"/>
          </a:p>
        </p:txBody>
      </p:sp>
      <p:pic>
        <p:nvPicPr>
          <p:cNvPr id="5" name="Picture 2" descr="http://www.bbc.co.uk/london/travel/downloads/tube_ma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0462" y="2307102"/>
            <a:ext cx="5752812" cy="384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20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about how to think</a:t>
            </a:r>
          </a:p>
        </p:txBody>
      </p:sp>
      <p:grpSp>
        <p:nvGrpSpPr>
          <p:cNvPr id="4" name="Group 3"/>
          <p:cNvGrpSpPr/>
          <p:nvPr/>
        </p:nvGrpSpPr>
        <p:grpSpPr>
          <a:xfrm>
            <a:off x="3685736" y="407963"/>
            <a:ext cx="8004517" cy="3892553"/>
            <a:chOff x="2841674" y="3703709"/>
            <a:chExt cx="8263024" cy="3154291"/>
          </a:xfrm>
        </p:grpSpPr>
        <p:sp>
          <p:nvSpPr>
            <p:cNvPr id="5" name="TextBox 4"/>
            <p:cNvSpPr txBox="1"/>
            <p:nvPr/>
          </p:nvSpPr>
          <p:spPr>
            <a:xfrm>
              <a:off x="2841674" y="4178327"/>
              <a:ext cx="2712602" cy="1477328"/>
            </a:xfrm>
            <a:prstGeom prst="rect">
              <a:avLst/>
            </a:prstGeom>
            <a:noFill/>
            <a:ln>
              <a:solidFill>
                <a:schemeClr val="accent1"/>
              </a:solidFill>
            </a:ln>
          </p:spPr>
          <p:txBody>
            <a:bodyPr wrap="none" rtlCol="0">
              <a:spAutoFit/>
            </a:bodyPr>
            <a:lstStyle/>
            <a:p>
              <a:r>
                <a:rPr lang="nl-NL" dirty="0" smtClean="0"/>
                <a:t>The Real World is:</a:t>
              </a:r>
            </a:p>
            <a:p>
              <a:pPr marL="285750" indent="-285750">
                <a:buFont typeface="Arial" panose="020B0604020202020204" pitchFamily="34" charset="0"/>
                <a:buChar char="•"/>
              </a:pPr>
              <a:r>
                <a:rPr lang="nl-NL" dirty="0" smtClean="0"/>
                <a:t>Complex</a:t>
              </a:r>
            </a:p>
            <a:p>
              <a:pPr marL="285750" indent="-285750">
                <a:buFont typeface="Arial" panose="020B0604020202020204" pitchFamily="34" charset="0"/>
                <a:buChar char="•"/>
              </a:pPr>
              <a:r>
                <a:rPr lang="nl-NL" dirty="0" err="1" smtClean="0"/>
                <a:t>Messy</a:t>
              </a:r>
              <a:endParaRPr lang="nl-NL" dirty="0" smtClean="0"/>
            </a:p>
            <a:p>
              <a:pPr marL="285750" indent="-285750">
                <a:buFont typeface="Arial" panose="020B0604020202020204" pitchFamily="34" charset="0"/>
                <a:buChar char="•"/>
              </a:pPr>
              <a:r>
                <a:rPr lang="nl-NL" dirty="0" err="1" smtClean="0"/>
                <a:t>Contains</a:t>
              </a:r>
              <a:r>
                <a:rPr lang="nl-NL" dirty="0" smtClean="0"/>
                <a:t> </a:t>
              </a:r>
              <a:r>
                <a:rPr lang="nl-NL" dirty="0" err="1" smtClean="0"/>
                <a:t>people</a:t>
              </a:r>
              <a:endParaRPr lang="nl-NL" dirty="0" smtClean="0"/>
            </a:p>
            <a:p>
              <a:pPr marL="285750" indent="-285750">
                <a:buFont typeface="Arial" panose="020B0604020202020204" pitchFamily="34" charset="0"/>
                <a:buChar char="•"/>
              </a:pPr>
              <a:r>
                <a:rPr lang="nl-NL" dirty="0" err="1" smtClean="0"/>
                <a:t>Each</a:t>
              </a:r>
              <a:r>
                <a:rPr lang="nl-NL" dirty="0" smtClean="0"/>
                <a:t> </a:t>
              </a:r>
              <a:r>
                <a:rPr lang="nl-NL" dirty="0" err="1" smtClean="0"/>
                <a:t>situation</a:t>
              </a:r>
              <a:r>
                <a:rPr lang="nl-NL" dirty="0" smtClean="0"/>
                <a:t> is </a:t>
              </a:r>
              <a:r>
                <a:rPr lang="nl-NL" dirty="0" err="1" smtClean="0"/>
                <a:t>unique</a:t>
              </a:r>
              <a:endParaRPr lang="nl-NL" dirty="0"/>
            </a:p>
          </p:txBody>
        </p:sp>
        <p:sp>
          <p:nvSpPr>
            <p:cNvPr id="6" name="TextBox 5"/>
            <p:cNvSpPr txBox="1"/>
            <p:nvPr/>
          </p:nvSpPr>
          <p:spPr>
            <a:xfrm>
              <a:off x="2841674" y="5866228"/>
              <a:ext cx="2712602" cy="923330"/>
            </a:xfrm>
            <a:prstGeom prst="rect">
              <a:avLst/>
            </a:prstGeom>
            <a:noFill/>
            <a:ln>
              <a:solidFill>
                <a:schemeClr val="accent1"/>
              </a:solidFill>
            </a:ln>
          </p:spPr>
          <p:txBody>
            <a:bodyPr wrap="square" rtlCol="0">
              <a:spAutoFit/>
            </a:bodyPr>
            <a:lstStyle/>
            <a:p>
              <a:r>
                <a:rPr lang="nl-NL" dirty="0" err="1" smtClean="0"/>
                <a:t>Assume</a:t>
              </a:r>
              <a:r>
                <a:rPr lang="nl-NL" dirty="0" smtClean="0"/>
                <a:t>:</a:t>
              </a:r>
            </a:p>
            <a:p>
              <a:r>
                <a:rPr lang="nl-NL" dirty="0" err="1" smtClean="0"/>
                <a:t>All</a:t>
              </a:r>
              <a:r>
                <a:rPr lang="nl-NL" dirty="0" smtClean="0"/>
                <a:t> </a:t>
              </a:r>
              <a:r>
                <a:rPr lang="nl-NL" dirty="0" err="1" smtClean="0"/>
                <a:t>individuals</a:t>
              </a:r>
              <a:r>
                <a:rPr lang="nl-NL" dirty="0" smtClean="0"/>
                <a:t> are </a:t>
              </a:r>
              <a:r>
                <a:rPr lang="nl-NL" dirty="0" err="1" smtClean="0"/>
                <a:t>pursuing</a:t>
              </a:r>
              <a:r>
                <a:rPr lang="nl-NL" dirty="0" smtClean="0"/>
                <a:t> “</a:t>
              </a:r>
              <a:r>
                <a:rPr lang="nl-NL" dirty="0" err="1" smtClean="0"/>
                <a:t>Purposeful</a:t>
              </a:r>
              <a:r>
                <a:rPr lang="nl-NL" dirty="0" smtClean="0"/>
                <a:t> Activity”</a:t>
              </a:r>
              <a:endParaRPr lang="nl-NL" dirty="0"/>
            </a:p>
          </p:txBody>
        </p:sp>
        <p:sp>
          <p:nvSpPr>
            <p:cNvPr id="7" name="TextBox 6"/>
            <p:cNvSpPr txBox="1"/>
            <p:nvPr/>
          </p:nvSpPr>
          <p:spPr>
            <a:xfrm>
              <a:off x="7498080" y="4732325"/>
              <a:ext cx="3560911" cy="369332"/>
            </a:xfrm>
            <a:prstGeom prst="rect">
              <a:avLst/>
            </a:prstGeom>
            <a:noFill/>
            <a:ln>
              <a:solidFill>
                <a:schemeClr val="accent1"/>
              </a:solidFill>
            </a:ln>
          </p:spPr>
          <p:txBody>
            <a:bodyPr wrap="none" rtlCol="0">
              <a:spAutoFit/>
            </a:bodyPr>
            <a:lstStyle/>
            <a:p>
              <a:r>
                <a:rPr lang="nl-NL" dirty="0" err="1" smtClean="0"/>
                <a:t>Don’t</a:t>
              </a:r>
              <a:r>
                <a:rPr lang="nl-NL" dirty="0" smtClean="0"/>
                <a:t> </a:t>
              </a:r>
              <a:r>
                <a:rPr lang="nl-NL" dirty="0" err="1" smtClean="0"/>
                <a:t>try</a:t>
              </a:r>
              <a:r>
                <a:rPr lang="nl-NL" dirty="0" smtClean="0"/>
                <a:t> </a:t>
              </a:r>
              <a:r>
                <a:rPr lang="nl-NL" dirty="0" err="1" smtClean="0"/>
                <a:t>to</a:t>
              </a:r>
              <a:r>
                <a:rPr lang="nl-NL" dirty="0" smtClean="0"/>
                <a:t> </a:t>
              </a:r>
              <a:r>
                <a:rPr lang="nl-NL" dirty="0" err="1" smtClean="0"/>
                <a:t>describe</a:t>
              </a:r>
              <a:r>
                <a:rPr lang="nl-NL" dirty="0" smtClean="0"/>
                <a:t> </a:t>
              </a:r>
              <a:r>
                <a:rPr lang="nl-NL" dirty="0" err="1" smtClean="0"/>
                <a:t>the</a:t>
              </a:r>
              <a:r>
                <a:rPr lang="nl-NL" dirty="0" smtClean="0"/>
                <a:t> Real World</a:t>
              </a:r>
            </a:p>
          </p:txBody>
        </p:sp>
        <p:sp>
          <p:nvSpPr>
            <p:cNvPr id="8" name="TextBox 7"/>
            <p:cNvSpPr txBox="1"/>
            <p:nvPr/>
          </p:nvSpPr>
          <p:spPr>
            <a:xfrm>
              <a:off x="8035374" y="6143227"/>
              <a:ext cx="3069324" cy="326350"/>
            </a:xfrm>
            <a:prstGeom prst="rect">
              <a:avLst/>
            </a:prstGeom>
            <a:noFill/>
            <a:ln>
              <a:solidFill>
                <a:schemeClr val="accent1"/>
              </a:solidFill>
            </a:ln>
          </p:spPr>
          <p:txBody>
            <a:bodyPr wrap="square" rtlCol="0">
              <a:spAutoFit/>
            </a:bodyPr>
            <a:lstStyle/>
            <a:p>
              <a:r>
                <a:rPr lang="nl-NL" dirty="0" err="1" smtClean="0"/>
                <a:t>Try</a:t>
              </a:r>
              <a:r>
                <a:rPr lang="nl-NL" dirty="0" smtClean="0"/>
                <a:t> </a:t>
              </a:r>
              <a:r>
                <a:rPr lang="nl-NL" dirty="0" err="1" smtClean="0"/>
                <a:t>to</a:t>
              </a:r>
              <a:r>
                <a:rPr lang="nl-NL" dirty="0" smtClean="0"/>
                <a:t> </a:t>
              </a:r>
              <a:r>
                <a:rPr lang="nl-NL" dirty="0" err="1" smtClean="0"/>
                <a:t>define</a:t>
              </a:r>
              <a:r>
                <a:rPr lang="nl-NL" dirty="0" smtClean="0"/>
                <a:t> </a:t>
              </a:r>
              <a:r>
                <a:rPr lang="nl-NL" dirty="0" err="1" smtClean="0"/>
                <a:t>its</a:t>
              </a:r>
              <a:r>
                <a:rPr lang="nl-NL" dirty="0" smtClean="0"/>
                <a:t> </a:t>
              </a:r>
              <a:r>
                <a:rPr lang="nl-NL" dirty="0" err="1" smtClean="0"/>
                <a:t>Purpose</a:t>
              </a:r>
              <a:endParaRPr lang="nl-NL" dirty="0"/>
            </a:p>
          </p:txBody>
        </p:sp>
        <p:cxnSp>
          <p:nvCxnSpPr>
            <p:cNvPr id="9" name="Straight Arrow Connector 8"/>
            <p:cNvCxnSpPr/>
            <p:nvPr/>
          </p:nvCxnSpPr>
          <p:spPr>
            <a:xfrm flipV="1">
              <a:off x="5717625" y="5101657"/>
              <a:ext cx="1617106" cy="104157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278535" y="5219676"/>
              <a:ext cx="0" cy="815364"/>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01802" y="4101627"/>
              <a:ext cx="22555" cy="2756373"/>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88939" y="3703709"/>
              <a:ext cx="1618072" cy="369332"/>
            </a:xfrm>
            <a:prstGeom prst="rect">
              <a:avLst/>
            </a:prstGeom>
            <a:noFill/>
          </p:spPr>
          <p:txBody>
            <a:bodyPr wrap="none" rtlCol="0">
              <a:spAutoFit/>
            </a:bodyPr>
            <a:lstStyle/>
            <a:p>
              <a:r>
                <a:rPr lang="nl-NL" dirty="0" smtClean="0"/>
                <a:t>The Real World</a:t>
              </a:r>
              <a:endParaRPr lang="nl-NL" dirty="0"/>
            </a:p>
          </p:txBody>
        </p:sp>
        <p:sp>
          <p:nvSpPr>
            <p:cNvPr id="13" name="TextBox 12"/>
            <p:cNvSpPr txBox="1"/>
            <p:nvPr/>
          </p:nvSpPr>
          <p:spPr>
            <a:xfrm>
              <a:off x="7748949" y="3709638"/>
              <a:ext cx="3059171" cy="369332"/>
            </a:xfrm>
            <a:prstGeom prst="rect">
              <a:avLst/>
            </a:prstGeom>
            <a:noFill/>
          </p:spPr>
          <p:txBody>
            <a:bodyPr wrap="none" rtlCol="0">
              <a:spAutoFit/>
            </a:bodyPr>
            <a:lstStyle/>
            <a:p>
              <a:r>
                <a:rPr lang="nl-NL" dirty="0" smtClean="0"/>
                <a:t>Thinking </a:t>
              </a:r>
              <a:r>
                <a:rPr lang="nl-NL" dirty="0" err="1" smtClean="0"/>
                <a:t>about</a:t>
              </a:r>
              <a:r>
                <a:rPr lang="nl-NL" dirty="0" smtClean="0"/>
                <a:t> </a:t>
              </a:r>
              <a:r>
                <a:rPr lang="nl-NL" dirty="0" err="1" smtClean="0"/>
                <a:t>the</a:t>
              </a:r>
              <a:r>
                <a:rPr lang="nl-NL" dirty="0" smtClean="0"/>
                <a:t> Real World</a:t>
              </a:r>
              <a:endParaRPr lang="nl-NL" dirty="0"/>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8953" y="4855210"/>
            <a:ext cx="3147487" cy="177046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399" y="4855210"/>
            <a:ext cx="3147485" cy="1770461"/>
          </a:xfrm>
          <a:prstGeom prst="rect">
            <a:avLst/>
          </a:prstGeom>
        </p:spPr>
      </p:pic>
    </p:spTree>
    <p:extLst>
      <p:ext uri="{BB962C8B-B14F-4D97-AF65-F5344CB8AC3E}">
        <p14:creationId xmlns:p14="http://schemas.microsoft.com/office/powerpoint/2010/main" val="3970105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639" y="1539058"/>
            <a:ext cx="5132197" cy="3770739"/>
          </a:xfrm>
          <a:prstGeom prst="rect">
            <a:avLst/>
          </a:prstGeom>
        </p:spPr>
      </p:pic>
      <p:sp>
        <p:nvSpPr>
          <p:cNvPr id="2" name="Title 1"/>
          <p:cNvSpPr>
            <a:spLocks noGrp="1"/>
          </p:cNvSpPr>
          <p:nvPr>
            <p:ph type="title"/>
          </p:nvPr>
        </p:nvSpPr>
        <p:spPr>
          <a:xfrm>
            <a:off x="0" y="1123837"/>
            <a:ext cx="3559126" cy="4601183"/>
          </a:xfrm>
        </p:spPr>
        <p:txBody>
          <a:bodyPr/>
          <a:lstStyle/>
          <a:p>
            <a:r>
              <a:rPr lang="en-US" dirty="0" smtClean="0"/>
              <a:t>Worldview </a:t>
            </a:r>
            <a:r>
              <a:rPr lang="nl-NL" dirty="0"/>
              <a:t>(</a:t>
            </a:r>
            <a:r>
              <a:rPr lang="de-DE" dirty="0"/>
              <a:t>Weltanschauung</a:t>
            </a:r>
            <a:r>
              <a:rPr lang="nl-NL" dirty="0"/>
              <a:t>)</a:t>
            </a:r>
            <a:endParaRPr lang="en-US" dirty="0"/>
          </a:p>
        </p:txBody>
      </p:sp>
      <p:sp>
        <p:nvSpPr>
          <p:cNvPr id="3" name="Content Placeholder 2"/>
          <p:cNvSpPr>
            <a:spLocks noGrp="1"/>
          </p:cNvSpPr>
          <p:nvPr>
            <p:ph idx="1"/>
          </p:nvPr>
        </p:nvSpPr>
        <p:spPr>
          <a:xfrm>
            <a:off x="3869268" y="864108"/>
            <a:ext cx="3375594" cy="5120640"/>
          </a:xfrm>
        </p:spPr>
        <p:txBody>
          <a:bodyPr/>
          <a:lstStyle/>
          <a:p>
            <a:r>
              <a:rPr lang="en-US" dirty="0"/>
              <a:t>Interpretative</a:t>
            </a:r>
            <a:r>
              <a:rPr lang="nl-NL" dirty="0"/>
              <a:t>, </a:t>
            </a:r>
            <a:r>
              <a:rPr lang="en-US" dirty="0"/>
              <a:t>multiple perceptions</a:t>
            </a:r>
          </a:p>
          <a:p>
            <a:r>
              <a:rPr lang="en-US" dirty="0"/>
              <a:t>Persons are usually committed to more than one </a:t>
            </a:r>
            <a:r>
              <a:rPr lang="en-US" dirty="0" smtClean="0"/>
              <a:t>worldview</a:t>
            </a:r>
            <a:endParaRPr lang="en-US" dirty="0"/>
          </a:p>
        </p:txBody>
      </p:sp>
    </p:spTree>
    <p:extLst>
      <p:ext uri="{BB962C8B-B14F-4D97-AF65-F5344CB8AC3E}">
        <p14:creationId xmlns:p14="http://schemas.microsoft.com/office/powerpoint/2010/main" val="3022666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SSM process</a:t>
            </a:r>
            <a:endParaRPr lang="en-US" dirty="0"/>
          </a:p>
        </p:txBody>
      </p:sp>
      <p:sp>
        <p:nvSpPr>
          <p:cNvPr id="3" name="Content Placeholder 2"/>
          <p:cNvSpPr>
            <a:spLocks noGrp="1"/>
          </p:cNvSpPr>
          <p:nvPr>
            <p:ph idx="1"/>
          </p:nvPr>
        </p:nvSpPr>
        <p:spPr>
          <a:xfrm>
            <a:off x="3869268" y="864108"/>
            <a:ext cx="4233723" cy="5120640"/>
          </a:xfrm>
        </p:spPr>
        <p:txBody>
          <a:bodyPr/>
          <a:lstStyle/>
          <a:p>
            <a:r>
              <a:rPr lang="en-US" dirty="0"/>
              <a:t>Four steps to address a problematic situation:</a:t>
            </a:r>
          </a:p>
          <a:p>
            <a:pPr marL="971550" lvl="1" indent="-514350">
              <a:buFont typeface="+mj-lt"/>
              <a:buAutoNum type="arabicPeriod"/>
            </a:pPr>
            <a:r>
              <a:rPr lang="en-US" dirty="0"/>
              <a:t>Finding out (the stakeholders and their concerns)</a:t>
            </a:r>
          </a:p>
          <a:p>
            <a:pPr marL="971550" lvl="1" indent="-514350">
              <a:buFont typeface="+mj-lt"/>
              <a:buAutoNum type="arabicPeriod"/>
            </a:pPr>
            <a:r>
              <a:rPr lang="en-US" dirty="0"/>
              <a:t>Model building (explicating worldviews)</a:t>
            </a:r>
          </a:p>
          <a:p>
            <a:pPr marL="971550" lvl="1" indent="-514350">
              <a:buFont typeface="+mj-lt"/>
              <a:buAutoNum type="arabicPeriod"/>
            </a:pPr>
            <a:r>
              <a:rPr lang="en-US" dirty="0"/>
              <a:t>Discussing</a:t>
            </a:r>
            <a:r>
              <a:rPr lang="nl-NL" dirty="0"/>
              <a:t> </a:t>
            </a:r>
            <a:r>
              <a:rPr lang="nl-NL" dirty="0" err="1"/>
              <a:t>and</a:t>
            </a:r>
            <a:r>
              <a:rPr lang="nl-NL" dirty="0"/>
              <a:t> </a:t>
            </a:r>
            <a:r>
              <a:rPr lang="nl-NL" dirty="0" err="1"/>
              <a:t>debating</a:t>
            </a:r>
            <a:r>
              <a:rPr lang="nl-NL" dirty="0"/>
              <a:t> (</a:t>
            </a:r>
            <a:r>
              <a:rPr lang="nl-NL" dirty="0" err="1"/>
              <a:t>accommadating</a:t>
            </a:r>
            <a:r>
              <a:rPr lang="nl-NL" dirty="0"/>
              <a:t> </a:t>
            </a:r>
            <a:r>
              <a:rPr lang="nl-NL" dirty="0" err="1"/>
              <a:t>worldviews</a:t>
            </a:r>
            <a:r>
              <a:rPr lang="nl-NL" dirty="0"/>
              <a:t>)</a:t>
            </a:r>
          </a:p>
          <a:p>
            <a:pPr marL="971550" lvl="1" indent="-514350">
              <a:buFont typeface="+mj-lt"/>
              <a:buAutoNum type="arabicPeriod"/>
            </a:pPr>
            <a:r>
              <a:rPr lang="nl-NL" dirty="0" err="1"/>
              <a:t>Taking</a:t>
            </a:r>
            <a:r>
              <a:rPr lang="nl-NL" dirty="0"/>
              <a:t> action (</a:t>
            </a:r>
            <a:r>
              <a:rPr lang="nl-NL" dirty="0" err="1"/>
              <a:t>improving</a:t>
            </a:r>
            <a:r>
              <a:rPr lang="nl-NL" dirty="0"/>
              <a:t> </a:t>
            </a:r>
            <a:r>
              <a:rPr lang="nl-NL" dirty="0" err="1"/>
              <a:t>the</a:t>
            </a:r>
            <a:r>
              <a:rPr lang="nl-NL" dirty="0"/>
              <a:t> </a:t>
            </a:r>
            <a:r>
              <a:rPr lang="nl-NL" dirty="0" err="1"/>
              <a:t>problematic</a:t>
            </a:r>
            <a:r>
              <a:rPr lang="nl-NL" dirty="0"/>
              <a:t> </a:t>
            </a:r>
            <a:r>
              <a:rPr lang="nl-NL" dirty="0" err="1"/>
              <a:t>situation</a:t>
            </a:r>
            <a:r>
              <a:rPr lang="nl-NL" dirty="0"/>
              <a:t>)</a:t>
            </a:r>
          </a:p>
          <a:p>
            <a:endParaRPr lang="nl-NL" dirty="0" smtClean="0"/>
          </a:p>
          <a:p>
            <a:r>
              <a:rPr lang="nl-NL" dirty="0" smtClean="0"/>
              <a:t>In </a:t>
            </a:r>
            <a:r>
              <a:rPr lang="nl-NL" dirty="0"/>
              <a:t>essence, </a:t>
            </a:r>
            <a:r>
              <a:rPr lang="nl-NL" dirty="0" err="1"/>
              <a:t>this</a:t>
            </a:r>
            <a:r>
              <a:rPr lang="nl-NL" dirty="0"/>
              <a:t> is a </a:t>
            </a:r>
            <a:r>
              <a:rPr lang="en-US" dirty="0"/>
              <a:t>group</a:t>
            </a:r>
            <a:r>
              <a:rPr lang="nl-NL" dirty="0"/>
              <a:t> </a:t>
            </a:r>
            <a:r>
              <a:rPr lang="nl-NL" dirty="0" err="1"/>
              <a:t>learning</a:t>
            </a:r>
            <a:r>
              <a:rPr lang="nl-NL" dirty="0"/>
              <a:t> </a:t>
            </a:r>
            <a:r>
              <a:rPr lang="nl-NL" dirty="0" err="1" smtClean="0"/>
              <a:t>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2142" y="1123837"/>
            <a:ext cx="3064390" cy="4601183"/>
          </a:xfrm>
          <a:prstGeom prst="rect">
            <a:avLst/>
          </a:prstGeom>
        </p:spPr>
      </p:pic>
    </p:spTree>
    <p:extLst>
      <p:ext uri="{BB962C8B-B14F-4D97-AF65-F5344CB8AC3E}">
        <p14:creationId xmlns:p14="http://schemas.microsoft.com/office/powerpoint/2010/main" val="212848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sm 26"/>
          <p:cNvPicPr>
            <a:picLocks noChangeAspect="1" noChangeArrowheads="1"/>
          </p:cNvPicPr>
          <p:nvPr/>
        </p:nvPicPr>
        <p:blipFill>
          <a:blip r:embed="rId2" cstate="print"/>
          <a:srcRect/>
          <a:stretch>
            <a:fillRect/>
          </a:stretch>
        </p:blipFill>
        <p:spPr bwMode="auto">
          <a:xfrm>
            <a:off x="5486400" y="787987"/>
            <a:ext cx="6091310" cy="5272882"/>
          </a:xfrm>
          <a:prstGeom prst="rect">
            <a:avLst/>
          </a:prstGeom>
          <a:noFill/>
        </p:spPr>
      </p:pic>
      <p:sp>
        <p:nvSpPr>
          <p:cNvPr id="2" name="Title 1"/>
          <p:cNvSpPr>
            <a:spLocks noGrp="1"/>
          </p:cNvSpPr>
          <p:nvPr>
            <p:ph type="title"/>
          </p:nvPr>
        </p:nvSpPr>
        <p:spPr/>
        <p:txBody>
          <a:bodyPr/>
          <a:lstStyle/>
          <a:p>
            <a:r>
              <a:rPr lang="en-US" dirty="0" smtClean="0"/>
              <a:t>Finding out: making rich pictures</a:t>
            </a:r>
            <a:endParaRPr lang="en-US" dirty="0"/>
          </a:p>
        </p:txBody>
      </p:sp>
      <p:sp>
        <p:nvSpPr>
          <p:cNvPr id="3" name="Content Placeholder 2"/>
          <p:cNvSpPr>
            <a:spLocks noGrp="1"/>
          </p:cNvSpPr>
          <p:nvPr>
            <p:ph idx="1"/>
          </p:nvPr>
        </p:nvSpPr>
        <p:spPr>
          <a:xfrm>
            <a:off x="3616051" y="1912151"/>
            <a:ext cx="2981697" cy="3024554"/>
          </a:xfrm>
        </p:spPr>
        <p:txBody>
          <a:bodyPr>
            <a:normAutofit/>
          </a:bodyPr>
          <a:lstStyle/>
          <a:p>
            <a:r>
              <a:rPr lang="nl-NL" dirty="0"/>
              <a:t>No </a:t>
            </a:r>
            <a:r>
              <a:rPr lang="nl-NL" dirty="0" err="1"/>
              <a:t>rules</a:t>
            </a:r>
            <a:r>
              <a:rPr lang="nl-NL" dirty="0" smtClean="0"/>
              <a:t>!</a:t>
            </a:r>
          </a:p>
          <a:p>
            <a:endParaRPr lang="nl-NL" dirty="0"/>
          </a:p>
          <a:p>
            <a:r>
              <a:rPr lang="nl-NL" dirty="0" err="1"/>
              <a:t>Aspects</a:t>
            </a:r>
            <a:r>
              <a:rPr lang="nl-NL" dirty="0"/>
              <a:t>:</a:t>
            </a:r>
          </a:p>
          <a:p>
            <a:pPr lvl="1"/>
            <a:r>
              <a:rPr lang="nl-NL" dirty="0"/>
              <a:t>Stakeholders</a:t>
            </a:r>
          </a:p>
          <a:p>
            <a:pPr lvl="1"/>
            <a:r>
              <a:rPr lang="nl-NL" dirty="0"/>
              <a:t>Concerns/issues</a:t>
            </a:r>
          </a:p>
          <a:p>
            <a:pPr lvl="1"/>
            <a:r>
              <a:rPr lang="nl-NL" dirty="0" err="1"/>
              <a:t>Structure</a:t>
            </a:r>
            <a:endParaRPr lang="nl-NL" dirty="0"/>
          </a:p>
          <a:p>
            <a:pPr lvl="1"/>
            <a:r>
              <a:rPr lang="nl-NL" dirty="0" err="1" smtClean="0"/>
              <a:t>Process</a:t>
            </a:r>
            <a:endParaRPr lang="nl-NL" dirty="0"/>
          </a:p>
        </p:txBody>
      </p:sp>
    </p:spTree>
    <p:extLst>
      <p:ext uri="{BB962C8B-B14F-4D97-AF65-F5344CB8AC3E}">
        <p14:creationId xmlns:p14="http://schemas.microsoft.com/office/powerpoint/2010/main" val="1792114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9B3BA2-244F-45B7-91B3-A5ECAA01442C}"/>
              </a:ext>
            </a:extLst>
          </p:cNvPr>
          <p:cNvSpPr>
            <a:spLocks noGrp="1"/>
          </p:cNvSpPr>
          <p:nvPr>
            <p:ph type="title"/>
          </p:nvPr>
        </p:nvSpPr>
        <p:spPr/>
        <p:txBody>
          <a:bodyPr/>
          <a:lstStyle/>
          <a:p>
            <a:r>
              <a:rPr lang="nl-NL" b="1" dirty="0"/>
              <a:t>Facilitator of Change</a:t>
            </a:r>
          </a:p>
        </p:txBody>
      </p:sp>
      <p:sp>
        <p:nvSpPr>
          <p:cNvPr id="3" name="Tijdelijke aanduiding voor inhoud 2">
            <a:extLst>
              <a:ext uri="{FF2B5EF4-FFF2-40B4-BE49-F238E27FC236}">
                <a16:creationId xmlns:a16="http://schemas.microsoft.com/office/drawing/2014/main" id="{CB38BFA9-121F-47DF-B659-0097ECDE0F0D}"/>
              </a:ext>
            </a:extLst>
          </p:cNvPr>
          <p:cNvSpPr>
            <a:spLocks noGrp="1"/>
          </p:cNvSpPr>
          <p:nvPr>
            <p:ph idx="1"/>
          </p:nvPr>
        </p:nvSpPr>
        <p:spPr>
          <a:xfrm>
            <a:off x="3869268" y="864108"/>
            <a:ext cx="7486087" cy="5120640"/>
          </a:xfrm>
        </p:spPr>
        <p:txBody>
          <a:bodyPr>
            <a:normAutofit/>
          </a:bodyPr>
          <a:lstStyle/>
          <a:p>
            <a:pPr marL="0" indent="0" algn="ctr">
              <a:lnSpc>
                <a:spcPct val="120000"/>
              </a:lnSpc>
              <a:buNone/>
            </a:pPr>
            <a:r>
              <a:rPr lang="nl-NL" sz="2400" dirty="0"/>
              <a:t>Een Facilitator of Change </a:t>
            </a:r>
            <a:r>
              <a:rPr lang="nl-NL" sz="2400" b="1" dirty="0"/>
              <a:t>begrijpt de verschillende belangen en opvattingen </a:t>
            </a:r>
            <a:r>
              <a:rPr lang="nl-NL" sz="2400" dirty="0"/>
              <a:t>van stakeholders gerelateerd aan </a:t>
            </a:r>
            <a:r>
              <a:rPr lang="nl-NL" sz="2400" b="1" dirty="0"/>
              <a:t>wereldwijde en lokale ontwikkelingen</a:t>
            </a:r>
            <a:r>
              <a:rPr lang="nl-NL" sz="2400" dirty="0"/>
              <a:t>, en is in staat om </a:t>
            </a:r>
            <a:r>
              <a:rPr lang="nl-NL" sz="2400" b="1" dirty="0"/>
              <a:t>strategische interventies </a:t>
            </a:r>
            <a:r>
              <a:rPr lang="nl-NL" sz="2400" dirty="0"/>
              <a:t>te ontwikkelen voor </a:t>
            </a:r>
            <a:r>
              <a:rPr lang="nl-NL" sz="2400" b="1" dirty="0"/>
              <a:t>duurzame transities </a:t>
            </a:r>
            <a:r>
              <a:rPr lang="nl-NL" sz="2400" dirty="0"/>
              <a:t>in de betreffende regio. </a:t>
            </a:r>
          </a:p>
        </p:txBody>
      </p:sp>
    </p:spTree>
    <p:extLst>
      <p:ext uri="{BB962C8B-B14F-4D97-AF65-F5344CB8AC3E}">
        <p14:creationId xmlns:p14="http://schemas.microsoft.com/office/powerpoint/2010/main" val="965608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a:t>Make a rich picture.</a:t>
            </a:r>
          </a:p>
          <a:p>
            <a:r>
              <a:rPr lang="en-US" dirty="0"/>
              <a:t>Goal:</a:t>
            </a:r>
          </a:p>
          <a:p>
            <a:pPr lvl="1"/>
            <a:r>
              <a:rPr lang="en-US" dirty="0"/>
              <a:t>to explain (talk through) the problematic situation;</a:t>
            </a:r>
          </a:p>
          <a:p>
            <a:pPr lvl="1"/>
            <a:r>
              <a:rPr lang="en-US" dirty="0"/>
              <a:t>To invite stakeholders to enrich or revise the picture.</a:t>
            </a:r>
          </a:p>
          <a:p>
            <a:pPr lvl="1"/>
            <a:endParaRPr lang="en-US" dirty="0"/>
          </a:p>
          <a:p>
            <a:r>
              <a:rPr lang="en-US" dirty="0"/>
              <a:t>Form groups, and have a look at: </a:t>
            </a:r>
            <a:r>
              <a:rPr lang="en-US" dirty="0">
                <a:hlinkClick r:id="rId2"/>
              </a:rPr>
              <a:t>https://www.betterevaluation.org/en/evaluation-options/richpictures</a:t>
            </a:r>
            <a:endParaRPr lang="en-US" dirty="0"/>
          </a:p>
          <a:p>
            <a:pPr marL="0" indent="0">
              <a:buNone/>
            </a:pPr>
            <a:endParaRPr lang="en-US" dirty="0"/>
          </a:p>
          <a:p>
            <a:r>
              <a:rPr lang="en-US" dirty="0"/>
              <a:t>Discuss the rich pictures with members of other groups</a:t>
            </a:r>
            <a:r>
              <a:rPr lang="en-US" dirty="0" smtClean="0"/>
              <a:t>.</a:t>
            </a:r>
            <a:endParaRPr lang="en-US" dirty="0"/>
          </a:p>
        </p:txBody>
      </p:sp>
    </p:spTree>
    <p:extLst>
      <p:ext uri="{BB962C8B-B14F-4D97-AF65-F5344CB8AC3E}">
        <p14:creationId xmlns:p14="http://schemas.microsoft.com/office/powerpoint/2010/main" val="1914941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building</a:t>
            </a:r>
            <a:br>
              <a:rPr lang="en-US" dirty="0" smtClean="0"/>
            </a:br>
            <a:r>
              <a:rPr lang="en-US" dirty="0" smtClean="0"/>
              <a:t/>
            </a:r>
            <a:br>
              <a:rPr lang="en-US" dirty="0" smtClean="0"/>
            </a:br>
            <a:r>
              <a:rPr lang="en-US" dirty="0" smtClean="0"/>
              <a:t>Human Activity System</a:t>
            </a:r>
            <a:br>
              <a:rPr lang="en-US" dirty="0" smtClean="0"/>
            </a:br>
            <a:r>
              <a:rPr lang="en-US" dirty="0" smtClean="0"/>
              <a:t>(HAS)</a:t>
            </a:r>
            <a:endParaRPr lang="en-US" dirty="0"/>
          </a:p>
        </p:txBody>
      </p:sp>
      <p:sp>
        <p:nvSpPr>
          <p:cNvPr id="3" name="Content Placeholder 2"/>
          <p:cNvSpPr>
            <a:spLocks noGrp="1"/>
          </p:cNvSpPr>
          <p:nvPr>
            <p:ph idx="1"/>
          </p:nvPr>
        </p:nvSpPr>
        <p:spPr/>
        <p:txBody>
          <a:bodyPr/>
          <a:lstStyle/>
          <a:p>
            <a:pPr marL="0" indent="0">
              <a:buNone/>
            </a:pPr>
            <a:r>
              <a:rPr lang="en-US" dirty="0"/>
              <a:t>A human activity system can be defined as 'notional system (i.e. not existing in any tangible form) where human beings are undertaking some activities that achieve some purpose' </a:t>
            </a:r>
            <a:endParaRPr lang="en-US" dirty="0" smtClean="0"/>
          </a:p>
          <a:p>
            <a:pPr marL="0" indent="0">
              <a:buNone/>
            </a:pPr>
            <a:endParaRPr lang="en-US" dirty="0"/>
          </a:p>
          <a:p>
            <a:pPr marL="0" indent="0">
              <a:buNone/>
            </a:pPr>
            <a:r>
              <a:rPr lang="en-US" dirty="0" smtClean="0"/>
              <a:t>What versus how</a:t>
            </a:r>
          </a:p>
          <a:p>
            <a:pPr marL="0" indent="0">
              <a:buNone/>
            </a:pPr>
            <a:endParaRPr lang="en-US" dirty="0"/>
          </a:p>
          <a:p>
            <a:r>
              <a:rPr lang="en-US" dirty="0"/>
              <a:t>What an organization does versus how it does it.</a:t>
            </a:r>
          </a:p>
          <a:p>
            <a:r>
              <a:rPr lang="en-US" dirty="0"/>
              <a:t>A “what” cannot be implemented except through a particular “how”</a:t>
            </a:r>
          </a:p>
          <a:p>
            <a:r>
              <a:rPr lang="en-US" dirty="0"/>
              <a:t>“</a:t>
            </a:r>
            <a:r>
              <a:rPr lang="en-US" dirty="0" err="1"/>
              <a:t>Hows</a:t>
            </a:r>
            <a:r>
              <a:rPr lang="en-US" dirty="0"/>
              <a:t>” are observable:</a:t>
            </a:r>
          </a:p>
          <a:p>
            <a:pPr lvl="1"/>
            <a:r>
              <a:rPr lang="en-US" dirty="0"/>
              <a:t>Result of many decisions over the years at different levels</a:t>
            </a:r>
          </a:p>
          <a:p>
            <a:pPr lvl="1"/>
            <a:r>
              <a:rPr lang="en-US" dirty="0"/>
              <a:t>Ad-hoc responses to changing </a:t>
            </a:r>
            <a:r>
              <a:rPr lang="en-US" dirty="0" smtClean="0"/>
              <a:t>conditions</a:t>
            </a:r>
            <a:endParaRPr lang="en-US" dirty="0"/>
          </a:p>
        </p:txBody>
      </p:sp>
    </p:spTree>
    <p:extLst>
      <p:ext uri="{BB962C8B-B14F-4D97-AF65-F5344CB8AC3E}">
        <p14:creationId xmlns:p14="http://schemas.microsoft.com/office/powerpoint/2010/main" val="137626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building</a:t>
            </a:r>
            <a:endParaRPr lang="en-US" dirty="0"/>
          </a:p>
        </p:txBody>
      </p:sp>
      <p:pic>
        <p:nvPicPr>
          <p:cNvPr id="3" name="Picture 4" descr="ssm 40"/>
          <p:cNvPicPr>
            <a:picLocks noChangeAspect="1" noChangeArrowheads="1"/>
          </p:cNvPicPr>
          <p:nvPr/>
        </p:nvPicPr>
        <p:blipFill>
          <a:blip r:embed="rId2" cstate="print"/>
          <a:srcRect/>
          <a:stretch>
            <a:fillRect/>
          </a:stretch>
        </p:blipFill>
        <p:spPr bwMode="auto">
          <a:xfrm>
            <a:off x="5050302" y="343965"/>
            <a:ext cx="5036167" cy="6160925"/>
          </a:xfrm>
          <a:prstGeom prst="rect">
            <a:avLst/>
          </a:prstGeom>
          <a:noFill/>
        </p:spPr>
      </p:pic>
    </p:spTree>
    <p:extLst>
      <p:ext uri="{BB962C8B-B14F-4D97-AF65-F5344CB8AC3E}">
        <p14:creationId xmlns:p14="http://schemas.microsoft.com/office/powerpoint/2010/main" val="3218520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definition</a:t>
            </a:r>
            <a:endParaRPr lang="en-US" dirty="0"/>
          </a:p>
        </p:txBody>
      </p:sp>
      <p:sp>
        <p:nvSpPr>
          <p:cNvPr id="3" name="Content Placeholder 2"/>
          <p:cNvSpPr>
            <a:spLocks noGrp="1"/>
          </p:cNvSpPr>
          <p:nvPr>
            <p:ph idx="1"/>
          </p:nvPr>
        </p:nvSpPr>
        <p:spPr/>
        <p:txBody>
          <a:bodyPr/>
          <a:lstStyle/>
          <a:p>
            <a:pPr marL="0" indent="0">
              <a:buNone/>
            </a:pPr>
            <a:r>
              <a:rPr lang="en-US" dirty="0"/>
              <a:t>A householder-owned and staffed system to paint the garden fence, by hand-painting, in keeping with the overall decoration scheme of the property in order to enhance the appearance of the </a:t>
            </a:r>
            <a:r>
              <a:rPr lang="en-US" dirty="0" smtClean="0"/>
              <a:t>property</a:t>
            </a:r>
            <a:endParaRPr lang="nl-NL" dirty="0"/>
          </a:p>
        </p:txBody>
      </p:sp>
    </p:spTree>
    <p:extLst>
      <p:ext uri="{BB962C8B-B14F-4D97-AF65-F5344CB8AC3E}">
        <p14:creationId xmlns:p14="http://schemas.microsoft.com/office/powerpoint/2010/main" val="666419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a:t>Formulate PQR formulas</a:t>
            </a:r>
          </a:p>
          <a:p>
            <a:pPr lvl="1"/>
            <a:endParaRPr lang="nl-NL" dirty="0"/>
          </a:p>
          <a:p>
            <a:r>
              <a:rPr lang="nl-NL" dirty="0"/>
              <a:t>Do P </a:t>
            </a:r>
            <a:r>
              <a:rPr lang="nl-NL" dirty="0" err="1"/>
              <a:t>by</a:t>
            </a:r>
            <a:r>
              <a:rPr lang="nl-NL" dirty="0"/>
              <a:t> Q in order </a:t>
            </a:r>
            <a:r>
              <a:rPr lang="nl-NL" dirty="0" err="1"/>
              <a:t>to</a:t>
            </a:r>
            <a:r>
              <a:rPr lang="nl-NL" dirty="0"/>
              <a:t> </a:t>
            </a:r>
            <a:r>
              <a:rPr lang="nl-NL" dirty="0" err="1"/>
              <a:t>contribute</a:t>
            </a:r>
            <a:r>
              <a:rPr lang="nl-NL" dirty="0"/>
              <a:t> </a:t>
            </a:r>
            <a:r>
              <a:rPr lang="nl-NL" dirty="0" err="1"/>
              <a:t>to</a:t>
            </a:r>
            <a:r>
              <a:rPr lang="nl-NL" dirty="0"/>
              <a:t> </a:t>
            </a:r>
            <a:r>
              <a:rPr lang="nl-NL" dirty="0" err="1"/>
              <a:t>achieving</a:t>
            </a:r>
            <a:r>
              <a:rPr lang="nl-NL" dirty="0"/>
              <a:t> R:</a:t>
            </a:r>
          </a:p>
          <a:p>
            <a:pPr lvl="1"/>
            <a:r>
              <a:rPr lang="nl-NL" dirty="0"/>
              <a:t>P – </a:t>
            </a:r>
            <a:r>
              <a:rPr lang="nl-NL" dirty="0" err="1"/>
              <a:t>what</a:t>
            </a:r>
            <a:r>
              <a:rPr lang="nl-NL" dirty="0"/>
              <a:t> (</a:t>
            </a:r>
            <a:r>
              <a:rPr lang="nl-NL" dirty="0" err="1"/>
              <a:t>activity</a:t>
            </a:r>
            <a:r>
              <a:rPr lang="nl-NL" dirty="0"/>
              <a:t>)</a:t>
            </a:r>
          </a:p>
          <a:p>
            <a:pPr lvl="1"/>
            <a:r>
              <a:rPr lang="nl-NL" dirty="0"/>
              <a:t>Q – </a:t>
            </a:r>
            <a:r>
              <a:rPr lang="nl-NL" dirty="0" err="1"/>
              <a:t>how</a:t>
            </a:r>
            <a:r>
              <a:rPr lang="nl-NL" dirty="0"/>
              <a:t> (</a:t>
            </a:r>
            <a:r>
              <a:rPr lang="nl-NL" dirty="0" err="1"/>
              <a:t>activity</a:t>
            </a:r>
            <a:r>
              <a:rPr lang="nl-NL" dirty="0"/>
              <a:t>)</a:t>
            </a:r>
          </a:p>
          <a:p>
            <a:pPr lvl="1"/>
            <a:r>
              <a:rPr lang="nl-NL" dirty="0"/>
              <a:t>R – </a:t>
            </a:r>
            <a:r>
              <a:rPr lang="nl-NL" dirty="0" err="1"/>
              <a:t>why</a:t>
            </a:r>
            <a:r>
              <a:rPr lang="nl-NL" dirty="0"/>
              <a:t> (goal</a:t>
            </a:r>
            <a:r>
              <a:rPr lang="nl-NL" dirty="0" smtClean="0"/>
              <a:t>)</a:t>
            </a:r>
            <a:endParaRPr lang="nl-NL" dirty="0"/>
          </a:p>
        </p:txBody>
      </p:sp>
    </p:spTree>
    <p:extLst>
      <p:ext uri="{BB962C8B-B14F-4D97-AF65-F5344CB8AC3E}">
        <p14:creationId xmlns:p14="http://schemas.microsoft.com/office/powerpoint/2010/main" val="4174992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27138" y="1608547"/>
            <a:ext cx="4767250" cy="3631761"/>
          </a:xfrm>
          <a:prstGeom prst="rect">
            <a:avLst/>
          </a:prstGeom>
        </p:spPr>
      </p:pic>
      <p:sp>
        <p:nvSpPr>
          <p:cNvPr id="2" name="Title 1"/>
          <p:cNvSpPr>
            <a:spLocks noGrp="1"/>
          </p:cNvSpPr>
          <p:nvPr>
            <p:ph type="title"/>
          </p:nvPr>
        </p:nvSpPr>
        <p:spPr/>
        <p:txBody>
          <a:bodyPr/>
          <a:lstStyle/>
          <a:p>
            <a:r>
              <a:rPr lang="en-US" dirty="0" smtClean="0"/>
              <a:t>CATWOE</a:t>
            </a:r>
            <a:endParaRPr lang="en-US" dirty="0"/>
          </a:p>
        </p:txBody>
      </p:sp>
      <p:sp>
        <p:nvSpPr>
          <p:cNvPr id="3" name="Content Placeholder 2"/>
          <p:cNvSpPr>
            <a:spLocks noGrp="1"/>
          </p:cNvSpPr>
          <p:nvPr>
            <p:ph idx="1"/>
          </p:nvPr>
        </p:nvSpPr>
        <p:spPr>
          <a:xfrm>
            <a:off x="3700455" y="864107"/>
            <a:ext cx="3853895" cy="5120640"/>
          </a:xfrm>
        </p:spPr>
        <p:txBody>
          <a:bodyPr>
            <a:normAutofit fontScale="85000" lnSpcReduction="20000"/>
          </a:bodyPr>
          <a:lstStyle/>
          <a:p>
            <a:r>
              <a:rPr lang="en-US" dirty="0"/>
              <a:t>Customers - Who are the beneficiaries of the highest level business process and how does the issue affect them?</a:t>
            </a:r>
          </a:p>
          <a:p>
            <a:r>
              <a:rPr lang="en-US" dirty="0"/>
              <a:t>Actors - Who is involved in the situation, who will be involved in implementing solutions and what will impact their success?</a:t>
            </a:r>
          </a:p>
          <a:p>
            <a:r>
              <a:rPr lang="en-US" dirty="0"/>
              <a:t>Transformation Process - What is the transformation that lies at the heart of the system - transforming grapes into wine, transforming unsold goods into sold goods, transforming a societal need into a societal need met?</a:t>
            </a:r>
          </a:p>
          <a:p>
            <a:r>
              <a:rPr lang="en-US" dirty="0"/>
              <a:t>Weltanschauung - What is the big picture and what are the wider impacts of the issue?</a:t>
            </a:r>
          </a:p>
          <a:p>
            <a:r>
              <a:rPr lang="en-US" dirty="0"/>
              <a:t>Owner - Who owns the process or situation being investigated and what role will they play in the solution?</a:t>
            </a:r>
          </a:p>
          <a:p>
            <a:r>
              <a:rPr lang="en-US" dirty="0"/>
              <a:t>Environmental Constraints - What are the constraints and limitations that will impact the solution and its success? </a:t>
            </a:r>
            <a:endParaRPr lang="nl-NL" dirty="0"/>
          </a:p>
        </p:txBody>
      </p:sp>
    </p:spTree>
    <p:extLst>
      <p:ext uri="{BB962C8B-B14F-4D97-AF65-F5344CB8AC3E}">
        <p14:creationId xmlns:p14="http://schemas.microsoft.com/office/powerpoint/2010/main" val="3458504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SSM overview</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3021" y="253571"/>
            <a:ext cx="6893169" cy="6341714"/>
          </a:xfrm>
          <a:prstGeom prst="rect">
            <a:avLst/>
          </a:prstGeom>
        </p:spPr>
      </p:pic>
    </p:spTree>
    <p:extLst>
      <p:ext uri="{BB962C8B-B14F-4D97-AF65-F5344CB8AC3E}">
        <p14:creationId xmlns:p14="http://schemas.microsoft.com/office/powerpoint/2010/main" val="669900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Competenties</a:t>
            </a:r>
            <a:r>
              <a:rPr lang="en-US" sz="3200" dirty="0"/>
              <a:t> </a:t>
            </a:r>
            <a:r>
              <a:rPr lang="en-US" sz="3200" dirty="0" smtClean="0"/>
              <a:t/>
            </a:r>
            <a:br>
              <a:rPr lang="en-US" sz="3200" dirty="0" smtClean="0"/>
            </a:br>
            <a:r>
              <a:rPr lang="en-US" sz="3200" dirty="0"/>
              <a:t/>
            </a:r>
            <a:br>
              <a:rPr lang="en-US" sz="3200" dirty="0"/>
            </a:br>
            <a:r>
              <a:rPr lang="en-US" sz="3200" dirty="0" smtClean="0"/>
              <a:t>en</a:t>
            </a:r>
            <a:br>
              <a:rPr lang="en-US" sz="3200" dirty="0" smtClean="0"/>
            </a:br>
            <a:r>
              <a:rPr lang="en-US" sz="3200" dirty="0" smtClean="0"/>
              <a:t/>
            </a:r>
            <a:br>
              <a:rPr lang="en-US" sz="3200" dirty="0" smtClean="0"/>
            </a:br>
            <a:r>
              <a:rPr lang="en-US" sz="3200" dirty="0" err="1" smtClean="0"/>
              <a:t>Onderzoekende</a:t>
            </a:r>
            <a:r>
              <a:rPr lang="en-US" sz="3200" dirty="0" smtClean="0"/>
              <a:t> </a:t>
            </a:r>
            <a:r>
              <a:rPr lang="en-US" sz="3200" dirty="0" err="1" smtClean="0"/>
              <a:t>houding</a:t>
            </a:r>
            <a:endParaRPr lang="en-US" sz="3200" dirty="0"/>
          </a:p>
        </p:txBody>
      </p:sp>
      <p:sp>
        <p:nvSpPr>
          <p:cNvPr id="3" name="Content Placeholder 2"/>
          <p:cNvSpPr>
            <a:spLocks noGrp="1"/>
          </p:cNvSpPr>
          <p:nvPr>
            <p:ph idx="1"/>
          </p:nvPr>
        </p:nvSpPr>
        <p:spPr/>
        <p:txBody>
          <a:bodyPr>
            <a:normAutofit/>
          </a:bodyPr>
          <a:lstStyle/>
          <a:p>
            <a:r>
              <a:rPr lang="en-US" dirty="0" err="1" smtClean="0"/>
              <a:t>Competenties</a:t>
            </a:r>
            <a:endParaRPr lang="en-US" dirty="0" smtClean="0"/>
          </a:p>
          <a:p>
            <a:pPr lvl="1"/>
            <a:r>
              <a:rPr lang="en-US" dirty="0" err="1" smtClean="0"/>
              <a:t>Conceptueel</a:t>
            </a:r>
            <a:r>
              <a:rPr lang="en-US" dirty="0" smtClean="0"/>
              <a:t> </a:t>
            </a:r>
            <a:r>
              <a:rPr lang="en-US" dirty="0" err="1" smtClean="0"/>
              <a:t>denken</a:t>
            </a:r>
            <a:endParaRPr lang="en-US" dirty="0" smtClean="0"/>
          </a:p>
          <a:p>
            <a:pPr lvl="2"/>
            <a:r>
              <a:rPr lang="en-US" dirty="0" err="1" smtClean="0"/>
              <a:t>Systeemdenken</a:t>
            </a:r>
            <a:r>
              <a:rPr lang="en-US" dirty="0" smtClean="0"/>
              <a:t>, van hard via </a:t>
            </a:r>
            <a:r>
              <a:rPr lang="en-US" dirty="0" err="1" smtClean="0"/>
              <a:t>zacht</a:t>
            </a:r>
            <a:r>
              <a:rPr lang="en-US" dirty="0" smtClean="0"/>
              <a:t> </a:t>
            </a:r>
            <a:r>
              <a:rPr lang="en-US" dirty="0" err="1" smtClean="0"/>
              <a:t>naar</a:t>
            </a:r>
            <a:r>
              <a:rPr lang="en-US" dirty="0" smtClean="0"/>
              <a:t> </a:t>
            </a:r>
            <a:r>
              <a:rPr lang="en-US" dirty="0" err="1" smtClean="0"/>
              <a:t>kritisch</a:t>
            </a:r>
            <a:endParaRPr lang="en-US" dirty="0" smtClean="0"/>
          </a:p>
          <a:p>
            <a:pPr lvl="1"/>
            <a:endParaRPr lang="en-US" dirty="0" smtClean="0"/>
          </a:p>
          <a:p>
            <a:pPr lvl="1"/>
            <a:r>
              <a:rPr lang="en-US" dirty="0" err="1" smtClean="0"/>
              <a:t>Kritisch</a:t>
            </a:r>
            <a:r>
              <a:rPr lang="en-US" dirty="0" smtClean="0"/>
              <a:t> </a:t>
            </a:r>
            <a:r>
              <a:rPr lang="en-US" dirty="0" err="1" smtClean="0"/>
              <a:t>reflecteren</a:t>
            </a:r>
            <a:endParaRPr lang="en-US" dirty="0" smtClean="0"/>
          </a:p>
          <a:p>
            <a:pPr lvl="2"/>
            <a:r>
              <a:rPr lang="en-US" dirty="0" smtClean="0"/>
              <a:t>Laws of Form</a:t>
            </a:r>
          </a:p>
          <a:p>
            <a:pPr lvl="2"/>
            <a:r>
              <a:rPr lang="en-US" dirty="0" err="1" smtClean="0"/>
              <a:t>Tweedeordeobservaties</a:t>
            </a:r>
            <a:endParaRPr lang="en-US" dirty="0" smtClean="0"/>
          </a:p>
          <a:p>
            <a:pPr lvl="1"/>
            <a:endParaRPr lang="en-US" dirty="0" smtClean="0"/>
          </a:p>
          <a:p>
            <a:pPr lvl="1"/>
            <a:r>
              <a:rPr lang="en-US" dirty="0" err="1" smtClean="0"/>
              <a:t>Verbinden</a:t>
            </a:r>
            <a:endParaRPr lang="en-US" dirty="0" smtClean="0"/>
          </a:p>
          <a:p>
            <a:pPr lvl="2"/>
            <a:r>
              <a:rPr lang="en-US" dirty="0" err="1" smtClean="0"/>
              <a:t>Relaties</a:t>
            </a:r>
            <a:endParaRPr lang="en-US" dirty="0"/>
          </a:p>
          <a:p>
            <a:pPr lvl="2"/>
            <a:r>
              <a:rPr lang="en-US" dirty="0" err="1" smtClean="0"/>
              <a:t>Ethiek</a:t>
            </a:r>
            <a:endParaRPr lang="en-US" dirty="0" smtClean="0"/>
          </a:p>
          <a:p>
            <a:r>
              <a:rPr lang="en-US" dirty="0" err="1" smtClean="0"/>
              <a:t>Onderzoekende</a:t>
            </a:r>
            <a:r>
              <a:rPr lang="en-US" dirty="0" smtClean="0"/>
              <a:t> </a:t>
            </a:r>
            <a:r>
              <a:rPr lang="en-US" dirty="0" err="1" smtClean="0"/>
              <a:t>houding</a:t>
            </a:r>
            <a:endParaRPr lang="en-US" dirty="0"/>
          </a:p>
          <a:p>
            <a:pPr lvl="1"/>
            <a:r>
              <a:rPr lang="en-US" dirty="0" err="1" smtClean="0"/>
              <a:t>Responsieve</a:t>
            </a:r>
            <a:r>
              <a:rPr lang="en-US" dirty="0" smtClean="0"/>
              <a:t> </a:t>
            </a:r>
            <a:r>
              <a:rPr lang="en-US" dirty="0" err="1" smtClean="0"/>
              <a:t>methodologie</a:t>
            </a:r>
            <a:endParaRPr lang="en-US" dirty="0" smtClean="0"/>
          </a:p>
          <a:p>
            <a:pPr lvl="1"/>
            <a:r>
              <a:rPr lang="en-US" dirty="0" err="1" smtClean="0"/>
              <a:t>Reflexieve</a:t>
            </a:r>
            <a:r>
              <a:rPr lang="en-US" dirty="0" smtClean="0"/>
              <a:t> monitoring</a:t>
            </a:r>
            <a:endParaRPr lang="en-US" dirty="0"/>
          </a:p>
        </p:txBody>
      </p:sp>
    </p:spTree>
    <p:extLst>
      <p:ext uri="{BB962C8B-B14F-4D97-AF65-F5344CB8AC3E}">
        <p14:creationId xmlns:p14="http://schemas.microsoft.com/office/powerpoint/2010/main" val="16246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lstStyle/>
          <a:p>
            <a:r>
              <a:rPr lang="en-US" b="1" dirty="0" err="1"/>
              <a:t>Duurzame</a:t>
            </a:r>
            <a:r>
              <a:rPr lang="en-US" b="1" dirty="0"/>
              <a:t>,</a:t>
            </a:r>
            <a:br>
              <a:rPr lang="en-US" b="1" dirty="0"/>
            </a:br>
            <a:r>
              <a:rPr lang="en-US" b="1" dirty="0" err="1"/>
              <a:t>samenlerende</a:t>
            </a:r>
            <a:r>
              <a:rPr lang="en-US" b="1" dirty="0"/>
              <a:t> </a:t>
            </a:r>
            <a:br>
              <a:rPr lang="en-US" b="1" dirty="0"/>
            </a:br>
            <a:r>
              <a:rPr lang="en-US" b="1" dirty="0" err="1"/>
              <a:t>maatschappij</a:t>
            </a:r>
            <a:endParaRPr lang="nl-NL" b="1" dirty="0"/>
          </a:p>
        </p:txBody>
      </p:sp>
      <p:pic>
        <p:nvPicPr>
          <p:cNvPr id="4" name="Picture 1">
            <a:extLst>
              <a:ext uri="{FF2B5EF4-FFF2-40B4-BE49-F238E27FC236}">
                <a16:creationId xmlns:a16="http://schemas.microsoft.com/office/drawing/2014/main" id="{AD7F7C25-CB13-43D0-9289-979E4350E7FE}"/>
              </a:ext>
            </a:extLst>
          </p:cNvPr>
          <p:cNvPicPr/>
          <p:nvPr/>
        </p:nvPicPr>
        <p:blipFill>
          <a:blip r:embed="rId2">
            <a:extLst>
              <a:ext uri="{28A0092B-C50C-407E-A947-70E740481C1C}">
                <a14:useLocalDpi xmlns:a14="http://schemas.microsoft.com/office/drawing/2010/main" val="0"/>
              </a:ext>
            </a:extLst>
          </a:blip>
          <a:stretch>
            <a:fillRect/>
          </a:stretch>
        </p:blipFill>
        <p:spPr>
          <a:xfrm>
            <a:off x="4599992" y="1"/>
            <a:ext cx="5917337" cy="6857999"/>
          </a:xfrm>
          <a:prstGeom prst="rect">
            <a:avLst/>
          </a:prstGeom>
        </p:spPr>
      </p:pic>
    </p:spTree>
    <p:extLst>
      <p:ext uri="{BB962C8B-B14F-4D97-AF65-F5344CB8AC3E}">
        <p14:creationId xmlns:p14="http://schemas.microsoft.com/office/powerpoint/2010/main" val="3794553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Rode </a:t>
            </a:r>
            <a:r>
              <a:rPr lang="en-US" dirty="0" err="1" smtClean="0"/>
              <a:t>draden</a:t>
            </a:r>
            <a:endParaRPr lang="en-US" dirty="0"/>
          </a:p>
        </p:txBody>
      </p:sp>
      <p:sp>
        <p:nvSpPr>
          <p:cNvPr id="5" name="Content Placeholder 4"/>
          <p:cNvSpPr>
            <a:spLocks noGrp="1"/>
          </p:cNvSpPr>
          <p:nvPr>
            <p:ph idx="1"/>
          </p:nvPr>
        </p:nvSpPr>
        <p:spPr/>
        <p:txBody>
          <a:bodyPr>
            <a:normAutofit fontScale="92500" lnSpcReduction="10000"/>
          </a:bodyPr>
          <a:lstStyle/>
          <a:p>
            <a:pPr lvl="1"/>
            <a:r>
              <a:rPr lang="nl-NL" dirty="0"/>
              <a:t>Inhoud-gedreven proces:</a:t>
            </a:r>
            <a:endParaRPr lang="en-US" dirty="0"/>
          </a:p>
          <a:p>
            <a:pPr lvl="2"/>
            <a:r>
              <a:rPr lang="nl-NL" dirty="0"/>
              <a:t>Project staat centraal met de eigen inbreng van de deelnemer in relatie tot anderen: samen doen, samen leren, …;</a:t>
            </a:r>
            <a:endParaRPr lang="en-US" dirty="0"/>
          </a:p>
          <a:p>
            <a:pPr lvl="2"/>
            <a:r>
              <a:rPr lang="nl-NL" dirty="0"/>
              <a:t>Driedubbelslag:</a:t>
            </a:r>
            <a:endParaRPr lang="en-US" dirty="0"/>
          </a:p>
          <a:p>
            <a:pPr lvl="3"/>
            <a:r>
              <a:rPr lang="nl-NL" dirty="0"/>
              <a:t>Voortgang brengen in situatie (</a:t>
            </a:r>
            <a:r>
              <a:rPr lang="nl-NL" dirty="0" err="1"/>
              <a:t>arguably</a:t>
            </a:r>
            <a:r>
              <a:rPr lang="nl-NL" dirty="0"/>
              <a:t> </a:t>
            </a:r>
            <a:r>
              <a:rPr lang="nl-NL" dirty="0" err="1"/>
              <a:t>desirable</a:t>
            </a:r>
            <a:r>
              <a:rPr lang="nl-NL" dirty="0"/>
              <a:t>, </a:t>
            </a:r>
            <a:r>
              <a:rPr lang="nl-NL" dirty="0" err="1"/>
              <a:t>culturally</a:t>
            </a:r>
            <a:r>
              <a:rPr lang="nl-NL" dirty="0"/>
              <a:t> </a:t>
            </a:r>
            <a:r>
              <a:rPr lang="nl-NL" dirty="0" err="1"/>
              <a:t>feasible</a:t>
            </a:r>
            <a:r>
              <a:rPr lang="nl-NL" dirty="0"/>
              <a:t>, 3/5 E’s);</a:t>
            </a:r>
            <a:endParaRPr lang="en-US" dirty="0"/>
          </a:p>
          <a:p>
            <a:pPr lvl="3"/>
            <a:r>
              <a:rPr lang="nl-NL" dirty="0"/>
              <a:t>Met nieuwe competenties (conceptueel (systeem-)denken, kritische reflectie, verbinden);</a:t>
            </a:r>
            <a:endParaRPr lang="en-US" dirty="0"/>
          </a:p>
          <a:p>
            <a:pPr lvl="3"/>
            <a:r>
              <a:rPr lang="nl-NL" dirty="0"/>
              <a:t>Met (meta)reflectie, geleerde lessen;</a:t>
            </a:r>
            <a:endParaRPr lang="en-US" dirty="0"/>
          </a:p>
          <a:p>
            <a:pPr lvl="1"/>
            <a:r>
              <a:rPr lang="nl-NL" dirty="0"/>
              <a:t>Sturen op ethische uitgangspunten (wie zijn we, wat doen we?):</a:t>
            </a:r>
            <a:endParaRPr lang="en-US" dirty="0"/>
          </a:p>
          <a:p>
            <a:pPr lvl="2"/>
            <a:r>
              <a:rPr lang="nl-NL" dirty="0"/>
              <a:t>Verificatie → validatie;</a:t>
            </a:r>
            <a:endParaRPr lang="en-US" dirty="0"/>
          </a:p>
          <a:p>
            <a:pPr lvl="2"/>
            <a:r>
              <a:rPr lang="nl-NL" dirty="0"/>
              <a:t>Brede dialoog:</a:t>
            </a:r>
            <a:endParaRPr lang="en-US" dirty="0"/>
          </a:p>
          <a:p>
            <a:pPr lvl="3"/>
            <a:r>
              <a:rPr lang="nl-NL" dirty="0"/>
              <a:t>Draagvlak bij belanghebbenden;</a:t>
            </a:r>
            <a:endParaRPr lang="en-US" dirty="0"/>
          </a:p>
          <a:p>
            <a:pPr lvl="3"/>
            <a:r>
              <a:rPr lang="nl-NL" dirty="0"/>
              <a:t>Druk op democratisch proces;</a:t>
            </a:r>
            <a:endParaRPr lang="en-US" dirty="0"/>
          </a:p>
          <a:p>
            <a:pPr lvl="2"/>
            <a:r>
              <a:rPr lang="nl-NL" dirty="0"/>
              <a:t>Doorvertaling naar afwegingskaders en leidende principes;</a:t>
            </a:r>
            <a:endParaRPr lang="en-US" dirty="0"/>
          </a:p>
          <a:p>
            <a:pPr lvl="1"/>
            <a:r>
              <a:rPr lang="nl-NL" dirty="0" err="1"/>
              <a:t>Laws</a:t>
            </a:r>
            <a:r>
              <a:rPr lang="nl-NL" dirty="0"/>
              <a:t> of Form:</a:t>
            </a:r>
            <a:endParaRPr lang="en-US" dirty="0"/>
          </a:p>
          <a:p>
            <a:pPr lvl="2"/>
            <a:r>
              <a:rPr lang="nl-NL" dirty="0"/>
              <a:t>Tweede-orde cybernetica (met rol van </a:t>
            </a:r>
            <a:r>
              <a:rPr lang="nl-NL" dirty="0" err="1"/>
              <a:t>observer</a:t>
            </a:r>
            <a:r>
              <a:rPr lang="nl-NL" dirty="0"/>
              <a:t>);</a:t>
            </a:r>
            <a:endParaRPr lang="en-US" dirty="0"/>
          </a:p>
          <a:p>
            <a:pPr lvl="2"/>
            <a:r>
              <a:rPr lang="nl-NL" dirty="0" err="1"/>
              <a:t>Autopoiese</a:t>
            </a:r>
            <a:r>
              <a:rPr lang="nl-NL" dirty="0"/>
              <a:t> (</a:t>
            </a:r>
            <a:r>
              <a:rPr lang="nl-NL" dirty="0" err="1"/>
              <a:t>zef</a:t>
            </a:r>
            <a:r>
              <a:rPr lang="nl-NL" dirty="0"/>
              <a:t>-productie, </a:t>
            </a:r>
            <a:r>
              <a:rPr lang="nl-NL" dirty="0" err="1"/>
              <a:t>Luhmann</a:t>
            </a:r>
            <a:r>
              <a:rPr lang="nl-NL" dirty="0"/>
              <a:t>);</a:t>
            </a:r>
            <a:endParaRPr lang="en-US" dirty="0"/>
          </a:p>
          <a:p>
            <a:pPr lvl="2"/>
            <a:r>
              <a:rPr lang="nl-NL" dirty="0"/>
              <a:t>Tweede-orde observaties, kritische reflectie;</a:t>
            </a:r>
            <a:endParaRPr lang="en-US" dirty="0"/>
          </a:p>
          <a:p>
            <a:pPr lvl="1"/>
            <a:r>
              <a:rPr lang="nl-NL" dirty="0" err="1"/>
              <a:t>Ethics</a:t>
            </a:r>
            <a:r>
              <a:rPr lang="nl-NL" dirty="0"/>
              <a:t> of care</a:t>
            </a:r>
            <a:r>
              <a:rPr lang="nl-NL" dirty="0" smtClean="0"/>
              <a:t>.</a:t>
            </a:r>
            <a:endParaRPr lang="en-US" dirty="0"/>
          </a:p>
        </p:txBody>
      </p:sp>
    </p:spTree>
    <p:extLst>
      <p:ext uri="{BB962C8B-B14F-4D97-AF65-F5344CB8AC3E}">
        <p14:creationId xmlns:p14="http://schemas.microsoft.com/office/powerpoint/2010/main" val="2152916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02" y="863412"/>
            <a:ext cx="11926302" cy="5153340"/>
          </a:xfrm>
          <a:prstGeom prst="rect">
            <a:avLst/>
          </a:prstGeom>
        </p:spPr>
      </p:pic>
    </p:spTree>
    <p:extLst>
      <p:ext uri="{BB962C8B-B14F-4D97-AF65-F5344CB8AC3E}">
        <p14:creationId xmlns:p14="http://schemas.microsoft.com/office/powerpoint/2010/main" val="3298558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Wicked problem</a:t>
            </a:r>
            <a:endParaRPr lang="en-US" dirty="0"/>
          </a:p>
        </p:txBody>
      </p:sp>
      <p:sp>
        <p:nvSpPr>
          <p:cNvPr id="3" name="Content Placeholder 2"/>
          <p:cNvSpPr>
            <a:spLocks noGrp="1"/>
          </p:cNvSpPr>
          <p:nvPr>
            <p:ph idx="1"/>
          </p:nvPr>
        </p:nvSpPr>
        <p:spPr/>
        <p:txBody>
          <a:bodyPr/>
          <a:lstStyle/>
          <a:p>
            <a:r>
              <a:rPr lang="en-US" dirty="0"/>
              <a:t>The problem involves many stakeholders with different values and priorities.</a:t>
            </a:r>
          </a:p>
          <a:p>
            <a:r>
              <a:rPr lang="en-US" dirty="0"/>
              <a:t>The issue’s roots are complex and tangled.</a:t>
            </a:r>
          </a:p>
          <a:p>
            <a:r>
              <a:rPr lang="en-US" dirty="0"/>
              <a:t>The problem is difficult to come to grips with and changes with every attempt to address it.</a:t>
            </a:r>
          </a:p>
          <a:p>
            <a:r>
              <a:rPr lang="en-US" dirty="0"/>
              <a:t>The challenge has no precedent.</a:t>
            </a:r>
          </a:p>
          <a:p>
            <a:r>
              <a:rPr lang="en-US" dirty="0"/>
              <a:t>There’s nothing to indicate the right answer to the problem.</a:t>
            </a:r>
          </a:p>
          <a:p>
            <a:endParaRPr lang="en-US" dirty="0"/>
          </a:p>
          <a:p>
            <a:pPr marL="0" indent="0">
              <a:buNone/>
            </a:pPr>
            <a:r>
              <a:rPr lang="en-US" dirty="0"/>
              <a:t>Nevertheless, in our experiences, it is possible to make progress by using the right methods</a:t>
            </a:r>
            <a:r>
              <a:rPr lang="en-US" dirty="0" smtClean="0"/>
              <a:t>.</a:t>
            </a:r>
            <a:endParaRPr lang="en-US" dirty="0"/>
          </a:p>
        </p:txBody>
      </p:sp>
    </p:spTree>
    <p:extLst>
      <p:ext uri="{BB962C8B-B14F-4D97-AF65-F5344CB8AC3E}">
        <p14:creationId xmlns:p14="http://schemas.microsoft.com/office/powerpoint/2010/main" val="246321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588" y="329185"/>
            <a:ext cx="8279304" cy="6209478"/>
          </a:xfrm>
          <a:prstGeom prst="rect">
            <a:avLst/>
          </a:prstGeom>
        </p:spPr>
      </p:pic>
    </p:spTree>
    <p:extLst>
      <p:ext uri="{BB962C8B-B14F-4D97-AF65-F5344CB8AC3E}">
        <p14:creationId xmlns:p14="http://schemas.microsoft.com/office/powerpoint/2010/main" val="848885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system?</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An organized, purposeful structure that consists of interrelated and interdependent elements (components, entities, factors, members, parts etc.). These elements continually influence one another (directly or indirectly) to maintain their activity and the existence of the system, in order to achieve the goal of the system</a:t>
            </a:r>
            <a:r>
              <a:rPr lang="en-US" dirty="0" smtClean="0"/>
              <a:t>.</a:t>
            </a:r>
          </a:p>
          <a:p>
            <a:pPr marL="0" indent="0">
              <a:buNone/>
            </a:pPr>
            <a:endParaRPr lang="en-US" dirty="0"/>
          </a:p>
          <a:p>
            <a:pPr marL="0" indent="0">
              <a:buNone/>
            </a:pPr>
            <a:r>
              <a:rPr lang="en-US" dirty="0"/>
              <a:t>All systems have:</a:t>
            </a:r>
          </a:p>
          <a:p>
            <a:r>
              <a:rPr lang="en-US" dirty="0"/>
              <a:t>inputs, outputs and feedback mechanisms;</a:t>
            </a:r>
          </a:p>
          <a:p>
            <a:r>
              <a:rPr lang="en-US" dirty="0"/>
              <a:t>maintain an internal steady-state (called homeostasis) despite a changing external environment;</a:t>
            </a:r>
          </a:p>
          <a:p>
            <a:r>
              <a:rPr lang="en-US" dirty="0"/>
              <a:t>display properties that are different than the whole (called emergent properties) but are not possessed by any of the individual elements;</a:t>
            </a:r>
          </a:p>
          <a:p>
            <a:r>
              <a:rPr lang="en-US" dirty="0"/>
              <a:t>have boundaries that are usually defined by the system observer. </a:t>
            </a:r>
            <a:endParaRPr lang="en-US" dirty="0" smtClean="0"/>
          </a:p>
          <a:p>
            <a:pPr marL="0" indent="0">
              <a:buNone/>
            </a:pPr>
            <a:endParaRPr lang="en-US" dirty="0"/>
          </a:p>
          <a:p>
            <a:pPr marL="0" indent="0" algn="r">
              <a:buNone/>
            </a:pPr>
            <a:r>
              <a:rPr lang="en-US" dirty="0"/>
              <a:t>Source: </a:t>
            </a:r>
            <a:r>
              <a:rPr lang="en-US" dirty="0">
                <a:hlinkClick r:id="rId2"/>
              </a:rPr>
              <a:t>http://</a:t>
            </a:r>
            <a:r>
              <a:rPr lang="en-US" dirty="0" smtClean="0">
                <a:hlinkClick r:id="rId2"/>
              </a:rPr>
              <a:t>www.businessdictionary.com/definition/system.html</a:t>
            </a:r>
            <a:endParaRPr lang="en-US" dirty="0"/>
          </a:p>
        </p:txBody>
      </p:sp>
    </p:spTree>
    <p:extLst>
      <p:ext uri="{BB962C8B-B14F-4D97-AF65-F5344CB8AC3E}">
        <p14:creationId xmlns:p14="http://schemas.microsoft.com/office/powerpoint/2010/main" val="123469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10554</TotalTime>
  <Words>1140</Words>
  <Application>Microsoft Office PowerPoint</Application>
  <PresentationFormat>Widescreen</PresentationFormat>
  <Paragraphs>158</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Corbel</vt:lpstr>
      <vt:lpstr>Wingdings 2</vt:lpstr>
      <vt:lpstr>Frame</vt:lpstr>
      <vt:lpstr>Minor Fit for the Future  Uitvoering I – Soft Systems Thinking</vt:lpstr>
      <vt:lpstr>Facilitator of Change</vt:lpstr>
      <vt:lpstr>Competenties   en  Onderzoekende houding</vt:lpstr>
      <vt:lpstr>Duurzame, samenlerende  maatschappij</vt:lpstr>
      <vt:lpstr>Rode draden</vt:lpstr>
      <vt:lpstr>PowerPoint Presentation</vt:lpstr>
      <vt:lpstr>Wicked problem</vt:lpstr>
      <vt:lpstr>PowerPoint Presentation</vt:lpstr>
      <vt:lpstr>What is a system?</vt:lpstr>
      <vt:lpstr>Systems theory</vt:lpstr>
      <vt:lpstr>Research onion  (Saunders et al., 2015)</vt:lpstr>
      <vt:lpstr>System approaches</vt:lpstr>
      <vt:lpstr>Soft systems thinking</vt:lpstr>
      <vt:lpstr>Soft Systems Methodology (SSM)</vt:lpstr>
      <vt:lpstr>Thinking  about how to think</vt:lpstr>
      <vt:lpstr>Thinking  about how to think</vt:lpstr>
      <vt:lpstr>Worldview (Weltanschauung)</vt:lpstr>
      <vt:lpstr>SSM process</vt:lpstr>
      <vt:lpstr>Finding out: making rich pictures</vt:lpstr>
      <vt:lpstr>Exercise</vt:lpstr>
      <vt:lpstr>Model building  Human Activity System (HAS)</vt:lpstr>
      <vt:lpstr>Model building</vt:lpstr>
      <vt:lpstr>Root definition</vt:lpstr>
      <vt:lpstr>Exercise</vt:lpstr>
      <vt:lpstr>CATWOE</vt:lpstr>
      <vt:lpstr>SSM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Gabriëlle Rossing</dc:creator>
  <cp:lastModifiedBy>H. de Bruin</cp:lastModifiedBy>
  <cp:revision>262</cp:revision>
  <cp:lastPrinted>2019-06-26T13:57:40Z</cp:lastPrinted>
  <dcterms:created xsi:type="dcterms:W3CDTF">2019-03-14T12:37:05Z</dcterms:created>
  <dcterms:modified xsi:type="dcterms:W3CDTF">2019-09-29T08:49:25Z</dcterms:modified>
</cp:coreProperties>
</file>