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94" r:id="rId4"/>
    <p:sldId id="298" r:id="rId5"/>
    <p:sldId id="326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ezka van de Weg" initials="AvdW" lastIdx="1" clrIdx="0">
    <p:extLst>
      <p:ext uri="{19B8F6BF-5375-455C-9EA6-DF929625EA0E}">
        <p15:presenceInfo xmlns:p15="http://schemas.microsoft.com/office/powerpoint/2012/main" userId="0b829bf5d0ab57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27" autoAdjust="0"/>
    <p:restoredTop sz="92982" autoAdjust="0"/>
  </p:normalViewPr>
  <p:slideViewPr>
    <p:cSldViewPr snapToGrid="0">
      <p:cViewPr varScale="1">
        <p:scale>
          <a:sx n="68" d="100"/>
          <a:sy n="68" d="100"/>
        </p:scale>
        <p:origin x="1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8B3F2-6488-448B-948B-03CAAAA7D0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D99F2-9614-4524-9530-D5CA7E94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3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D6CAC-D988-4209-A1D8-56C158C0CA65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54F2F-CCE3-4CC4-A604-E4A42C1EE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5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483873"/>
            <a:ext cx="9134669" cy="311209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4800" b="1" dirty="0"/>
              <a:t>Minor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>Fit for the Future</a:t>
            </a:r>
            <a:br>
              <a:rPr lang="en-US" sz="6000" b="1" dirty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4800" b="1" dirty="0" smtClean="0"/>
              <a:t>Workshop/</a:t>
            </a:r>
            <a:r>
              <a:rPr lang="en-US" sz="4800" b="1" dirty="0" err="1" smtClean="0"/>
              <a:t>Intervisie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Critical Systems Thinking</a:t>
            </a:r>
            <a:endParaRPr lang="nl-NL" sz="48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5" y="4567303"/>
            <a:ext cx="7883370" cy="914400"/>
          </a:xfrm>
        </p:spPr>
        <p:txBody>
          <a:bodyPr anchor="ctr">
            <a:normAutofit/>
          </a:bodyPr>
          <a:lstStyle/>
          <a:p>
            <a:pPr algn="r"/>
            <a:r>
              <a:rPr lang="nl-NL" sz="2400" dirty="0" smtClean="0">
                <a:solidFill>
                  <a:schemeClr val="bg1"/>
                </a:solidFill>
              </a:rPr>
              <a:t>15</a:t>
            </a:r>
            <a:r>
              <a:rPr lang="nl-NL" sz="2400" dirty="0" smtClean="0">
                <a:solidFill>
                  <a:schemeClr val="bg1"/>
                </a:solidFill>
              </a:rPr>
              <a:t> april 2020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0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Principe: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Omarm de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Embrace the paradox, i.e., a difference in what was previously stated and therefore contradicting what was said </a:t>
            </a:r>
            <a:r>
              <a:rPr lang="en-US" sz="2800" dirty="0" smtClean="0"/>
              <a:t>before.</a:t>
            </a:r>
          </a:p>
          <a:p>
            <a:pPr marL="0" indent="0">
              <a:buNone/>
            </a:pPr>
            <a:r>
              <a:rPr lang="en-US" sz="2800" dirty="0" smtClean="0"/>
              <a:t>Differences </a:t>
            </a:r>
            <a:r>
              <a:rPr lang="en-US" sz="2800" dirty="0"/>
              <a:t>keep setting things in motion. Without differences we cease to </a:t>
            </a:r>
            <a:r>
              <a:rPr lang="en-US" sz="2800" dirty="0" smtClean="0"/>
              <a:t>exist.</a:t>
            </a:r>
          </a:p>
          <a:p>
            <a:pPr marL="0" indent="0">
              <a:buNone/>
            </a:pPr>
            <a:r>
              <a:rPr lang="en-US" sz="2800" dirty="0" smtClean="0"/>
              <a:t>Therefore</a:t>
            </a:r>
            <a:r>
              <a:rPr lang="en-US" sz="2800" dirty="0"/>
              <a:t>, change is inevitable, in fact, it is a necessity for living.</a:t>
            </a:r>
          </a:p>
        </p:txBody>
      </p:sp>
    </p:spTree>
    <p:extLst>
      <p:ext uri="{BB962C8B-B14F-4D97-AF65-F5344CB8AC3E}">
        <p14:creationId xmlns:p14="http://schemas.microsoft.com/office/powerpoint/2010/main" val="78202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Blind spot</a:t>
            </a:r>
            <a:endParaRPr lang="en-US" dirty="0"/>
          </a:p>
        </p:txBody>
      </p:sp>
      <p:pic>
        <p:nvPicPr>
          <p:cNvPr id="5" name="Picture 4" descr="https://upload.wikimedia.org/wikipedia/commons/thumb/e/e7/Necker_cube.svg/125px-Necker_cube.sv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490" y="902824"/>
            <a:ext cx="1395714" cy="1711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13" descr="https://upload.wikimedia.org/wikipedia/commons/thumb/e/ee/Cube1.svg/125px-Cube1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497" y="2613861"/>
            <a:ext cx="1531993" cy="127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4" descr="https://upload.wikimedia.org/wikipedia/commons/thumb/7/7d/Cube2.svg/125px-Cube2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204" y="2613861"/>
            <a:ext cx="1531993" cy="127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 descr="Afbeeldingsresultaat voor vase illusio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363" y="4324898"/>
            <a:ext cx="1679967" cy="14472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400289" y="1527509"/>
            <a:ext cx="1760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Necker cube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325389" y="4817690"/>
            <a:ext cx="1553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Rubin vase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58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622" y="110836"/>
            <a:ext cx="9543974" cy="674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81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Principe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Dialoog en</a:t>
            </a:r>
            <a:br>
              <a:rPr lang="nl-NL" dirty="0" smtClean="0"/>
            </a:br>
            <a:r>
              <a:rPr lang="nl-NL" dirty="0" smtClean="0"/>
              <a:t>Grensoordelen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A </a:t>
            </a:r>
            <a:r>
              <a:rPr lang="en-US" sz="3600" dirty="0"/>
              <a:t>constructive </a:t>
            </a:r>
            <a:r>
              <a:rPr lang="en-US" sz="3600" dirty="0" smtClean="0"/>
              <a:t>dialog can </a:t>
            </a:r>
            <a:r>
              <a:rPr lang="en-US" sz="3600" dirty="0"/>
              <a:t>take place on the basis </a:t>
            </a:r>
            <a:r>
              <a:rPr lang="en-US" sz="3600" dirty="0" smtClean="0"/>
              <a:t>of first </a:t>
            </a:r>
            <a:r>
              <a:rPr lang="en-US" sz="3600" dirty="0"/>
              <a:t>and second </a:t>
            </a:r>
            <a:r>
              <a:rPr lang="en-US" sz="3600" dirty="0" smtClean="0"/>
              <a:t>order boundary </a:t>
            </a:r>
            <a:r>
              <a:rPr lang="en-US" sz="3600" dirty="0"/>
              <a:t>judgments.</a:t>
            </a:r>
          </a:p>
        </p:txBody>
      </p:sp>
    </p:spTree>
    <p:extLst>
      <p:ext uri="{BB962C8B-B14F-4D97-AF65-F5344CB8AC3E}">
        <p14:creationId xmlns:p14="http://schemas.microsoft.com/office/powerpoint/2010/main" val="76740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9B3BA2-244F-45B7-91B3-A5ECAA014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Facilitator of Change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38BFA9-121F-47DF-B659-0097ECDE0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486087" cy="5120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nl-NL" sz="2400" dirty="0"/>
              <a:t>Een Facilitator of Change </a:t>
            </a:r>
            <a:r>
              <a:rPr lang="nl-NL" sz="2400" b="1" dirty="0"/>
              <a:t>begrijpt de verschillende belangen en opvattingen </a:t>
            </a:r>
            <a:r>
              <a:rPr lang="nl-NL" sz="2400" dirty="0"/>
              <a:t>van stakeholders gerelateerd aan </a:t>
            </a:r>
            <a:r>
              <a:rPr lang="nl-NL" sz="2400" b="1" dirty="0"/>
              <a:t>wereldwijde en lokale ontwikkelingen</a:t>
            </a:r>
            <a:r>
              <a:rPr lang="nl-NL" sz="2400" dirty="0"/>
              <a:t>, en is in staat om </a:t>
            </a:r>
            <a:r>
              <a:rPr lang="nl-NL" sz="2400" b="1" dirty="0"/>
              <a:t>strategische interventies </a:t>
            </a:r>
            <a:r>
              <a:rPr lang="nl-NL" sz="2400" dirty="0"/>
              <a:t>te ontwikkelen voor </a:t>
            </a:r>
            <a:r>
              <a:rPr lang="nl-NL" sz="2400" b="1" dirty="0"/>
              <a:t>duurzame transities </a:t>
            </a:r>
            <a:r>
              <a:rPr lang="nl-NL" sz="2400" dirty="0"/>
              <a:t>in de betreffende regio. </a:t>
            </a:r>
          </a:p>
        </p:txBody>
      </p:sp>
    </p:spTree>
    <p:extLst>
      <p:ext uri="{BB962C8B-B14F-4D97-AF65-F5344CB8AC3E}">
        <p14:creationId xmlns:p14="http://schemas.microsoft.com/office/powerpoint/2010/main" val="96560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Competenties</a:t>
            </a:r>
            <a:r>
              <a:rPr lang="en-US" sz="3200" dirty="0"/>
              <a:t>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en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Onderzoekende</a:t>
            </a:r>
            <a:r>
              <a:rPr lang="en-US" sz="3200" dirty="0" smtClean="0"/>
              <a:t> </a:t>
            </a:r>
            <a:r>
              <a:rPr lang="en-US" sz="3200" dirty="0" err="1" smtClean="0"/>
              <a:t>houding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Competenties</a:t>
            </a:r>
            <a:endParaRPr lang="en-US" dirty="0" smtClean="0"/>
          </a:p>
          <a:p>
            <a:pPr lvl="1"/>
            <a:r>
              <a:rPr lang="en-US" dirty="0" err="1" smtClean="0"/>
              <a:t>Conceptueel</a:t>
            </a:r>
            <a:r>
              <a:rPr lang="en-US" dirty="0" smtClean="0"/>
              <a:t> </a:t>
            </a:r>
            <a:r>
              <a:rPr lang="en-US" dirty="0" err="1" smtClean="0"/>
              <a:t>denken</a:t>
            </a:r>
            <a:endParaRPr lang="en-US" dirty="0" smtClean="0"/>
          </a:p>
          <a:p>
            <a:pPr lvl="2"/>
            <a:r>
              <a:rPr lang="en-US" dirty="0" err="1" smtClean="0"/>
              <a:t>Systeemdenken</a:t>
            </a:r>
            <a:r>
              <a:rPr lang="en-US" dirty="0" smtClean="0"/>
              <a:t>, van hard via </a:t>
            </a:r>
            <a:r>
              <a:rPr lang="en-US" dirty="0" err="1" smtClean="0"/>
              <a:t>zacht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kritisch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Kritisch</a:t>
            </a:r>
            <a:r>
              <a:rPr lang="en-US" dirty="0" smtClean="0"/>
              <a:t> </a:t>
            </a:r>
            <a:r>
              <a:rPr lang="en-US" dirty="0" err="1" smtClean="0"/>
              <a:t>reflecteren</a:t>
            </a:r>
            <a:endParaRPr lang="en-US" dirty="0" smtClean="0"/>
          </a:p>
          <a:p>
            <a:pPr lvl="2"/>
            <a:r>
              <a:rPr lang="en-US" dirty="0" smtClean="0"/>
              <a:t>Laws of Form</a:t>
            </a:r>
          </a:p>
          <a:p>
            <a:pPr lvl="2"/>
            <a:r>
              <a:rPr lang="en-US" dirty="0" err="1" smtClean="0"/>
              <a:t>Tweedeordeobservaties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Verbinden</a:t>
            </a:r>
            <a:endParaRPr lang="en-US" dirty="0" smtClean="0"/>
          </a:p>
          <a:p>
            <a:pPr lvl="2"/>
            <a:r>
              <a:rPr lang="en-US" dirty="0" err="1" smtClean="0"/>
              <a:t>Relaties</a:t>
            </a:r>
            <a:endParaRPr lang="en-US" dirty="0"/>
          </a:p>
          <a:p>
            <a:pPr lvl="2"/>
            <a:r>
              <a:rPr lang="en-US" dirty="0" err="1" smtClean="0"/>
              <a:t>Ethiek</a:t>
            </a:r>
            <a:endParaRPr lang="en-US" dirty="0" smtClean="0"/>
          </a:p>
          <a:p>
            <a:r>
              <a:rPr lang="en-US" dirty="0" err="1" smtClean="0"/>
              <a:t>Onderzoekende</a:t>
            </a:r>
            <a:r>
              <a:rPr lang="en-US" dirty="0" smtClean="0"/>
              <a:t> </a:t>
            </a:r>
            <a:r>
              <a:rPr lang="en-US" dirty="0" err="1" smtClean="0"/>
              <a:t>houding</a:t>
            </a:r>
            <a:endParaRPr lang="en-US" dirty="0"/>
          </a:p>
          <a:p>
            <a:pPr lvl="1"/>
            <a:r>
              <a:rPr lang="en-US" dirty="0" err="1" smtClean="0"/>
              <a:t>Responsieve</a:t>
            </a:r>
            <a:r>
              <a:rPr lang="en-US" dirty="0" smtClean="0"/>
              <a:t> </a:t>
            </a:r>
            <a:r>
              <a:rPr lang="en-US" dirty="0" err="1" smtClean="0"/>
              <a:t>methodologie</a:t>
            </a:r>
            <a:endParaRPr lang="en-US" dirty="0" smtClean="0"/>
          </a:p>
          <a:p>
            <a:pPr lvl="1"/>
            <a:r>
              <a:rPr lang="en-US" dirty="0" err="1" smtClean="0"/>
              <a:t>Reflexieve</a:t>
            </a:r>
            <a:r>
              <a:rPr lang="en-US" dirty="0" smtClean="0"/>
              <a:t> monitoring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Rode </a:t>
            </a:r>
            <a:r>
              <a:rPr lang="en-US" dirty="0" err="1" smtClean="0"/>
              <a:t>draden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nl-NL" dirty="0"/>
              <a:t>Inhoud-gedreven proces:</a:t>
            </a:r>
            <a:endParaRPr lang="en-US" dirty="0"/>
          </a:p>
          <a:p>
            <a:pPr lvl="2"/>
            <a:r>
              <a:rPr lang="nl-NL" dirty="0"/>
              <a:t>Project staat centraal met de eigen inbreng van de deelnemer in relatie tot anderen: samen doen, samen leren, …;</a:t>
            </a:r>
            <a:endParaRPr lang="en-US" dirty="0"/>
          </a:p>
          <a:p>
            <a:pPr lvl="2"/>
            <a:r>
              <a:rPr lang="nl-NL" dirty="0"/>
              <a:t>Driedubbelslag:</a:t>
            </a:r>
            <a:endParaRPr lang="en-US" dirty="0"/>
          </a:p>
          <a:p>
            <a:pPr lvl="3"/>
            <a:r>
              <a:rPr lang="nl-NL" dirty="0"/>
              <a:t>Voortgang brengen in situatie (</a:t>
            </a:r>
            <a:r>
              <a:rPr lang="nl-NL" dirty="0" err="1"/>
              <a:t>arguably</a:t>
            </a:r>
            <a:r>
              <a:rPr lang="nl-NL" dirty="0"/>
              <a:t> </a:t>
            </a:r>
            <a:r>
              <a:rPr lang="nl-NL" dirty="0" err="1"/>
              <a:t>desirable</a:t>
            </a:r>
            <a:r>
              <a:rPr lang="nl-NL" dirty="0"/>
              <a:t>, </a:t>
            </a:r>
            <a:r>
              <a:rPr lang="nl-NL" dirty="0" err="1"/>
              <a:t>culturally</a:t>
            </a:r>
            <a:r>
              <a:rPr lang="nl-NL" dirty="0"/>
              <a:t> </a:t>
            </a:r>
            <a:r>
              <a:rPr lang="nl-NL" dirty="0" err="1"/>
              <a:t>feasible</a:t>
            </a:r>
            <a:r>
              <a:rPr lang="nl-NL" dirty="0"/>
              <a:t>, 3/5 E’s);</a:t>
            </a:r>
            <a:endParaRPr lang="en-US" dirty="0"/>
          </a:p>
          <a:p>
            <a:pPr lvl="3"/>
            <a:r>
              <a:rPr lang="nl-NL" dirty="0"/>
              <a:t>Met nieuwe competenties (conceptueel (systeem-)denken, kritische reflectie, verbinden);</a:t>
            </a:r>
            <a:endParaRPr lang="en-US" dirty="0"/>
          </a:p>
          <a:p>
            <a:pPr lvl="3"/>
            <a:r>
              <a:rPr lang="nl-NL" dirty="0"/>
              <a:t>Met (meta)reflectie, geleerde lessen;</a:t>
            </a:r>
            <a:endParaRPr lang="en-US" dirty="0"/>
          </a:p>
          <a:p>
            <a:pPr lvl="1"/>
            <a:r>
              <a:rPr lang="nl-NL" dirty="0"/>
              <a:t>Sturen op ethische uitgangspunten (wie zijn we, wat doen we?):</a:t>
            </a:r>
            <a:endParaRPr lang="en-US" dirty="0"/>
          </a:p>
          <a:p>
            <a:pPr lvl="2"/>
            <a:r>
              <a:rPr lang="nl-NL" dirty="0"/>
              <a:t>Verificatie → validatie;</a:t>
            </a:r>
            <a:endParaRPr lang="en-US" dirty="0"/>
          </a:p>
          <a:p>
            <a:pPr lvl="2"/>
            <a:r>
              <a:rPr lang="nl-NL" dirty="0"/>
              <a:t>Brede dialoog:</a:t>
            </a:r>
            <a:endParaRPr lang="en-US" dirty="0"/>
          </a:p>
          <a:p>
            <a:pPr lvl="3"/>
            <a:r>
              <a:rPr lang="nl-NL" dirty="0"/>
              <a:t>Draagvlak bij belanghebbenden;</a:t>
            </a:r>
            <a:endParaRPr lang="en-US" dirty="0"/>
          </a:p>
          <a:p>
            <a:pPr lvl="3"/>
            <a:r>
              <a:rPr lang="nl-NL" dirty="0"/>
              <a:t>Druk op democratisch proces;</a:t>
            </a:r>
            <a:endParaRPr lang="en-US" dirty="0"/>
          </a:p>
          <a:p>
            <a:pPr lvl="2"/>
            <a:r>
              <a:rPr lang="nl-NL" dirty="0"/>
              <a:t>Doorvertaling naar afwegingskaders en leidende principes;</a:t>
            </a:r>
            <a:endParaRPr lang="en-US" dirty="0"/>
          </a:p>
          <a:p>
            <a:pPr lvl="1"/>
            <a:r>
              <a:rPr lang="nl-NL" dirty="0" err="1"/>
              <a:t>Laws</a:t>
            </a:r>
            <a:r>
              <a:rPr lang="nl-NL" dirty="0"/>
              <a:t> of Form:</a:t>
            </a:r>
            <a:endParaRPr lang="en-US" dirty="0"/>
          </a:p>
          <a:p>
            <a:pPr lvl="2"/>
            <a:r>
              <a:rPr lang="nl-NL" dirty="0"/>
              <a:t>Tweede-orde cybernetica (met rol van </a:t>
            </a:r>
            <a:r>
              <a:rPr lang="nl-NL" dirty="0" err="1"/>
              <a:t>observer</a:t>
            </a:r>
            <a:r>
              <a:rPr lang="nl-NL" dirty="0"/>
              <a:t>);</a:t>
            </a:r>
            <a:endParaRPr lang="en-US" dirty="0"/>
          </a:p>
          <a:p>
            <a:pPr lvl="2"/>
            <a:r>
              <a:rPr lang="nl-NL" dirty="0" err="1"/>
              <a:t>Autopoiese</a:t>
            </a:r>
            <a:r>
              <a:rPr lang="nl-NL" dirty="0"/>
              <a:t> (</a:t>
            </a:r>
            <a:r>
              <a:rPr lang="nl-NL" dirty="0" err="1"/>
              <a:t>zef</a:t>
            </a:r>
            <a:r>
              <a:rPr lang="nl-NL" dirty="0"/>
              <a:t>-productie, </a:t>
            </a:r>
            <a:r>
              <a:rPr lang="nl-NL" dirty="0" err="1"/>
              <a:t>Luhmann</a:t>
            </a:r>
            <a:r>
              <a:rPr lang="nl-NL" dirty="0"/>
              <a:t>);</a:t>
            </a:r>
            <a:endParaRPr lang="en-US" dirty="0"/>
          </a:p>
          <a:p>
            <a:pPr lvl="2"/>
            <a:r>
              <a:rPr lang="nl-NL" dirty="0"/>
              <a:t>Tweede-orde observaties, kritische reflectie;</a:t>
            </a:r>
            <a:endParaRPr lang="en-US" dirty="0"/>
          </a:p>
          <a:p>
            <a:pPr lvl="1"/>
            <a:r>
              <a:rPr lang="nl-NL" dirty="0" err="1"/>
              <a:t>Ethics</a:t>
            </a:r>
            <a:r>
              <a:rPr lang="nl-NL" dirty="0"/>
              <a:t> of care</a:t>
            </a:r>
            <a:r>
              <a:rPr lang="nl-NL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91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Iets uit niets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68751" y="3151163"/>
            <a:ext cx="15969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No-Thing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5176910" y="2132613"/>
            <a:ext cx="2588456" cy="2560320"/>
          </a:xfrm>
          <a:prstGeom prst="ellipse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60284" y="3151163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Some-Thing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23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Distinction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is perfect continence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circle “makes” a distinction in the plane.</a:t>
            </a:r>
          </a:p>
          <a:p>
            <a:r>
              <a:rPr lang="en-US" dirty="0" smtClean="0"/>
              <a:t>We </a:t>
            </a:r>
            <a:r>
              <a:rPr lang="en-US" dirty="0"/>
              <a:t>make a distinction in the plane by drawing a circle.</a:t>
            </a:r>
          </a:p>
          <a:p>
            <a:r>
              <a:rPr lang="en-US" dirty="0" smtClean="0"/>
              <a:t>Circle </a:t>
            </a:r>
            <a:r>
              <a:rPr lang="en-US" dirty="0"/>
              <a:t>and observer arise together in the act of perceiving.</a:t>
            </a:r>
          </a:p>
          <a:p>
            <a:r>
              <a:rPr lang="en-US" dirty="0" smtClean="0"/>
              <a:t>That </a:t>
            </a:r>
            <a:r>
              <a:rPr lang="en-US" dirty="0"/>
              <a:t>circle, this observer, and the distinction that arises are one.</a:t>
            </a:r>
          </a:p>
          <a:p>
            <a:r>
              <a:rPr lang="en-US" dirty="0" smtClean="0"/>
              <a:t>The </a:t>
            </a:r>
            <a:r>
              <a:rPr lang="en-US" dirty="0"/>
              <a:t>Form we take to exist arises from framing nothing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By </a:t>
            </a:r>
            <a:r>
              <a:rPr lang="en-US" dirty="0"/>
              <a:t>starting in unity we make imaginary complexity, related to </a:t>
            </a:r>
            <a:r>
              <a:rPr lang="en-US" dirty="0" smtClean="0"/>
              <a:t>the original </a:t>
            </a:r>
            <a:r>
              <a:rPr lang="en-US" dirty="0"/>
              <a:t>unity.</a:t>
            </a:r>
          </a:p>
          <a:p>
            <a:r>
              <a:rPr lang="en-US" dirty="0" smtClean="0"/>
              <a:t>Every distinction </a:t>
            </a:r>
            <a:r>
              <a:rPr lang="en-US" dirty="0"/>
              <a:t>is inherently a process, and the structure of </a:t>
            </a:r>
            <a:r>
              <a:rPr lang="en-US" dirty="0" smtClean="0"/>
              <a:t>our world </a:t>
            </a:r>
            <a:r>
              <a:rPr lang="en-US" dirty="0"/>
              <a:t>as a whole comes from the relationships whose </a:t>
            </a:r>
            <a:r>
              <a:rPr lang="en-US" dirty="0" smtClean="0"/>
              <a:t>exploration constitutes </a:t>
            </a:r>
            <a:r>
              <a:rPr lang="en-US" dirty="0"/>
              <a:t>that world. It is a reflexive domain there is no place to </a:t>
            </a:r>
            <a:r>
              <a:rPr lang="en-US" dirty="0" smtClean="0"/>
              <a:t>hide, no </a:t>
            </a:r>
            <a:r>
              <a:rPr lang="en-US" dirty="0"/>
              <a:t>irreducible object. Any given entity acquires its properties </a:t>
            </a:r>
            <a:r>
              <a:rPr lang="en-US" dirty="0" smtClean="0"/>
              <a:t>through its </a:t>
            </a:r>
            <a:r>
              <a:rPr lang="en-US" dirty="0"/>
              <a:t>relationships with everything else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12724" y="1397817"/>
            <a:ext cx="1427871" cy="1361552"/>
          </a:xfrm>
          <a:prstGeom prst="ellips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6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31714" y="5186345"/>
            <a:ext cx="6246056" cy="135220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unconscious reference to one’s own cultural values, experiences and knowledge as a basis for decisions.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08" y="735633"/>
            <a:ext cx="6668867" cy="4450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04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173288" y="103188"/>
            <a:ext cx="10018712" cy="784225"/>
          </a:xfrm>
        </p:spPr>
        <p:txBody>
          <a:bodyPr/>
          <a:lstStyle/>
          <a:p>
            <a:r>
              <a:rPr lang="en-US" dirty="0" smtClean="0"/>
              <a:t>Self-reference</a:t>
            </a:r>
            <a:endParaRPr lang="en-US" dirty="0"/>
          </a:p>
        </p:txBody>
      </p:sp>
      <p:pic>
        <p:nvPicPr>
          <p:cNvPr id="3" name="Picture 2" descr="https://upload.wikimedia.org/wikipedia/commons/thumb/0/0f/Droste_cacao_100gr_blikje%2C_foto_02.JPG/260px-Droste_cacao_100gr_blikje%2C_foto_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585" y="103188"/>
            <a:ext cx="5627076" cy="6607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720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Self-reference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251" y="844061"/>
            <a:ext cx="7051664" cy="466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35504</TotalTime>
  <Words>515</Words>
  <Application>Microsoft Office PowerPoint</Application>
  <PresentationFormat>Widescreen</PresentationFormat>
  <Paragraphs>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Corbel</vt:lpstr>
      <vt:lpstr>Wingdings 2</vt:lpstr>
      <vt:lpstr>Frame</vt:lpstr>
      <vt:lpstr>Minor Fit for the Future  Workshop/Intervisie Critical Systems Thinking</vt:lpstr>
      <vt:lpstr>Facilitator of Change</vt:lpstr>
      <vt:lpstr>Competenties   en  Onderzoekende houding</vt:lpstr>
      <vt:lpstr>Rode draden</vt:lpstr>
      <vt:lpstr>Iets uit niets</vt:lpstr>
      <vt:lpstr>Distinction is perfect continence</vt:lpstr>
      <vt:lpstr>Self-reference</vt:lpstr>
      <vt:lpstr>Self-reference</vt:lpstr>
      <vt:lpstr>Self-reference</vt:lpstr>
      <vt:lpstr>Principe:  Omarm de paradox</vt:lpstr>
      <vt:lpstr>Blind spot</vt:lpstr>
      <vt:lpstr>PowerPoint Presentation</vt:lpstr>
      <vt:lpstr>Principe  Dialoog en Grensoordelen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H. de Bruin</cp:lastModifiedBy>
  <cp:revision>283</cp:revision>
  <cp:lastPrinted>2019-06-26T13:57:40Z</cp:lastPrinted>
  <dcterms:created xsi:type="dcterms:W3CDTF">2019-03-14T12:37:05Z</dcterms:created>
  <dcterms:modified xsi:type="dcterms:W3CDTF">2020-04-08T10:19:17Z</dcterms:modified>
</cp:coreProperties>
</file>