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</p:sldMasterIdLst>
  <p:notesMasterIdLst>
    <p:notesMasterId r:id="rId17"/>
  </p:notesMasterIdLst>
  <p:sldIdLst>
    <p:sldId id="272" r:id="rId6"/>
    <p:sldId id="266" r:id="rId7"/>
    <p:sldId id="273" r:id="rId8"/>
    <p:sldId id="269" r:id="rId9"/>
    <p:sldId id="264" r:id="rId10"/>
    <p:sldId id="259" r:id="rId11"/>
    <p:sldId id="262" r:id="rId12"/>
    <p:sldId id="260" r:id="rId13"/>
    <p:sldId id="263" r:id="rId14"/>
    <p:sldId id="274" r:id="rId15"/>
    <p:sldId id="275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chool\HBO\Minor%20climate%20adaptation\resultaten\Resultaten%20hittegolf%20hz%20en%20knmi%20weerstations%20europese%20tij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Gemiddeld</a:t>
            </a:r>
            <a:r>
              <a:rPr lang="en-GB" baseline="0"/>
              <a:t> hitte-eilandeffect per uur in de nacht in Middelburg en Vlissingen</a:t>
            </a:r>
            <a:endParaRPr lang="en-GB"/>
          </a:p>
        </c:rich>
      </c:tx>
      <c:layout>
        <c:manualLayout>
          <c:xMode val="edge"/>
          <c:yMode val="edge"/>
          <c:x val="0.15913929169487298"/>
          <c:y val="1.8807092960773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UHI Middelburg Binnenstad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  <a:alpha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Sheet2!$D$2:$D$355</c:f>
              <c:numCache>
                <c:formatCode>General</c:formatCode>
                <c:ptCount val="12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13</c:v>
                </c:pt>
                <c:pt idx="76">
                  <c:v>13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14</c:v>
                </c:pt>
                <c:pt idx="92">
                  <c:v>14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</c:numCache>
            </c:numRef>
          </c:cat>
          <c:val>
            <c:numRef>
              <c:f>Sheet2!$E$2:$E$355</c:f>
              <c:numCache>
                <c:formatCode>General</c:formatCode>
                <c:ptCount val="129"/>
                <c:pt idx="0">
                  <c:v>1.6399999999999988</c:v>
                </c:pt>
                <c:pt idx="1">
                  <c:v>0.96999999999999886</c:v>
                </c:pt>
                <c:pt idx="2">
                  <c:v>1.2199999999999989</c:v>
                </c:pt>
                <c:pt idx="3">
                  <c:v>1.0399999999999991</c:v>
                </c:pt>
                <c:pt idx="4">
                  <c:v>0.67999999999999972</c:v>
                </c:pt>
                <c:pt idx="5">
                  <c:v>0.71000000000000085</c:v>
                </c:pt>
                <c:pt idx="6">
                  <c:v>0.80999999999999872</c:v>
                </c:pt>
                <c:pt idx="7">
                  <c:v>1</c:v>
                </c:pt>
                <c:pt idx="8">
                  <c:v>0.70999999999999908</c:v>
                </c:pt>
                <c:pt idx="9">
                  <c:v>-0.35999999999999943</c:v>
                </c:pt>
                <c:pt idx="10">
                  <c:v>2.41</c:v>
                </c:pt>
                <c:pt idx="11">
                  <c:v>2.379999999999999</c:v>
                </c:pt>
                <c:pt idx="12">
                  <c:v>4.34</c:v>
                </c:pt>
                <c:pt idx="13">
                  <c:v>2.6000000000000014</c:v>
                </c:pt>
                <c:pt idx="14">
                  <c:v>3.2399999999999984</c:v>
                </c:pt>
                <c:pt idx="15">
                  <c:v>4.3699999999999992</c:v>
                </c:pt>
                <c:pt idx="16">
                  <c:v>3.2999999999999989</c:v>
                </c:pt>
                <c:pt idx="17">
                  <c:v>1.7399999999999984</c:v>
                </c:pt>
                <c:pt idx="18">
                  <c:v>-0.16000000000000014</c:v>
                </c:pt>
                <c:pt idx="19">
                  <c:v>-0.29999999999999716</c:v>
                </c:pt>
                <c:pt idx="20">
                  <c:v>1.3999999999999986</c:v>
                </c:pt>
                <c:pt idx="21">
                  <c:v>1.75</c:v>
                </c:pt>
                <c:pt idx="22">
                  <c:v>2.0199999999999996</c:v>
                </c:pt>
                <c:pt idx="23">
                  <c:v>1.8099999999999987</c:v>
                </c:pt>
                <c:pt idx="24">
                  <c:v>1.2299999999999969</c:v>
                </c:pt>
                <c:pt idx="25">
                  <c:v>2.09</c:v>
                </c:pt>
                <c:pt idx="26">
                  <c:v>2.2899999999999991</c:v>
                </c:pt>
                <c:pt idx="27">
                  <c:v>-1.1600000000000001</c:v>
                </c:pt>
                <c:pt idx="28">
                  <c:v>1.6000000000000014</c:v>
                </c:pt>
                <c:pt idx="29">
                  <c:v>2.4499999999999993</c:v>
                </c:pt>
                <c:pt idx="30">
                  <c:v>2.490000000000002</c:v>
                </c:pt>
                <c:pt idx="31">
                  <c:v>3.5700000000000003</c:v>
                </c:pt>
                <c:pt idx="32">
                  <c:v>5.0300000000000011</c:v>
                </c:pt>
                <c:pt idx="33">
                  <c:v>5.0400000000000027</c:v>
                </c:pt>
                <c:pt idx="34">
                  <c:v>3.8500000000000014</c:v>
                </c:pt>
                <c:pt idx="35">
                  <c:v>2.9200000000000017</c:v>
                </c:pt>
                <c:pt idx="36">
                  <c:v>-0.43999999999999773</c:v>
                </c:pt>
                <c:pt idx="37">
                  <c:v>1.9499999999999993</c:v>
                </c:pt>
                <c:pt idx="38">
                  <c:v>1.5700000000000003</c:v>
                </c:pt>
                <c:pt idx="39">
                  <c:v>2.25</c:v>
                </c:pt>
                <c:pt idx="40">
                  <c:v>1.9100000000000001</c:v>
                </c:pt>
                <c:pt idx="41">
                  <c:v>2.1699999999999982</c:v>
                </c:pt>
                <c:pt idx="42">
                  <c:v>2</c:v>
                </c:pt>
                <c:pt idx="43">
                  <c:v>1.8900000000000006</c:v>
                </c:pt>
                <c:pt idx="44">
                  <c:v>1.8399999999999999</c:v>
                </c:pt>
                <c:pt idx="45">
                  <c:v>0.28999999999999915</c:v>
                </c:pt>
                <c:pt idx="46">
                  <c:v>0.16000000000000014</c:v>
                </c:pt>
                <c:pt idx="47">
                  <c:v>0.82000000000000028</c:v>
                </c:pt>
                <c:pt idx="48">
                  <c:v>2.16</c:v>
                </c:pt>
                <c:pt idx="49">
                  <c:v>2.759999999999998</c:v>
                </c:pt>
                <c:pt idx="50">
                  <c:v>1.9199999999999982</c:v>
                </c:pt>
                <c:pt idx="51">
                  <c:v>2.120000000000001</c:v>
                </c:pt>
                <c:pt idx="52">
                  <c:v>1.6099999999999994</c:v>
                </c:pt>
                <c:pt idx="53">
                  <c:v>1.4299999999999997</c:v>
                </c:pt>
                <c:pt idx="54">
                  <c:v>-0.19999999999999929</c:v>
                </c:pt>
                <c:pt idx="55">
                  <c:v>0.72000000000000242</c:v>
                </c:pt>
                <c:pt idx="56">
                  <c:v>1.9100000000000001</c:v>
                </c:pt>
                <c:pt idx="57">
                  <c:v>1.9100000000000001</c:v>
                </c:pt>
                <c:pt idx="58">
                  <c:v>2.1099999999999994</c:v>
                </c:pt>
                <c:pt idx="59">
                  <c:v>2.8300000000000018</c:v>
                </c:pt>
                <c:pt idx="60">
                  <c:v>2.4899999999999984</c:v>
                </c:pt>
                <c:pt idx="61">
                  <c:v>2.5199999999999996</c:v>
                </c:pt>
                <c:pt idx="62">
                  <c:v>1.6000000000000014</c:v>
                </c:pt>
                <c:pt idx="63">
                  <c:v>1.9999999999999574E-2</c:v>
                </c:pt>
                <c:pt idx="64">
                  <c:v>2.8000000000000007</c:v>
                </c:pt>
                <c:pt idx="65">
                  <c:v>3.120000000000001</c:v>
                </c:pt>
                <c:pt idx="66">
                  <c:v>0.91000000000000014</c:v>
                </c:pt>
                <c:pt idx="67">
                  <c:v>0.96999999999999886</c:v>
                </c:pt>
                <c:pt idx="68">
                  <c:v>1.5700000000000003</c:v>
                </c:pt>
                <c:pt idx="69">
                  <c:v>2.0799999999999983</c:v>
                </c:pt>
                <c:pt idx="70">
                  <c:v>2.5500000000000007</c:v>
                </c:pt>
                <c:pt idx="71">
                  <c:v>0.78000000000000114</c:v>
                </c:pt>
                <c:pt idx="72">
                  <c:v>-1.1799999999999997</c:v>
                </c:pt>
                <c:pt idx="73">
                  <c:v>0.31000000000000227</c:v>
                </c:pt>
                <c:pt idx="74">
                  <c:v>1.2399999999999984</c:v>
                </c:pt>
                <c:pt idx="75">
                  <c:v>1.3399999999999999</c:v>
                </c:pt>
                <c:pt idx="76">
                  <c:v>1.25</c:v>
                </c:pt>
                <c:pt idx="77">
                  <c:v>2.3599999999999994</c:v>
                </c:pt>
                <c:pt idx="78">
                  <c:v>1.3599999999999994</c:v>
                </c:pt>
                <c:pt idx="79">
                  <c:v>0.77000000000000313</c:v>
                </c:pt>
                <c:pt idx="80">
                  <c:v>0.97000000000000242</c:v>
                </c:pt>
                <c:pt idx="81">
                  <c:v>0.24000000000000199</c:v>
                </c:pt>
                <c:pt idx="82">
                  <c:v>2.34</c:v>
                </c:pt>
                <c:pt idx="83">
                  <c:v>2.7300000000000004</c:v>
                </c:pt>
                <c:pt idx="84">
                  <c:v>2.34</c:v>
                </c:pt>
                <c:pt idx="85">
                  <c:v>2.59</c:v>
                </c:pt>
                <c:pt idx="86">
                  <c:v>3.2199999999999989</c:v>
                </c:pt>
                <c:pt idx="87">
                  <c:v>3.4000000000000021</c:v>
                </c:pt>
                <c:pt idx="88">
                  <c:v>3.1000000000000014</c:v>
                </c:pt>
                <c:pt idx="89">
                  <c:v>2.3599999999999994</c:v>
                </c:pt>
                <c:pt idx="90">
                  <c:v>1.9999999999999574E-2</c:v>
                </c:pt>
                <c:pt idx="91">
                  <c:v>2.740000000000002</c:v>
                </c:pt>
                <c:pt idx="92">
                  <c:v>1.4200000000000017</c:v>
                </c:pt>
                <c:pt idx="93">
                  <c:v>1.2099999999999973</c:v>
                </c:pt>
                <c:pt idx="94">
                  <c:v>1.6900000000000013</c:v>
                </c:pt>
                <c:pt idx="95">
                  <c:v>1.9799999999999969</c:v>
                </c:pt>
                <c:pt idx="96">
                  <c:v>2.75</c:v>
                </c:pt>
                <c:pt idx="97">
                  <c:v>1.9299999999999997</c:v>
                </c:pt>
                <c:pt idx="98">
                  <c:v>1.4800000000000004</c:v>
                </c:pt>
                <c:pt idx="99">
                  <c:v>0.64999999999999858</c:v>
                </c:pt>
                <c:pt idx="100">
                  <c:v>0.87999999999999901</c:v>
                </c:pt>
                <c:pt idx="101">
                  <c:v>0.97000000000000242</c:v>
                </c:pt>
                <c:pt idx="102">
                  <c:v>1.3599999999999994</c:v>
                </c:pt>
                <c:pt idx="103">
                  <c:v>0.94000000000000128</c:v>
                </c:pt>
                <c:pt idx="104">
                  <c:v>1.2699999999999996</c:v>
                </c:pt>
                <c:pt idx="105">
                  <c:v>1.7899999999999991</c:v>
                </c:pt>
                <c:pt idx="106">
                  <c:v>1.7399999999999984</c:v>
                </c:pt>
                <c:pt idx="107">
                  <c:v>0.89999999999999858</c:v>
                </c:pt>
                <c:pt idx="108">
                  <c:v>-0.26000000000000156</c:v>
                </c:pt>
                <c:pt idx="109">
                  <c:v>0.89999999999999858</c:v>
                </c:pt>
                <c:pt idx="110">
                  <c:v>1.5</c:v>
                </c:pt>
                <c:pt idx="111">
                  <c:v>1.5599999999999987</c:v>
                </c:pt>
                <c:pt idx="112">
                  <c:v>1.2300000000000004</c:v>
                </c:pt>
                <c:pt idx="113">
                  <c:v>1.8000000000000007</c:v>
                </c:pt>
                <c:pt idx="114">
                  <c:v>1.8499999999999979</c:v>
                </c:pt>
                <c:pt idx="115">
                  <c:v>1.0899999999999999</c:v>
                </c:pt>
                <c:pt idx="116">
                  <c:v>1.2699999999999996</c:v>
                </c:pt>
                <c:pt idx="117">
                  <c:v>0.14999999999999858</c:v>
                </c:pt>
                <c:pt idx="118">
                  <c:v>1.2899999999999991</c:v>
                </c:pt>
                <c:pt idx="119">
                  <c:v>1.1099999999999994</c:v>
                </c:pt>
                <c:pt idx="120">
                  <c:v>0.98000000000000043</c:v>
                </c:pt>
                <c:pt idx="121">
                  <c:v>1.0499999999999972</c:v>
                </c:pt>
                <c:pt idx="122">
                  <c:v>1.25</c:v>
                </c:pt>
                <c:pt idx="123">
                  <c:v>1.2699999999999996</c:v>
                </c:pt>
                <c:pt idx="124">
                  <c:v>0.83000000000000185</c:v>
                </c:pt>
                <c:pt idx="125">
                  <c:v>0.71000000000000085</c:v>
                </c:pt>
                <c:pt idx="126">
                  <c:v>0.10000000000000142</c:v>
                </c:pt>
                <c:pt idx="127">
                  <c:v>1.5</c:v>
                </c:pt>
                <c:pt idx="128">
                  <c:v>1.5899999999999999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6-4A0C-B7C7-199462DD48EB}"/>
            </c:ext>
          </c:extLst>
        </c:ser>
        <c:ser>
          <c:idx val="1"/>
          <c:order val="1"/>
          <c:tx>
            <c:strRef>
              <c:f>Sheet2!$F$1</c:f>
              <c:strCache>
                <c:ptCount val="1"/>
                <c:pt idx="0">
                  <c:v>UHI Middelburg Magistraatwijk</c:v>
                </c:pt>
              </c:strCache>
            </c:strRef>
          </c:tx>
          <c:spPr>
            <a:ln w="19050" cap="rnd">
              <a:solidFill>
                <a:schemeClr val="accent1">
                  <a:lumMod val="40000"/>
                  <a:lumOff val="60000"/>
                  <a:alpha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Sheet2!$D$2:$D$355</c:f>
              <c:numCache>
                <c:formatCode>General</c:formatCode>
                <c:ptCount val="12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13</c:v>
                </c:pt>
                <c:pt idx="76">
                  <c:v>13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14</c:v>
                </c:pt>
                <c:pt idx="92">
                  <c:v>14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</c:numCache>
            </c:numRef>
          </c:cat>
          <c:val>
            <c:numRef>
              <c:f>Sheet2!$F$2:$F$355</c:f>
              <c:numCache>
                <c:formatCode>General</c:formatCode>
                <c:ptCount val="129"/>
                <c:pt idx="0">
                  <c:v>1.6099999999999994</c:v>
                </c:pt>
                <c:pt idx="1">
                  <c:v>0.60999999999999943</c:v>
                </c:pt>
                <c:pt idx="2">
                  <c:v>1.1799999999999997</c:v>
                </c:pt>
                <c:pt idx="3">
                  <c:v>1.1099999999999994</c:v>
                </c:pt>
                <c:pt idx="4">
                  <c:v>0.64999999999999858</c:v>
                </c:pt>
                <c:pt idx="5">
                  <c:v>0.66999999999999815</c:v>
                </c:pt>
                <c:pt idx="6">
                  <c:v>0.82000000000000028</c:v>
                </c:pt>
                <c:pt idx="7">
                  <c:v>1</c:v>
                </c:pt>
                <c:pt idx="8">
                  <c:v>0.75999999999999979</c:v>
                </c:pt>
                <c:pt idx="9">
                  <c:v>-0.46999999999999886</c:v>
                </c:pt>
                <c:pt idx="10">
                  <c:v>2.6700000000000017</c:v>
                </c:pt>
                <c:pt idx="11">
                  <c:v>2.66</c:v>
                </c:pt>
                <c:pt idx="12">
                  <c:v>4.5599999999999987</c:v>
                </c:pt>
                <c:pt idx="13">
                  <c:v>2.7100000000000009</c:v>
                </c:pt>
                <c:pt idx="14">
                  <c:v>2.8499999999999979</c:v>
                </c:pt>
                <c:pt idx="15">
                  <c:v>3.74</c:v>
                </c:pt>
                <c:pt idx="16">
                  <c:v>2.9100000000000019</c:v>
                </c:pt>
                <c:pt idx="17">
                  <c:v>1.0700000000000003</c:v>
                </c:pt>
                <c:pt idx="18">
                  <c:v>-0.56000000000000227</c:v>
                </c:pt>
                <c:pt idx="19">
                  <c:v>3.0000000000001137E-2</c:v>
                </c:pt>
                <c:pt idx="20">
                  <c:v>1.6899999999999977</c:v>
                </c:pt>
                <c:pt idx="21">
                  <c:v>2.0300000000000011</c:v>
                </c:pt>
                <c:pt idx="22">
                  <c:v>2.0700000000000003</c:v>
                </c:pt>
                <c:pt idx="23">
                  <c:v>1.5</c:v>
                </c:pt>
                <c:pt idx="24">
                  <c:v>1.1799999999999997</c:v>
                </c:pt>
                <c:pt idx="25">
                  <c:v>2.2399999999999984</c:v>
                </c:pt>
                <c:pt idx="26">
                  <c:v>1.0199999999999996</c:v>
                </c:pt>
                <c:pt idx="27">
                  <c:v>-1.8399999999999999</c:v>
                </c:pt>
                <c:pt idx="28">
                  <c:v>2.25</c:v>
                </c:pt>
                <c:pt idx="29">
                  <c:v>3.0500000000000007</c:v>
                </c:pt>
                <c:pt idx="30">
                  <c:v>2.8800000000000026</c:v>
                </c:pt>
                <c:pt idx="31">
                  <c:v>3.5399999999999991</c:v>
                </c:pt>
                <c:pt idx="32">
                  <c:v>4.5100000000000016</c:v>
                </c:pt>
                <c:pt idx="33">
                  <c:v>4.75</c:v>
                </c:pt>
                <c:pt idx="34">
                  <c:v>2.7699999999999996</c:v>
                </c:pt>
                <c:pt idx="35">
                  <c:v>2.2600000000000016</c:v>
                </c:pt>
                <c:pt idx="36">
                  <c:v>-0.55000000000000071</c:v>
                </c:pt>
                <c:pt idx="37">
                  <c:v>2.4499999999999993</c:v>
                </c:pt>
                <c:pt idx="38">
                  <c:v>2.2399999999999984</c:v>
                </c:pt>
                <c:pt idx="39">
                  <c:v>2.889999999999997</c:v>
                </c:pt>
                <c:pt idx="40">
                  <c:v>2.0700000000000003</c:v>
                </c:pt>
                <c:pt idx="41">
                  <c:v>2.2799999999999976</c:v>
                </c:pt>
                <c:pt idx="42">
                  <c:v>1.9700000000000024</c:v>
                </c:pt>
                <c:pt idx="43">
                  <c:v>2.0399999999999991</c:v>
                </c:pt>
                <c:pt idx="44">
                  <c:v>2</c:v>
                </c:pt>
                <c:pt idx="45">
                  <c:v>0.42000000000000171</c:v>
                </c:pt>
                <c:pt idx="46">
                  <c:v>0.57000000000000028</c:v>
                </c:pt>
                <c:pt idx="47">
                  <c:v>1.3499999999999979</c:v>
                </c:pt>
                <c:pt idx="48">
                  <c:v>1.8999999999999986</c:v>
                </c:pt>
                <c:pt idx="49">
                  <c:v>2.8299999999999983</c:v>
                </c:pt>
                <c:pt idx="50">
                  <c:v>1.9399999999999977</c:v>
                </c:pt>
                <c:pt idx="51">
                  <c:v>2</c:v>
                </c:pt>
                <c:pt idx="52">
                  <c:v>1.75</c:v>
                </c:pt>
                <c:pt idx="53">
                  <c:v>1.5</c:v>
                </c:pt>
                <c:pt idx="54">
                  <c:v>-0.46999999999999886</c:v>
                </c:pt>
                <c:pt idx="55">
                  <c:v>1.1700000000000017</c:v>
                </c:pt>
                <c:pt idx="56">
                  <c:v>2.5599999999999987</c:v>
                </c:pt>
                <c:pt idx="57">
                  <c:v>2.2800000000000011</c:v>
                </c:pt>
                <c:pt idx="58">
                  <c:v>2.2999999999999972</c:v>
                </c:pt>
                <c:pt idx="59">
                  <c:v>2.9000000000000021</c:v>
                </c:pt>
                <c:pt idx="60">
                  <c:v>2.4899999999999984</c:v>
                </c:pt>
                <c:pt idx="61">
                  <c:v>2.6900000000000013</c:v>
                </c:pt>
                <c:pt idx="62">
                  <c:v>1.870000000000001</c:v>
                </c:pt>
                <c:pt idx="63">
                  <c:v>0.37000000000000099</c:v>
                </c:pt>
                <c:pt idx="64">
                  <c:v>2.759999999999998</c:v>
                </c:pt>
                <c:pt idx="65">
                  <c:v>2.8300000000000018</c:v>
                </c:pt>
                <c:pt idx="66">
                  <c:v>0.84999999999999787</c:v>
                </c:pt>
                <c:pt idx="67">
                  <c:v>0.50999999999999801</c:v>
                </c:pt>
                <c:pt idx="68">
                  <c:v>1.7300000000000004</c:v>
                </c:pt>
                <c:pt idx="69">
                  <c:v>1.8999999999999986</c:v>
                </c:pt>
                <c:pt idx="70">
                  <c:v>2.259999999999998</c:v>
                </c:pt>
                <c:pt idx="71">
                  <c:v>0.62000000000000099</c:v>
                </c:pt>
                <c:pt idx="72">
                  <c:v>-1.259999999999998</c:v>
                </c:pt>
                <c:pt idx="73">
                  <c:v>0.60999999999999943</c:v>
                </c:pt>
                <c:pt idx="74">
                  <c:v>1.5199999999999996</c:v>
                </c:pt>
                <c:pt idx="75">
                  <c:v>1.7899999999999991</c:v>
                </c:pt>
                <c:pt idx="76">
                  <c:v>1.4899999999999984</c:v>
                </c:pt>
                <c:pt idx="77">
                  <c:v>2.2699999999999996</c:v>
                </c:pt>
                <c:pt idx="78">
                  <c:v>1.2100000000000009</c:v>
                </c:pt>
                <c:pt idx="79">
                  <c:v>0.58999999999999986</c:v>
                </c:pt>
                <c:pt idx="80">
                  <c:v>0.85000000000000142</c:v>
                </c:pt>
                <c:pt idx="81">
                  <c:v>0.33000000000000185</c:v>
                </c:pt>
                <c:pt idx="82">
                  <c:v>2.2199999999999989</c:v>
                </c:pt>
                <c:pt idx="83">
                  <c:v>2.8000000000000007</c:v>
                </c:pt>
                <c:pt idx="84">
                  <c:v>2.0500000000000007</c:v>
                </c:pt>
                <c:pt idx="85">
                  <c:v>2.1999999999999993</c:v>
                </c:pt>
                <c:pt idx="86">
                  <c:v>3.0199999999999996</c:v>
                </c:pt>
                <c:pt idx="87">
                  <c:v>3.0800000000000018</c:v>
                </c:pt>
                <c:pt idx="88">
                  <c:v>2.7600000000000016</c:v>
                </c:pt>
                <c:pt idx="89">
                  <c:v>2.2600000000000016</c:v>
                </c:pt>
                <c:pt idx="90">
                  <c:v>-0.21000000000000085</c:v>
                </c:pt>
                <c:pt idx="91">
                  <c:v>2.9000000000000021</c:v>
                </c:pt>
                <c:pt idx="92">
                  <c:v>1.5500000000000007</c:v>
                </c:pt>
                <c:pt idx="93">
                  <c:v>1.2999999999999972</c:v>
                </c:pt>
                <c:pt idx="94">
                  <c:v>1.740000000000002</c:v>
                </c:pt>
                <c:pt idx="95">
                  <c:v>1.8599999999999994</c:v>
                </c:pt>
                <c:pt idx="96">
                  <c:v>2.6000000000000014</c:v>
                </c:pt>
                <c:pt idx="97">
                  <c:v>1.9700000000000024</c:v>
                </c:pt>
                <c:pt idx="98">
                  <c:v>1.4700000000000024</c:v>
                </c:pt>
                <c:pt idx="99">
                  <c:v>0.52999999999999758</c:v>
                </c:pt>
                <c:pt idx="100">
                  <c:v>1.1999999999999993</c:v>
                </c:pt>
                <c:pt idx="101">
                  <c:v>1.1700000000000017</c:v>
                </c:pt>
                <c:pt idx="102">
                  <c:v>1.1900000000000013</c:v>
                </c:pt>
                <c:pt idx="103">
                  <c:v>0.91000000000000014</c:v>
                </c:pt>
                <c:pt idx="104">
                  <c:v>1.1999999999999993</c:v>
                </c:pt>
                <c:pt idx="105">
                  <c:v>1.4499999999999993</c:v>
                </c:pt>
                <c:pt idx="106">
                  <c:v>1.509999999999998</c:v>
                </c:pt>
                <c:pt idx="107">
                  <c:v>0.69999999999999929</c:v>
                </c:pt>
                <c:pt idx="108">
                  <c:v>-0.44999999999999929</c:v>
                </c:pt>
                <c:pt idx="109">
                  <c:v>0.89000000000000057</c:v>
                </c:pt>
                <c:pt idx="110">
                  <c:v>1.5500000000000007</c:v>
                </c:pt>
                <c:pt idx="111">
                  <c:v>1.2699999999999996</c:v>
                </c:pt>
                <c:pt idx="112">
                  <c:v>0.78999999999999915</c:v>
                </c:pt>
                <c:pt idx="113">
                  <c:v>1.4100000000000001</c:v>
                </c:pt>
                <c:pt idx="114">
                  <c:v>1.4800000000000004</c:v>
                </c:pt>
                <c:pt idx="115">
                  <c:v>0.74000000000000199</c:v>
                </c:pt>
                <c:pt idx="116">
                  <c:v>0.92999999999999972</c:v>
                </c:pt>
                <c:pt idx="117">
                  <c:v>-0.22000000000000242</c:v>
                </c:pt>
                <c:pt idx="118">
                  <c:v>1.2799999999999976</c:v>
                </c:pt>
                <c:pt idx="119">
                  <c:v>0.94999999999999929</c:v>
                </c:pt>
                <c:pt idx="120">
                  <c:v>0.98999999999999844</c:v>
                </c:pt>
                <c:pt idx="121">
                  <c:v>1.0199999999999996</c:v>
                </c:pt>
                <c:pt idx="122">
                  <c:v>1.1999999999999993</c:v>
                </c:pt>
                <c:pt idx="123">
                  <c:v>1.1700000000000017</c:v>
                </c:pt>
                <c:pt idx="124">
                  <c:v>0.85000000000000142</c:v>
                </c:pt>
                <c:pt idx="125">
                  <c:v>0.78000000000000114</c:v>
                </c:pt>
                <c:pt idx="126">
                  <c:v>0.10000000000000142</c:v>
                </c:pt>
                <c:pt idx="127">
                  <c:v>1.0999999999999979</c:v>
                </c:pt>
                <c:pt idx="128">
                  <c:v>1.2999999999999972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86-4A0C-B7C7-199462DD48EB}"/>
            </c:ext>
          </c:extLst>
        </c:ser>
        <c:ser>
          <c:idx val="2"/>
          <c:order val="2"/>
          <c:tx>
            <c:strRef>
              <c:f>Sheet2!$G$1</c:f>
              <c:strCache>
                <c:ptCount val="1"/>
                <c:pt idx="0">
                  <c:v>UHI Vlissingen Oude Binnenstad</c:v>
                </c:pt>
              </c:strCache>
            </c:strRef>
          </c:tx>
          <c:spPr>
            <a:ln w="19050" cap="rnd" cmpd="sng">
              <a:solidFill>
                <a:srgbClr val="C00000">
                  <a:alpha val="75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Sheet2!$D$2:$D$355</c:f>
              <c:numCache>
                <c:formatCode>General</c:formatCode>
                <c:ptCount val="12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13</c:v>
                </c:pt>
                <c:pt idx="76">
                  <c:v>13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14</c:v>
                </c:pt>
                <c:pt idx="92">
                  <c:v>14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</c:numCache>
            </c:numRef>
          </c:cat>
          <c:val>
            <c:numRef>
              <c:f>Sheet2!$G$2:$G$355</c:f>
              <c:numCache>
                <c:formatCode>General</c:formatCode>
                <c:ptCount val="129"/>
                <c:pt idx="0">
                  <c:v>1.879999999999999</c:v>
                </c:pt>
                <c:pt idx="1">
                  <c:v>1.4100000000000001</c:v>
                </c:pt>
                <c:pt idx="2">
                  <c:v>1.2899999999999991</c:v>
                </c:pt>
                <c:pt idx="3">
                  <c:v>1.0100000000000016</c:v>
                </c:pt>
                <c:pt idx="4">
                  <c:v>0.55000000000000071</c:v>
                </c:pt>
                <c:pt idx="5">
                  <c:v>0.46000000000000085</c:v>
                </c:pt>
                <c:pt idx="6">
                  <c:v>0.6899999999999995</c:v>
                </c:pt>
                <c:pt idx="7">
                  <c:v>0.83000000000000007</c:v>
                </c:pt>
                <c:pt idx="8">
                  <c:v>0.42999999999999972</c:v>
                </c:pt>
                <c:pt idx="9">
                  <c:v>-0.90000000000000036</c:v>
                </c:pt>
                <c:pt idx="10">
                  <c:v>3.129999999999999</c:v>
                </c:pt>
                <c:pt idx="11">
                  <c:v>3.120000000000001</c:v>
                </c:pt>
                <c:pt idx="12">
                  <c:v>5.23</c:v>
                </c:pt>
                <c:pt idx="13">
                  <c:v>3.4499999999999993</c:v>
                </c:pt>
                <c:pt idx="14">
                  <c:v>3.9699999999999989</c:v>
                </c:pt>
                <c:pt idx="15">
                  <c:v>5.2200000000000006</c:v>
                </c:pt>
                <c:pt idx="16">
                  <c:v>4.5000000000000018</c:v>
                </c:pt>
                <c:pt idx="17">
                  <c:v>2.91</c:v>
                </c:pt>
                <c:pt idx="18">
                  <c:v>0.23999999999999844</c:v>
                </c:pt>
                <c:pt idx="19">
                  <c:v>1.0200000000000031</c:v>
                </c:pt>
                <c:pt idx="20">
                  <c:v>2.0999999999999979</c:v>
                </c:pt>
                <c:pt idx="21">
                  <c:v>2.1799999999999997</c:v>
                </c:pt>
                <c:pt idx="22">
                  <c:v>2.8000000000000007</c:v>
                </c:pt>
                <c:pt idx="23">
                  <c:v>2.8099999999999987</c:v>
                </c:pt>
                <c:pt idx="24">
                  <c:v>2.3999999999999986</c:v>
                </c:pt>
                <c:pt idx="25">
                  <c:v>3.4600000000000009</c:v>
                </c:pt>
                <c:pt idx="26">
                  <c:v>3.5199999999999996</c:v>
                </c:pt>
                <c:pt idx="27">
                  <c:v>-0.2099999999999973</c:v>
                </c:pt>
                <c:pt idx="28">
                  <c:v>3.2300000000000004</c:v>
                </c:pt>
                <c:pt idx="29">
                  <c:v>3.84</c:v>
                </c:pt>
                <c:pt idx="30">
                  <c:v>3.4800000000000004</c:v>
                </c:pt>
                <c:pt idx="31">
                  <c:v>4.4600000000000009</c:v>
                </c:pt>
                <c:pt idx="32">
                  <c:v>6.32</c:v>
                </c:pt>
                <c:pt idx="33">
                  <c:v>6.41</c:v>
                </c:pt>
                <c:pt idx="34">
                  <c:v>5.6999999999999993</c:v>
                </c:pt>
                <c:pt idx="35">
                  <c:v>4.5100000000000016</c:v>
                </c:pt>
                <c:pt idx="36">
                  <c:v>0.28000000000000114</c:v>
                </c:pt>
                <c:pt idx="37">
                  <c:v>2.4499999999999993</c:v>
                </c:pt>
                <c:pt idx="38">
                  <c:v>2.4499999999999993</c:v>
                </c:pt>
                <c:pt idx="39">
                  <c:v>3.4499999999999993</c:v>
                </c:pt>
                <c:pt idx="40">
                  <c:v>3.1499999999999986</c:v>
                </c:pt>
                <c:pt idx="41">
                  <c:v>3.2299999999999969</c:v>
                </c:pt>
                <c:pt idx="42">
                  <c:v>3.0700000000000003</c:v>
                </c:pt>
                <c:pt idx="43">
                  <c:v>2.870000000000001</c:v>
                </c:pt>
                <c:pt idx="44">
                  <c:v>2.6300000000000026</c:v>
                </c:pt>
                <c:pt idx="45">
                  <c:v>1.1999999999999993</c:v>
                </c:pt>
                <c:pt idx="46">
                  <c:v>1.5</c:v>
                </c:pt>
                <c:pt idx="47">
                  <c:v>1.7099999999999973</c:v>
                </c:pt>
                <c:pt idx="48">
                  <c:v>2.6799999999999997</c:v>
                </c:pt>
                <c:pt idx="49">
                  <c:v>3.4800000000000004</c:v>
                </c:pt>
                <c:pt idx="50">
                  <c:v>2.6400000000000006</c:v>
                </c:pt>
                <c:pt idx="51">
                  <c:v>2.91</c:v>
                </c:pt>
                <c:pt idx="52">
                  <c:v>2.4699999999999989</c:v>
                </c:pt>
                <c:pt idx="53">
                  <c:v>1.8900000000000006</c:v>
                </c:pt>
                <c:pt idx="54">
                  <c:v>0.14999999999999858</c:v>
                </c:pt>
                <c:pt idx="55">
                  <c:v>1.9600000000000009</c:v>
                </c:pt>
                <c:pt idx="56">
                  <c:v>2.9499999999999993</c:v>
                </c:pt>
                <c:pt idx="57">
                  <c:v>3.0600000000000023</c:v>
                </c:pt>
                <c:pt idx="58">
                  <c:v>3.2999999999999972</c:v>
                </c:pt>
                <c:pt idx="59">
                  <c:v>3.7800000000000011</c:v>
                </c:pt>
                <c:pt idx="60">
                  <c:v>3.16</c:v>
                </c:pt>
                <c:pt idx="61">
                  <c:v>3.2699999999999996</c:v>
                </c:pt>
                <c:pt idx="62">
                  <c:v>2.1099999999999994</c:v>
                </c:pt>
                <c:pt idx="63">
                  <c:v>0.64000000000000057</c:v>
                </c:pt>
                <c:pt idx="64">
                  <c:v>2.4299999999999997</c:v>
                </c:pt>
                <c:pt idx="65">
                  <c:v>3.1900000000000013</c:v>
                </c:pt>
                <c:pt idx="66">
                  <c:v>1.7199999999999989</c:v>
                </c:pt>
                <c:pt idx="67">
                  <c:v>1.009999999999998</c:v>
                </c:pt>
                <c:pt idx="68">
                  <c:v>2.3500000000000014</c:v>
                </c:pt>
                <c:pt idx="69">
                  <c:v>3.0500000000000007</c:v>
                </c:pt>
                <c:pt idx="70">
                  <c:v>3.7199999999999989</c:v>
                </c:pt>
                <c:pt idx="71">
                  <c:v>1.3399999999999999</c:v>
                </c:pt>
                <c:pt idx="72">
                  <c:v>-1.1199999999999974</c:v>
                </c:pt>
                <c:pt idx="73">
                  <c:v>0.90000000000000213</c:v>
                </c:pt>
                <c:pt idx="74">
                  <c:v>2.1400000000000006</c:v>
                </c:pt>
                <c:pt idx="75">
                  <c:v>2.0299999999999976</c:v>
                </c:pt>
                <c:pt idx="76">
                  <c:v>1.7699999999999996</c:v>
                </c:pt>
                <c:pt idx="77">
                  <c:v>2.7699999999999996</c:v>
                </c:pt>
                <c:pt idx="78">
                  <c:v>1.5399999999999991</c:v>
                </c:pt>
                <c:pt idx="79">
                  <c:v>0.5400000000000027</c:v>
                </c:pt>
                <c:pt idx="80">
                  <c:v>1.1799999999999997</c:v>
                </c:pt>
                <c:pt idx="81">
                  <c:v>0.55000000000000071</c:v>
                </c:pt>
                <c:pt idx="82">
                  <c:v>2.2099999999999973</c:v>
                </c:pt>
                <c:pt idx="83">
                  <c:v>3.0600000000000023</c:v>
                </c:pt>
                <c:pt idx="84">
                  <c:v>2.7700000000000031</c:v>
                </c:pt>
                <c:pt idx="85">
                  <c:v>3.3000000000000007</c:v>
                </c:pt>
                <c:pt idx="86">
                  <c:v>3.84</c:v>
                </c:pt>
                <c:pt idx="87">
                  <c:v>4</c:v>
                </c:pt>
                <c:pt idx="88">
                  <c:v>3.8100000000000023</c:v>
                </c:pt>
                <c:pt idx="89">
                  <c:v>3.1400000000000006</c:v>
                </c:pt>
                <c:pt idx="90">
                  <c:v>0.7099999999999973</c:v>
                </c:pt>
                <c:pt idx="91">
                  <c:v>3.25</c:v>
                </c:pt>
                <c:pt idx="92">
                  <c:v>1.8900000000000006</c:v>
                </c:pt>
                <c:pt idx="93">
                  <c:v>1.5399999999999991</c:v>
                </c:pt>
                <c:pt idx="94">
                  <c:v>2.0199999999999996</c:v>
                </c:pt>
                <c:pt idx="95">
                  <c:v>2.5</c:v>
                </c:pt>
                <c:pt idx="96">
                  <c:v>3.7100000000000009</c:v>
                </c:pt>
                <c:pt idx="97">
                  <c:v>3.2699999999999996</c:v>
                </c:pt>
                <c:pt idx="98">
                  <c:v>2.5399999999999991</c:v>
                </c:pt>
                <c:pt idx="99">
                  <c:v>1.5299999999999976</c:v>
                </c:pt>
                <c:pt idx="100">
                  <c:v>0.89000000000000057</c:v>
                </c:pt>
                <c:pt idx="101">
                  <c:v>0.76000000000000156</c:v>
                </c:pt>
                <c:pt idx="102">
                  <c:v>1.2899999999999991</c:v>
                </c:pt>
                <c:pt idx="103">
                  <c:v>1.0400000000000027</c:v>
                </c:pt>
                <c:pt idx="104">
                  <c:v>1.5</c:v>
                </c:pt>
                <c:pt idx="105">
                  <c:v>2.0600000000000023</c:v>
                </c:pt>
                <c:pt idx="106">
                  <c:v>2.3299999999999983</c:v>
                </c:pt>
                <c:pt idx="107">
                  <c:v>1.2300000000000004</c:v>
                </c:pt>
                <c:pt idx="108">
                  <c:v>-0.24000000000000199</c:v>
                </c:pt>
                <c:pt idx="109">
                  <c:v>1.379999999999999</c:v>
                </c:pt>
                <c:pt idx="110">
                  <c:v>2.2199999999999989</c:v>
                </c:pt>
                <c:pt idx="111">
                  <c:v>2.379999999999999</c:v>
                </c:pt>
                <c:pt idx="112">
                  <c:v>2.1400000000000006</c:v>
                </c:pt>
                <c:pt idx="113">
                  <c:v>2.6799999999999997</c:v>
                </c:pt>
                <c:pt idx="114">
                  <c:v>2.5399999999999991</c:v>
                </c:pt>
                <c:pt idx="115">
                  <c:v>1.8500000000000014</c:v>
                </c:pt>
                <c:pt idx="116">
                  <c:v>1.8499999999999979</c:v>
                </c:pt>
                <c:pt idx="117">
                  <c:v>0.51999999999999957</c:v>
                </c:pt>
                <c:pt idx="118">
                  <c:v>2.4499999999999993</c:v>
                </c:pt>
                <c:pt idx="119">
                  <c:v>2.0399999999999991</c:v>
                </c:pt>
                <c:pt idx="120">
                  <c:v>1.5300000000000011</c:v>
                </c:pt>
                <c:pt idx="121">
                  <c:v>1.0899999999999999</c:v>
                </c:pt>
                <c:pt idx="122">
                  <c:v>1.4499999999999993</c:v>
                </c:pt>
                <c:pt idx="123">
                  <c:v>1.2399999999999984</c:v>
                </c:pt>
                <c:pt idx="124">
                  <c:v>0.81000000000000227</c:v>
                </c:pt>
                <c:pt idx="125">
                  <c:v>0.82000000000000028</c:v>
                </c:pt>
                <c:pt idx="126">
                  <c:v>-0.10000000000000142</c:v>
                </c:pt>
                <c:pt idx="127">
                  <c:v>2.4299999999999997</c:v>
                </c:pt>
                <c:pt idx="128">
                  <c:v>2.5999999999999979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86-4A0C-B7C7-199462DD48EB}"/>
            </c:ext>
          </c:extLst>
        </c:ser>
        <c:ser>
          <c:idx val="3"/>
          <c:order val="3"/>
          <c:tx>
            <c:strRef>
              <c:f>Sheet2!$H$1</c:f>
              <c:strCache>
                <c:ptCount val="1"/>
                <c:pt idx="0">
                  <c:v>UHI Vlissingen Vredehof zuid</c:v>
                </c:pt>
              </c:strCache>
            </c:strRef>
          </c:tx>
          <c:spPr>
            <a:ln w="19050" cap="rnd">
              <a:solidFill>
                <a:schemeClr val="accent2">
                  <a:alpha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Sheet2!$D$2:$D$355</c:f>
              <c:numCache>
                <c:formatCode>General</c:formatCode>
                <c:ptCount val="12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7</c:v>
                </c:pt>
                <c:pt idx="22">
                  <c:v>7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8</c:v>
                </c:pt>
                <c:pt idx="31">
                  <c:v>8</c:v>
                </c:pt>
                <c:pt idx="32">
                  <c:v>8</c:v>
                </c:pt>
                <c:pt idx="33">
                  <c:v>8</c:v>
                </c:pt>
                <c:pt idx="34">
                  <c:v>8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11</c:v>
                </c:pt>
                <c:pt idx="63">
                  <c:v>11</c:v>
                </c:pt>
                <c:pt idx="64">
                  <c:v>11</c:v>
                </c:pt>
                <c:pt idx="65">
                  <c:v>11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13</c:v>
                </c:pt>
                <c:pt idx="76">
                  <c:v>13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13</c:v>
                </c:pt>
                <c:pt idx="83">
                  <c:v>13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14</c:v>
                </c:pt>
                <c:pt idx="92">
                  <c:v>14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18</c:v>
                </c:pt>
              </c:numCache>
            </c:numRef>
          </c:cat>
          <c:val>
            <c:numRef>
              <c:f>Sheet2!$H$2:$H$355</c:f>
              <c:numCache>
                <c:formatCode>General</c:formatCode>
                <c:ptCount val="129"/>
                <c:pt idx="0">
                  <c:v>1.0700000000000003</c:v>
                </c:pt>
                <c:pt idx="1">
                  <c:v>1.0899999999999999</c:v>
                </c:pt>
                <c:pt idx="2">
                  <c:v>1.0999999999999979</c:v>
                </c:pt>
                <c:pt idx="3">
                  <c:v>0.94000000000000128</c:v>
                </c:pt>
                <c:pt idx="4">
                  <c:v>0.42999999999999972</c:v>
                </c:pt>
                <c:pt idx="5">
                  <c:v>0.46000000000000085</c:v>
                </c:pt>
                <c:pt idx="6">
                  <c:v>0.66000000000000014</c:v>
                </c:pt>
                <c:pt idx="7">
                  <c:v>0.70999999999999908</c:v>
                </c:pt>
                <c:pt idx="8">
                  <c:v>0.33000000000000007</c:v>
                </c:pt>
                <c:pt idx="9">
                  <c:v>-1.0099999999999998</c:v>
                </c:pt>
                <c:pt idx="10">
                  <c:v>1.9700000000000024</c:v>
                </c:pt>
                <c:pt idx="11">
                  <c:v>1.9600000000000009</c:v>
                </c:pt>
                <c:pt idx="12">
                  <c:v>4.3000000000000007</c:v>
                </c:pt>
                <c:pt idx="13">
                  <c:v>2.7699999999999996</c:v>
                </c:pt>
                <c:pt idx="14">
                  <c:v>3.379999999999999</c:v>
                </c:pt>
                <c:pt idx="15">
                  <c:v>4.51</c:v>
                </c:pt>
                <c:pt idx="16">
                  <c:v>3.5000000000000018</c:v>
                </c:pt>
                <c:pt idx="17">
                  <c:v>1.7100000000000009</c:v>
                </c:pt>
                <c:pt idx="18">
                  <c:v>-0.86000000000000298</c:v>
                </c:pt>
                <c:pt idx="19">
                  <c:v>0.13000000000000256</c:v>
                </c:pt>
                <c:pt idx="20">
                  <c:v>1.6799999999999997</c:v>
                </c:pt>
                <c:pt idx="21">
                  <c:v>1.6499999999999986</c:v>
                </c:pt>
                <c:pt idx="22">
                  <c:v>1.6499999999999986</c:v>
                </c:pt>
                <c:pt idx="23">
                  <c:v>1.1799999999999997</c:v>
                </c:pt>
                <c:pt idx="24">
                  <c:v>1.6600000000000001</c:v>
                </c:pt>
                <c:pt idx="25">
                  <c:v>3.2300000000000004</c:v>
                </c:pt>
                <c:pt idx="26">
                  <c:v>3.16</c:v>
                </c:pt>
                <c:pt idx="27">
                  <c:v>-0.76999999999999957</c:v>
                </c:pt>
                <c:pt idx="28">
                  <c:v>2.8500000000000014</c:v>
                </c:pt>
                <c:pt idx="29">
                  <c:v>3.6700000000000017</c:v>
                </c:pt>
                <c:pt idx="30">
                  <c:v>2.75</c:v>
                </c:pt>
                <c:pt idx="31">
                  <c:v>3.129999999999999</c:v>
                </c:pt>
                <c:pt idx="32">
                  <c:v>4.5100000000000016</c:v>
                </c:pt>
                <c:pt idx="33">
                  <c:v>4.2200000000000024</c:v>
                </c:pt>
                <c:pt idx="34">
                  <c:v>3.41</c:v>
                </c:pt>
                <c:pt idx="35">
                  <c:v>1.7899999999999991</c:v>
                </c:pt>
                <c:pt idx="36">
                  <c:v>-2.3900000000000006</c:v>
                </c:pt>
                <c:pt idx="37">
                  <c:v>2.4399999999999977</c:v>
                </c:pt>
                <c:pt idx="38">
                  <c:v>2.129999999999999</c:v>
                </c:pt>
                <c:pt idx="39">
                  <c:v>3.2099999999999973</c:v>
                </c:pt>
                <c:pt idx="40">
                  <c:v>2.9399999999999977</c:v>
                </c:pt>
                <c:pt idx="41">
                  <c:v>2.9799999999999969</c:v>
                </c:pt>
                <c:pt idx="42">
                  <c:v>2.5300000000000011</c:v>
                </c:pt>
                <c:pt idx="43">
                  <c:v>2.6000000000000014</c:v>
                </c:pt>
                <c:pt idx="44">
                  <c:v>2.4200000000000017</c:v>
                </c:pt>
                <c:pt idx="45">
                  <c:v>0.46000000000000085</c:v>
                </c:pt>
                <c:pt idx="46">
                  <c:v>1.0799999999999983</c:v>
                </c:pt>
                <c:pt idx="47">
                  <c:v>1.7199999999999989</c:v>
                </c:pt>
                <c:pt idx="48">
                  <c:v>2.5399999999999991</c:v>
                </c:pt>
                <c:pt idx="49">
                  <c:v>3.1499999999999986</c:v>
                </c:pt>
                <c:pt idx="50">
                  <c:v>2.41</c:v>
                </c:pt>
                <c:pt idx="51">
                  <c:v>2.59</c:v>
                </c:pt>
                <c:pt idx="52">
                  <c:v>1.9899999999999984</c:v>
                </c:pt>
                <c:pt idx="53">
                  <c:v>1.620000000000001</c:v>
                </c:pt>
                <c:pt idx="54">
                  <c:v>0.12999999999999901</c:v>
                </c:pt>
                <c:pt idx="55">
                  <c:v>1.5100000000000016</c:v>
                </c:pt>
                <c:pt idx="56">
                  <c:v>2.879999999999999</c:v>
                </c:pt>
                <c:pt idx="57">
                  <c:v>2.610000000000003</c:v>
                </c:pt>
                <c:pt idx="58">
                  <c:v>2.6199999999999974</c:v>
                </c:pt>
                <c:pt idx="59">
                  <c:v>3.1900000000000013</c:v>
                </c:pt>
                <c:pt idx="60">
                  <c:v>2.629999999999999</c:v>
                </c:pt>
                <c:pt idx="61">
                  <c:v>2.7600000000000016</c:v>
                </c:pt>
                <c:pt idx="62">
                  <c:v>1.7600000000000016</c:v>
                </c:pt>
                <c:pt idx="63">
                  <c:v>0.57000000000000028</c:v>
                </c:pt>
                <c:pt idx="64">
                  <c:v>2.8299999999999983</c:v>
                </c:pt>
                <c:pt idx="65">
                  <c:v>3.3000000000000007</c:v>
                </c:pt>
                <c:pt idx="66">
                  <c:v>1.0199999999999996</c:v>
                </c:pt>
                <c:pt idx="67">
                  <c:v>0.39999999999999858</c:v>
                </c:pt>
                <c:pt idx="68">
                  <c:v>1.5</c:v>
                </c:pt>
                <c:pt idx="69">
                  <c:v>2.0700000000000003</c:v>
                </c:pt>
                <c:pt idx="70">
                  <c:v>2.370000000000001</c:v>
                </c:pt>
                <c:pt idx="71">
                  <c:v>0.17999999999999972</c:v>
                </c:pt>
                <c:pt idx="72">
                  <c:v>-2.0599999999999987</c:v>
                </c:pt>
                <c:pt idx="73">
                  <c:v>3.0000000000001137E-2</c:v>
                </c:pt>
                <c:pt idx="74">
                  <c:v>1.1600000000000001</c:v>
                </c:pt>
                <c:pt idx="75">
                  <c:v>1.879999999999999</c:v>
                </c:pt>
                <c:pt idx="76">
                  <c:v>1.4899999999999984</c:v>
                </c:pt>
                <c:pt idx="77">
                  <c:v>2.4299999999999997</c:v>
                </c:pt>
                <c:pt idx="78">
                  <c:v>1.129999999999999</c:v>
                </c:pt>
                <c:pt idx="79">
                  <c:v>0.30000000000000071</c:v>
                </c:pt>
                <c:pt idx="80">
                  <c:v>0.92000000000000171</c:v>
                </c:pt>
                <c:pt idx="81">
                  <c:v>0.23000000000000043</c:v>
                </c:pt>
                <c:pt idx="82">
                  <c:v>1.9399999999999977</c:v>
                </c:pt>
                <c:pt idx="83">
                  <c:v>2.629999999999999</c:v>
                </c:pt>
                <c:pt idx="84">
                  <c:v>2.0200000000000031</c:v>
                </c:pt>
                <c:pt idx="85">
                  <c:v>2.0500000000000007</c:v>
                </c:pt>
                <c:pt idx="86">
                  <c:v>3.0500000000000007</c:v>
                </c:pt>
                <c:pt idx="87">
                  <c:v>3.2800000000000011</c:v>
                </c:pt>
                <c:pt idx="88">
                  <c:v>3.2600000000000016</c:v>
                </c:pt>
                <c:pt idx="89">
                  <c:v>2.4400000000000013</c:v>
                </c:pt>
                <c:pt idx="90">
                  <c:v>0.14999999999999858</c:v>
                </c:pt>
                <c:pt idx="91">
                  <c:v>3.0800000000000018</c:v>
                </c:pt>
                <c:pt idx="92">
                  <c:v>1.7100000000000009</c:v>
                </c:pt>
                <c:pt idx="93">
                  <c:v>1.3399999999999999</c:v>
                </c:pt>
                <c:pt idx="94">
                  <c:v>1.8599999999999994</c:v>
                </c:pt>
                <c:pt idx="95">
                  <c:v>2.1499999999999986</c:v>
                </c:pt>
                <c:pt idx="96">
                  <c:v>3.0500000000000007</c:v>
                </c:pt>
                <c:pt idx="97">
                  <c:v>2.7100000000000009</c:v>
                </c:pt>
                <c:pt idx="98">
                  <c:v>1.9700000000000024</c:v>
                </c:pt>
                <c:pt idx="99">
                  <c:v>0.87999999999999901</c:v>
                </c:pt>
                <c:pt idx="100">
                  <c:v>0.57000000000000028</c:v>
                </c:pt>
                <c:pt idx="101">
                  <c:v>0.40000000000000213</c:v>
                </c:pt>
                <c:pt idx="102">
                  <c:v>0.76999999999999957</c:v>
                </c:pt>
                <c:pt idx="103">
                  <c:v>0.53000000000000114</c:v>
                </c:pt>
                <c:pt idx="104">
                  <c:v>0.64999999999999858</c:v>
                </c:pt>
                <c:pt idx="105">
                  <c:v>0.76999999999999957</c:v>
                </c:pt>
                <c:pt idx="106">
                  <c:v>0.89999999999999858</c:v>
                </c:pt>
                <c:pt idx="107">
                  <c:v>0.12999999999999901</c:v>
                </c:pt>
                <c:pt idx="108">
                  <c:v>-1.0300000000000011</c:v>
                </c:pt>
                <c:pt idx="109">
                  <c:v>0.94000000000000128</c:v>
                </c:pt>
                <c:pt idx="110">
                  <c:v>1.7199999999999989</c:v>
                </c:pt>
                <c:pt idx="111">
                  <c:v>1.7199999999999989</c:v>
                </c:pt>
                <c:pt idx="112">
                  <c:v>1.370000000000001</c:v>
                </c:pt>
                <c:pt idx="113">
                  <c:v>1.8000000000000007</c:v>
                </c:pt>
                <c:pt idx="114">
                  <c:v>1.8599999999999994</c:v>
                </c:pt>
                <c:pt idx="115">
                  <c:v>0.99000000000000199</c:v>
                </c:pt>
                <c:pt idx="116">
                  <c:v>1.1799999999999997</c:v>
                </c:pt>
                <c:pt idx="117">
                  <c:v>-0.15000000000000213</c:v>
                </c:pt>
                <c:pt idx="118">
                  <c:v>1.5899999999999999</c:v>
                </c:pt>
                <c:pt idx="119">
                  <c:v>1.4499999999999993</c:v>
                </c:pt>
                <c:pt idx="120">
                  <c:v>1.2699999999999996</c:v>
                </c:pt>
                <c:pt idx="121">
                  <c:v>1.1099999999999994</c:v>
                </c:pt>
                <c:pt idx="122">
                  <c:v>1.4799999999999969</c:v>
                </c:pt>
                <c:pt idx="123">
                  <c:v>1.3599999999999994</c:v>
                </c:pt>
                <c:pt idx="124">
                  <c:v>0.92999999999999972</c:v>
                </c:pt>
                <c:pt idx="125">
                  <c:v>0.90000000000000213</c:v>
                </c:pt>
                <c:pt idx="126">
                  <c:v>1.9999999999999574E-2</c:v>
                </c:pt>
                <c:pt idx="127">
                  <c:v>1.8699999999999974</c:v>
                </c:pt>
                <c:pt idx="128">
                  <c:v>2.1099999999999994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86-4A0C-B7C7-199462DD4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8757552"/>
        <c:axId val="638758536"/>
      </c:lineChart>
      <c:catAx>
        <c:axId val="638757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Nacht temperatuur</a:t>
                </a:r>
                <a:r>
                  <a:rPr lang="en-GB" baseline="0"/>
                  <a:t> hitte-eilandeffect</a:t>
                </a:r>
                <a:r>
                  <a:rPr lang="en-GB"/>
                  <a:t> tijdens</a:t>
                </a:r>
                <a:r>
                  <a:rPr lang="en-GB" baseline="0"/>
                  <a:t> de hittegolf van </a:t>
                </a:r>
                <a:r>
                  <a:rPr lang="en-GB"/>
                  <a:t>5 - 17 augustus. De gemeten luchttemperatuur</a:t>
                </a:r>
                <a:r>
                  <a:rPr lang="en-GB" baseline="0"/>
                  <a:t> tussen 22:00 en 06:00 van vier weerstations is KNMI weerstation Wilhelminadorp in mindering gebracht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4.8287332074474732E-3"/>
              <c:y val="0.57658904018557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758536"/>
        <c:crosses val="autoZero"/>
        <c:auto val="1"/>
        <c:lblAlgn val="ctr"/>
        <c:lblOffset val="100"/>
        <c:noMultiLvlLbl val="0"/>
      </c:catAx>
      <c:valAx>
        <c:axId val="638758536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Germmiddeld</a:t>
                </a:r>
                <a:r>
                  <a:rPr lang="en-GB" baseline="0"/>
                  <a:t> hitte eiland effect in °C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3875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E18D8-139A-4A83-A565-70A96B5B25A2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80AE-7115-4A34-ADA0-3973AA793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A02EC-B94C-4D9A-AD29-060DB11EFD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CD159-001F-C046-AC5F-2C895F632CB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41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CD159-001F-C046-AC5F-2C895F632CB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2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Jekater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4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- horizonta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255574" y="1656000"/>
            <a:ext cx="9697077" cy="14849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933" b="0">
                <a:solidFill>
                  <a:srgbClr val="808080"/>
                </a:solidFill>
              </a:defRPr>
            </a:lvl1pPr>
            <a:lvl2pPr>
              <a:defRPr sz="2933">
                <a:solidFill>
                  <a:srgbClr val="808080"/>
                </a:solidFill>
              </a:defRPr>
            </a:lvl2pPr>
            <a:lvl3pPr>
              <a:defRPr sz="2933">
                <a:solidFill>
                  <a:srgbClr val="808080"/>
                </a:solidFill>
              </a:defRPr>
            </a:lvl3pPr>
            <a:lvl4pPr>
              <a:defRPr sz="2933">
                <a:solidFill>
                  <a:srgbClr val="808080"/>
                </a:solidFill>
              </a:defRPr>
            </a:lvl4pPr>
            <a:lvl5pPr>
              <a:defRPr sz="2933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24000" y="6372001"/>
            <a:ext cx="6480000" cy="178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67" cap="all" spc="40" baseline="0">
                <a:solidFill>
                  <a:srgbClr val="999999"/>
                </a:solidFill>
              </a:defRPr>
            </a:lvl1pPr>
          </a:lstStyle>
          <a:p>
            <a:pPr lvl="0"/>
            <a:r>
              <a:rPr lang="nl-NL" dirty="0" smtClean="0"/>
              <a:t>Presentatie titel | 00 januari 2012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295467" y="3420000"/>
            <a:ext cx="10896533" cy="3456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55573" y="576008"/>
            <a:ext cx="96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733"/>
              </a:lnSpc>
              <a:defRPr sz="5733" b="1" i="0" cap="all" spc="4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73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met tit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24000" y="6372001"/>
            <a:ext cx="6480000" cy="178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67" cap="all" spc="40" baseline="0">
                <a:solidFill>
                  <a:srgbClr val="999999"/>
                </a:solidFill>
              </a:defRPr>
            </a:lvl1pPr>
          </a:lstStyle>
          <a:p>
            <a:pPr lvl="0"/>
            <a:r>
              <a:rPr lang="nl-NL" dirty="0" smtClean="0"/>
              <a:t>Presentatie titel | 00 januari 2012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295467" y="1332000"/>
            <a:ext cx="10896533" cy="5526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255573" y="576008"/>
            <a:ext cx="96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733"/>
              </a:lnSpc>
              <a:defRPr sz="5733" b="1" i="0" cap="all" spc="4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51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titel - kleu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6000" y="504000"/>
            <a:ext cx="9600000" cy="64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5733" b="1" i="0" cap="all" spc="53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255576" y="1700808"/>
            <a:ext cx="9601233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933" b="0">
                <a:solidFill>
                  <a:schemeClr val="bg1"/>
                </a:solidFill>
              </a:defRPr>
            </a:lvl1pPr>
            <a:lvl2pPr>
              <a:defRPr sz="2933">
                <a:solidFill>
                  <a:schemeClr val="bg1"/>
                </a:solidFill>
              </a:defRPr>
            </a:lvl2pPr>
            <a:lvl3pPr>
              <a:defRPr sz="2933">
                <a:solidFill>
                  <a:schemeClr val="bg1"/>
                </a:solidFill>
              </a:defRPr>
            </a:lvl3pPr>
            <a:lvl4pPr>
              <a:defRPr sz="2933">
                <a:solidFill>
                  <a:schemeClr val="bg1"/>
                </a:solidFill>
              </a:defRPr>
            </a:lvl4pPr>
            <a:lvl5pPr>
              <a:defRPr sz="29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2255573" y="6453338"/>
            <a:ext cx="1824203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67CBA4-95F9-43E9-A944-1F54104CF606}" type="datetime4">
              <a:rPr lang="nl-NL" smtClean="0"/>
              <a:t>12 januari 2021</a:t>
            </a:fld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4175787" y="6453338"/>
            <a:ext cx="6125895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10416480" y="6453338"/>
            <a:ext cx="1440160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6D2E0-4D7E-4AAC-A8DE-979B184933F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306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2304000" y="620688"/>
            <a:ext cx="9601067" cy="43204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733"/>
              </a:lnSpc>
              <a:defRPr sz="5733" b="1" i="0" cap="all" spc="4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tabel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304000" y="1332000"/>
            <a:ext cx="9600000" cy="360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67"/>
              </a:lnSpc>
              <a:spcBef>
                <a:spcPts val="0"/>
              </a:spcBef>
              <a:buNone/>
              <a:defRPr sz="2933" b="1" i="0" cap="all" spc="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2"/>
          </p:nvPr>
        </p:nvSpPr>
        <p:spPr>
          <a:xfrm>
            <a:off x="2304000" y="1988840"/>
            <a:ext cx="9600000" cy="4176464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3"/>
          </p:nvPr>
        </p:nvSpPr>
        <p:spPr>
          <a:xfrm>
            <a:off x="2255573" y="6453338"/>
            <a:ext cx="1824203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3B2F2E-B459-4C5F-8187-32395E805BF5}" type="datetime4">
              <a:rPr lang="nl-NL" smtClean="0"/>
              <a:t>12 januari 2021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4"/>
          </p:nvPr>
        </p:nvSpPr>
        <p:spPr>
          <a:xfrm>
            <a:off x="4175787" y="6453338"/>
            <a:ext cx="6144683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5"/>
          </p:nvPr>
        </p:nvSpPr>
        <p:spPr>
          <a:xfrm>
            <a:off x="10416480" y="6453338"/>
            <a:ext cx="1440160" cy="216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0D64F2-39B4-4269-A9F0-FAAEE64A47D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69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lide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6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lide 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 met titel - Wi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73" y="576008"/>
            <a:ext cx="9600000" cy="548736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733"/>
              </a:lnSpc>
              <a:defRPr sz="5733" b="1" i="0" cap="all" spc="4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255576" y="1692000"/>
            <a:ext cx="9601233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933" b="0">
                <a:solidFill>
                  <a:srgbClr val="808080"/>
                </a:solidFill>
              </a:defRPr>
            </a:lvl1pPr>
            <a:lvl2pPr marL="1079473" indent="-241294">
              <a:defRPr sz="2933">
                <a:solidFill>
                  <a:srgbClr val="808080"/>
                </a:solidFill>
              </a:defRPr>
            </a:lvl2pPr>
            <a:lvl3pPr>
              <a:defRPr sz="2933">
                <a:solidFill>
                  <a:srgbClr val="808080"/>
                </a:solidFill>
              </a:defRPr>
            </a:lvl3pPr>
            <a:lvl4pPr>
              <a:defRPr sz="2933">
                <a:solidFill>
                  <a:srgbClr val="808080"/>
                </a:solidFill>
              </a:defRPr>
            </a:lvl4pPr>
            <a:lvl5pPr marL="2438339" indent="0">
              <a:buNone/>
              <a:defRPr sz="2933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2255573" y="6489360"/>
            <a:ext cx="182420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67" cap="all" baseline="0">
                <a:solidFill>
                  <a:srgbClr val="808080"/>
                </a:solidFill>
              </a:defRPr>
            </a:lvl1pPr>
          </a:lstStyle>
          <a:p>
            <a:pPr defTabSz="1219170"/>
            <a:fld id="{4167CBA4-95F9-43E9-A944-1F54104CF606}" type="datetime4">
              <a:rPr lang="nl-NL" smtClean="0"/>
              <a:pPr defTabSz="1219170"/>
              <a:t>12 januari 2021</a:t>
            </a:fld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10416480" y="6489360"/>
            <a:ext cx="1440160" cy="180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67" cap="all" baseline="0">
                <a:solidFill>
                  <a:srgbClr val="808080"/>
                </a:solidFill>
              </a:defRPr>
            </a:lvl1pPr>
          </a:lstStyle>
          <a:p>
            <a:pPr defTabSz="1219170"/>
            <a:fld id="{1F2BC8B9-DD51-48F3-969F-95BCA5F4ED8D}" type="slidenum">
              <a:rPr lang="nl-NL" smtClean="0"/>
              <a:pPr defTabSz="1219170"/>
              <a:t>‹#›</a:t>
            </a:fld>
            <a:endParaRPr lang="nl-NL" dirty="0"/>
          </a:p>
        </p:txBody>
      </p:sp>
      <p:sp>
        <p:nvSpPr>
          <p:cNvPr id="9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4175787" y="6489360"/>
            <a:ext cx="6125895" cy="18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67" cap="all" baseline="0">
                <a:solidFill>
                  <a:srgbClr val="808080"/>
                </a:solidFill>
              </a:defRPr>
            </a:lvl1pPr>
          </a:lstStyle>
          <a:p>
            <a:pPr defTabSz="121917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90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met kop -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6000" y="504000"/>
            <a:ext cx="9600000" cy="64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300" b="1" i="0" cap="all" spc="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2255574" y="1700808"/>
            <a:ext cx="9601233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2255573" y="6489360"/>
            <a:ext cx="1824203" cy="1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cap="all" baseline="0">
                <a:solidFill>
                  <a:schemeClr val="bg1"/>
                </a:solidFill>
              </a:defRPr>
            </a:lvl1pPr>
          </a:lstStyle>
          <a:p>
            <a:fld id="{4167CBA4-95F9-43E9-A944-1F54104CF606}" type="datetime4">
              <a:rPr lang="nl-NL" smtClean="0"/>
              <a:pPr/>
              <a:t>12 januari 2021</a:t>
            </a:fld>
            <a:endParaRPr lang="nl-NL" dirty="0"/>
          </a:p>
        </p:txBody>
      </p:sp>
      <p:sp>
        <p:nvSpPr>
          <p:cNvPr id="15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10416480" y="6489360"/>
            <a:ext cx="1440160" cy="180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 cap="all" baseline="0">
                <a:solidFill>
                  <a:schemeClr val="bg1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4175786" y="6489360"/>
            <a:ext cx="6125895" cy="180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cap="all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78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van de presentatie -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4368000" y="116632"/>
            <a:ext cx="7008000" cy="324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ts val="6000"/>
              </a:lnSpc>
              <a:spcBef>
                <a:spcPts val="0"/>
              </a:spcBef>
              <a:buNone/>
              <a:defRPr sz="7100" b="1" cap="all" spc="150" baseline="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96" y="3672000"/>
            <a:ext cx="4415904" cy="288032"/>
          </a:xfrm>
          <a:prstGeom prst="rect">
            <a:avLst/>
          </a:prstGeom>
        </p:spPr>
        <p:txBody>
          <a:bodyPr lIns="36000" tIns="0" rIns="0" bIns="0"/>
          <a:lstStyle>
            <a:lvl1pPr marL="0" indent="0" algn="r">
              <a:buNone/>
              <a:defRPr sz="1800" b="1" i="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presentator | functie</a:t>
            </a:r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3"/>
          </p:nvPr>
        </p:nvSpPr>
        <p:spPr>
          <a:xfrm>
            <a:off x="4367808" y="3672000"/>
            <a:ext cx="2496277" cy="28803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 cap="all" baseline="0">
                <a:solidFill>
                  <a:schemeClr val="bg1"/>
                </a:solidFill>
              </a:defRPr>
            </a:lvl1pPr>
          </a:lstStyle>
          <a:p>
            <a:fld id="{42456511-6892-4EB2-A2DA-F266F3DB1699}" type="datetime4">
              <a:rPr lang="nl-NL" smtClean="0"/>
              <a:pPr/>
              <a:t>12 januari 2021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106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 (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06BA0D-5744-40F2-BD06-CFB22A6E5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584" y="780299"/>
            <a:ext cx="10573247" cy="457200"/>
          </a:xfrm>
          <a:prstGeom prst="rect">
            <a:avLst/>
          </a:prstGeom>
        </p:spPr>
        <p:txBody>
          <a:bodyPr tIns="36000" bIns="36000" anchor="t">
            <a:noAutofit/>
          </a:bodyPr>
          <a:lstStyle>
            <a:lvl1pPr>
              <a:defRPr sz="3000" b="1" i="0" cap="none" baseline="0">
                <a:solidFill>
                  <a:srgbClr val="016298"/>
                </a:solidFill>
                <a:latin typeface="+mn-lt"/>
              </a:defRPr>
            </a:lvl1pPr>
          </a:lstStyle>
          <a:p>
            <a:r>
              <a:rPr lang="nl-NL" dirty="0"/>
              <a:t>Kop van onderwerp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23CABEFD-44D4-4592-82C2-6F2671BA80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7514" y="1749287"/>
            <a:ext cx="10573246" cy="543287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400" b="1" i="0" cap="none" baseline="0">
                <a:solidFill>
                  <a:srgbClr val="01629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Titel van tussenkopje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184BAB4A-64DD-46F9-852F-D75CDD7D11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4585" y="2504662"/>
            <a:ext cx="10573246" cy="263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1pPr>
            <a:lvl2pPr marL="6000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2pPr>
            <a:lvl3pPr marL="942975" indent="-257175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3pPr>
            <a:lvl4pPr marL="12430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4pPr>
            <a:lvl5pPr marL="1585913" indent="-214313">
              <a:buClr>
                <a:srgbClr val="00A4D4"/>
              </a:buClr>
              <a:buSzPct val="125000"/>
              <a:buFont typeface="Arial" panose="020B0604020202020204" pitchFamily="34" charset="0"/>
              <a:buChar char="•"/>
              <a:defRPr sz="1900" baseline="0">
                <a:solidFill>
                  <a:srgbClr val="016298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0659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Sel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1370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Background_Titelpage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3" name="Afbeelding 12" descr="VHL_logo_kleur_RGB_voetj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15" y="5907024"/>
            <a:ext cx="3340485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40841" y="2324101"/>
            <a:ext cx="7262575" cy="1163150"/>
          </a:xfrm>
        </p:spPr>
        <p:txBody>
          <a:bodyPr anchor="b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14" name="Afbeelding 13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"/>
          <a:stretch/>
        </p:blipFill>
        <p:spPr>
          <a:xfrm>
            <a:off x="8851514" y="5907024"/>
            <a:ext cx="3240425" cy="950976"/>
          </a:xfrm>
          <a:prstGeom prst="rect">
            <a:avLst/>
          </a:prstGeom>
        </p:spPr>
      </p:pic>
      <p:sp>
        <p:nvSpPr>
          <p:cNvPr id="12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040840" y="3505200"/>
            <a:ext cx="6130427" cy="8064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Name of </a:t>
            </a:r>
            <a:r>
              <a:rPr lang="en-GB" sz="1600" noProof="0" dirty="0" err="1">
                <a:effectLst/>
                <a:latin typeface="+mn-lt"/>
                <a:ea typeface="ＭＳ 明朝"/>
                <a:cs typeface="Times New Roman"/>
              </a:rPr>
              <a:t>presentor</a:t>
            </a:r>
            <a:endParaRPr lang="en-GB" sz="1400" noProof="0" dirty="0">
              <a:effectLst/>
              <a:latin typeface="+mn-lt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7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12192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12192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lang="nl-NL" sz="2400">
                <a:effectLst/>
                <a:latin typeface="+mn-lt"/>
              </a:defRPr>
            </a:lvl1pPr>
            <a:lvl2pPr>
              <a:defRPr lang="nl-NL" sz="2400" baseline="0" smtClean="0">
                <a:effectLst/>
                <a:latin typeface="+mn-lt"/>
              </a:defRPr>
            </a:lvl2pPr>
          </a:lstStyle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1</a:t>
            </a: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1a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1b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2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3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4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Topic 5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2"/>
          </p:nvPr>
        </p:nvSpPr>
        <p:spPr>
          <a:xfrm>
            <a:off x="14715067" y="2895600"/>
            <a:ext cx="12192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98660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Background_Devider_PPT_VH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40841" y="2883590"/>
            <a:ext cx="7262575" cy="77511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of divider</a:t>
            </a:r>
          </a:p>
        </p:txBody>
      </p:sp>
      <p:pic>
        <p:nvPicPr>
          <p:cNvPr id="7" name="Afbeelding 6" descr="VHL_logo_kleur_RGB_voetj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821132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12192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12192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 lang="nl-NL" sz="2400" b="0">
                <a:effectLst/>
                <a:latin typeface="+mn-lt"/>
              </a:defRPr>
            </a:lvl1pPr>
            <a:lvl2pPr>
              <a:defRPr lang="nl-NL" sz="800" smtClean="0">
                <a:effectLst/>
              </a:defRPr>
            </a:lvl2pPr>
          </a:lstStyle>
          <a:p>
            <a:r>
              <a:rPr lang="en-GB" sz="2400" b="1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  <a:endParaRPr lang="en-GB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ullamcorper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non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sapien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in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commodo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feugiat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mauris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finibus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tempor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Etiam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facilisis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lacus.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Duis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libero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lacus,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lacinia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et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neque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placerat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consequat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tellus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Aliquam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at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interdum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commodo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metus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ut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tortor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lobortis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pellentesque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 et ac </a:t>
            </a:r>
            <a:r>
              <a:rPr lang="en-GB" sz="2400" noProof="0" dirty="0" err="1">
                <a:effectLst/>
                <a:latin typeface="+mn-lt"/>
                <a:ea typeface="ＭＳ 明朝"/>
                <a:cs typeface="Times New Roman"/>
              </a:rPr>
              <a:t>arcu</a:t>
            </a:r>
            <a:r>
              <a:rPr lang="en-GB" sz="2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endParaRPr lang="en-GB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37195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1"/>
            <a:ext cx="12192000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12192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12192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68267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with photo and sid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9482667" y="1020042"/>
            <a:ext cx="2709333" cy="4830618"/>
          </a:xfrm>
          <a:prstGeom prst="rect">
            <a:avLst/>
          </a:prstGeom>
          <a:solidFill>
            <a:srgbClr val="00AF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1"/>
            <a:ext cx="9482667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12192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12192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9745134" y="1219200"/>
            <a:ext cx="2205181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</a:p>
          <a:p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146824960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with photo and sid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9482667" y="1020042"/>
            <a:ext cx="2709333" cy="4830618"/>
          </a:xfrm>
          <a:prstGeom prst="rect">
            <a:avLst/>
          </a:prstGeom>
          <a:solidFill>
            <a:srgbClr val="F59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1"/>
            <a:ext cx="9482667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12192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12192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9745134" y="1219200"/>
            <a:ext cx="2205181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</a:p>
          <a:p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412322121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with photo and sid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9482667" y="1020042"/>
            <a:ext cx="2709333" cy="4830618"/>
          </a:xfrm>
          <a:prstGeom prst="rect">
            <a:avLst/>
          </a:prstGeom>
          <a:solidFill>
            <a:srgbClr val="C8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0" y="1051791"/>
            <a:ext cx="9482667" cy="47544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88241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8" name="Afbeelding 7" descr="VHL_logo_kleur_RGB_voetj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2"/>
          <a:stretch/>
        </p:blipFill>
        <p:spPr>
          <a:xfrm>
            <a:off x="8851515" y="5907024"/>
            <a:ext cx="1077576" cy="950976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12192000" cy="975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0" name="Afbeelding 9" descr="Line_2_PPT_VH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591"/>
            <a:ext cx="12192000" cy="76200"/>
          </a:xfrm>
          <a:prstGeom prst="rect">
            <a:avLst/>
          </a:prstGeom>
        </p:spPr>
      </p:pic>
      <p:pic>
        <p:nvPicPr>
          <p:cNvPr id="11" name="Afbeelding 10" descr="Line_2_PPT_VH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209"/>
            <a:ext cx="12192000" cy="76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Page title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39865" y="6210726"/>
            <a:ext cx="8039323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9745134" y="1219200"/>
            <a:ext cx="2205181" cy="437515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z="1600" noProof="0" dirty="0">
                <a:effectLst/>
                <a:latin typeface="+mn-lt"/>
                <a:ea typeface="ＭＳ 明朝"/>
                <a:cs typeface="Times New Roman"/>
              </a:rPr>
              <a:t>Add your text here</a:t>
            </a:r>
          </a:p>
          <a:p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Lorem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ipsum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dolor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sit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amet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,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consectetur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adipiscing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elit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Curabitur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sed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ante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massa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Suspendisse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potenti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. In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quis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odio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nec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enim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r>
              <a:rPr lang="en-GB" sz="1400" noProof="0" dirty="0" err="1">
                <a:effectLst/>
                <a:latin typeface="+mn-lt"/>
                <a:ea typeface="ＭＳ 明朝"/>
                <a:cs typeface="Times New Roman"/>
              </a:rPr>
              <a:t>tincidunt</a:t>
            </a:r>
            <a:r>
              <a:rPr lang="en-GB" sz="1400" noProof="0" dirty="0">
                <a:effectLst/>
                <a:latin typeface="+mn-lt"/>
                <a:ea typeface="ＭＳ 明朝"/>
                <a:cs typeface="Times New Roman"/>
              </a:rPr>
              <a:t> 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1516282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J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89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Lu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2190089" cy="685799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4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Ralu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0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Ma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21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slide Man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"/>
            <a:ext cx="12190089" cy="6857996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8112224" y="1220755"/>
            <a:ext cx="3648405" cy="230425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5067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TITEL OVER DRIE REGELS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63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 - Internationa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6960096" y="3672000"/>
            <a:ext cx="4415904" cy="288032"/>
          </a:xfrm>
          <a:prstGeom prst="rect">
            <a:avLst/>
          </a:prstGeom>
        </p:spPr>
        <p:txBody>
          <a:bodyPr lIns="36000" tIns="0" rIns="0" bIns="0"/>
          <a:lstStyle>
            <a:lvl1pPr marL="0" indent="0" algn="r">
              <a:buNone/>
              <a:defRPr sz="2400" b="1" i="0" cap="all" spc="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naam presentator | functie</a:t>
            </a:r>
            <a:endParaRPr lang="nl-NL" dirty="0"/>
          </a:p>
        </p:txBody>
      </p:sp>
      <p:sp>
        <p:nvSpPr>
          <p:cNvPr id="5" name="Tijdelijke aanduiding voor datum 1"/>
          <p:cNvSpPr>
            <a:spLocks noGrp="1"/>
          </p:cNvSpPr>
          <p:nvPr>
            <p:ph type="dt" sz="half" idx="13"/>
          </p:nvPr>
        </p:nvSpPr>
        <p:spPr>
          <a:xfrm>
            <a:off x="4367808" y="3672000"/>
            <a:ext cx="2496277" cy="2880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cap="all" baseline="0">
                <a:solidFill>
                  <a:schemeClr val="bg1"/>
                </a:solidFill>
              </a:defRPr>
            </a:lvl1pPr>
          </a:lstStyle>
          <a:p>
            <a:fld id="{A6EC909B-D57C-4B1A-841D-163D045D6E79}" type="datetime4">
              <a:rPr lang="nl-NL" smtClean="0"/>
              <a:t>12 januari 2021</a:t>
            </a:fld>
            <a:endParaRPr lang="nl-NL" dirty="0"/>
          </a:p>
        </p:txBody>
      </p:sp>
      <p:sp>
        <p:nvSpPr>
          <p:cNvPr id="6" name="Titel 4"/>
          <p:cNvSpPr>
            <a:spLocks noGrp="1"/>
          </p:cNvSpPr>
          <p:nvPr>
            <p:ph type="title" hasCustomPrompt="1"/>
          </p:nvPr>
        </p:nvSpPr>
        <p:spPr>
          <a:xfrm>
            <a:off x="4367808" y="116632"/>
            <a:ext cx="7008779" cy="324036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8000"/>
              </a:lnSpc>
              <a:defRPr sz="9466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l-NL" dirty="0" smtClean="0"/>
              <a:t>TITEL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375720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et foto - vertica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423925" y="332656"/>
            <a:ext cx="6480000" cy="108012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733"/>
              </a:lnSpc>
              <a:defRPr sz="5733" b="1" i="0" cap="all" spc="40" baseline="0">
                <a:solidFill>
                  <a:srgbClr val="0095D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5424000" y="1628800"/>
            <a:ext cx="6480000" cy="45365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933" b="0">
                <a:solidFill>
                  <a:srgbClr val="808080"/>
                </a:solidFill>
              </a:defRPr>
            </a:lvl1pPr>
            <a:lvl2pPr>
              <a:defRPr sz="2933">
                <a:solidFill>
                  <a:srgbClr val="808080"/>
                </a:solidFill>
              </a:defRPr>
            </a:lvl2pPr>
            <a:lvl3pPr>
              <a:defRPr sz="2933">
                <a:solidFill>
                  <a:srgbClr val="808080"/>
                </a:solidFill>
              </a:defRPr>
            </a:lvl3pPr>
            <a:lvl4pPr>
              <a:defRPr sz="2933">
                <a:solidFill>
                  <a:srgbClr val="808080"/>
                </a:solidFill>
              </a:defRPr>
            </a:lvl4pPr>
            <a:lvl5pPr>
              <a:defRPr sz="2933">
                <a:solidFill>
                  <a:srgbClr val="80808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1295467" y="0"/>
            <a:ext cx="3643733" cy="6858000"/>
          </a:xfrm>
          <a:prstGeom prst="rect">
            <a:avLst/>
          </a:prstGeom>
          <a:solidFill>
            <a:srgbClr val="D9D9D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8" name="Tijdelijke aanduiding voor voettekst 9"/>
          <p:cNvSpPr>
            <a:spLocks noGrp="1"/>
          </p:cNvSpPr>
          <p:nvPr>
            <p:ph type="ftr" sz="quarter" idx="15"/>
          </p:nvPr>
        </p:nvSpPr>
        <p:spPr>
          <a:xfrm>
            <a:off x="5423928" y="6489360"/>
            <a:ext cx="5184049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67" cap="all" baseline="0">
                <a:solidFill>
                  <a:srgbClr val="80808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6"/>
          </p:nvPr>
        </p:nvSpPr>
        <p:spPr>
          <a:xfrm>
            <a:off x="10752000" y="6480000"/>
            <a:ext cx="1152128" cy="180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67" cap="all" baseline="0">
                <a:solidFill>
                  <a:srgbClr val="808080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28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8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39864" y="240000"/>
            <a:ext cx="10312272" cy="6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noProof="0" dirty="0"/>
              <a:t>Paginatitel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39864" y="1600201"/>
            <a:ext cx="10312272" cy="3928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1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1a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1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1b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2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3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4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  <a:p>
            <a:pPr lvl="0"/>
            <a:r>
              <a:rPr lang="nl-NL" sz="2400" noProof="0" dirty="0">
                <a:effectLst/>
                <a:latin typeface="+mn-lt"/>
                <a:ea typeface="ＭＳ 明朝"/>
                <a:cs typeface="Times New Roman"/>
              </a:rPr>
              <a:t>Onderwerp 5</a:t>
            </a:r>
            <a:endParaRPr lang="nl-NL" sz="1200" noProof="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1E57-5550-4F41-8336-E81354B3B2A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2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push dir="u"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nl-NL" sz="800" kern="120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teams.microsoft.com/l/meetup-join/19%3ad93f650b079f489590f67990308923ec%40thread.skype/1606403471772?context=%7b%22Tid%22%3a%22ca6fbace-7cba-4d53-8681-a06284f7ff46%22%2c%22Oid%22%3a%22e683f35a-7751-46cc-8cdd-edd8367a4643%22%7d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teams.microsoft.com/l/meetup-join/19%3ameeting_M2I0Njg0OGUtYjA4Ny00ZTAxLWFhNjMtNmQxMWI0MGM3ZmM2%40thread.v2/0?context=%7b%22Tid%22%3a%224c16deb3-342d-4fca-bcd5-b1429308034c%22%2c%22Oid%22%3a%22c3d37095-f18c-4ce4-868b-155b8d20f41f%22%7d" TargetMode="External"/><Relationship Id="rId11" Type="http://schemas.openxmlformats.org/officeDocument/2006/relationships/image" Target="../media/image33.jpeg"/><Relationship Id="rId5" Type="http://schemas.openxmlformats.org/officeDocument/2006/relationships/hyperlink" Target="https://teams.microsoft.com/l/meetup-join/19%3ameeting_M2Y1NDdmMGQtNGU2YS00ZjdmLWI5ZjQtY2ZhNDIyNDNkMjA4%40thread.v2/0?context=%7b%22Tid%22%3a%22a3b39014-7adc-48fa-a114-37c2434dbd69%22%2c%22Oid%22%3a%22cc2f57db-4b62-445f-aa21-86164d2f1516%22%7d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teams.microsoft.com/l/meetup-join/19%3ameeting_N2I3MzIxN2UtNDkxNS00MzNlLWFlZWYtZDhlZGE3ZDVkYmM3%40thread.v2/0?context=%7b%22Tid%22%3a%223ce54778-ad9e-4f32-b864-143bac711305%22%2c%22Oid%22%3a%223926e420-516a-4698-9d8b-c2635b7a23fc%22%7d" TargetMode="Externa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teams.microsoft.com/l/meetup-join/19%3ad93f650b079f489590f67990308923ec%40thread.skype/1606403471772?context=%7b%22Tid%22%3a%22ca6fbace-7cba-4d53-8681-a06284f7ff46%22%2c%22Oid%22%3a%22e683f35a-7751-46cc-8cdd-edd8367a4643%22%7d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4779" y="826019"/>
            <a:ext cx="10573247" cy="457200"/>
          </a:xfrm>
        </p:spPr>
        <p:txBody>
          <a:bodyPr/>
          <a:lstStyle/>
          <a:p>
            <a:r>
              <a:rPr lang="nl-NL" sz="2800" dirty="0"/>
              <a:t>Casus 4 Klimaatadaptatie in de binnenstad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884585" y="1797977"/>
            <a:ext cx="10573246" cy="4787757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2" descr="Home - Binnenstadsmanagement Leeuward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559" y="1699378"/>
            <a:ext cx="7343337" cy="48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6B3693-5924-4C81-AFB6-D831377F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8899" y="6210726"/>
            <a:ext cx="6029492" cy="365125"/>
          </a:xfrm>
        </p:spPr>
        <p:txBody>
          <a:bodyPr/>
          <a:lstStyle/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9120AE1-150E-4DC9-B126-ED3CFB36BDAA}"/>
              </a:ext>
            </a:extLst>
          </p:cNvPr>
          <p:cNvSpPr/>
          <p:nvPr/>
        </p:nvSpPr>
        <p:spPr>
          <a:xfrm>
            <a:off x="2228900" y="1459231"/>
            <a:ext cx="806841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nl-NL" sz="2800" dirty="0">
                <a:solidFill>
                  <a:prstClr val="black"/>
                </a:solidFill>
                <a:latin typeface="Calibri"/>
              </a:rPr>
              <a:t>U wordt om 10:45 verwacht in de volgende parallelsessie. In uw agenda staan de Teams links.</a:t>
            </a:r>
          </a:p>
          <a:p>
            <a:pPr defTabSz="457200">
              <a:defRPr/>
            </a:pPr>
            <a:endParaRPr lang="nl-NL" dirty="0">
              <a:solidFill>
                <a:prstClr val="black"/>
              </a:solidFill>
              <a:latin typeface="Calibri"/>
              <a:hlinkClick r:id="rId3"/>
            </a:endParaRPr>
          </a:p>
          <a:p>
            <a:pPr defTabSz="457200">
              <a:defRPr/>
            </a:pPr>
            <a:endParaRPr lang="nl-NL" sz="2000" dirty="0">
              <a:solidFill>
                <a:prstClr val="black"/>
              </a:solidFill>
              <a:latin typeface="Calibri"/>
              <a:hlinkClick r:id="rId3"/>
            </a:endParaRPr>
          </a:p>
          <a:p>
            <a:pPr defTabSz="457200"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  <a:hlinkClick r:id="rId3"/>
              </a:rPr>
              <a:t>Casus 1                 Versteende en verslonsde (voor)tuinen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  <a:hlinkClick r:id="rId4"/>
              </a:rPr>
              <a:t>Casus 2                 Klimaatadaptatie, ver van m’n bed?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  <a:hlinkClick r:id="rId5"/>
              </a:rPr>
              <a:t>Casus 3                 Koppelkansen: klimaatadaptatie, mitigatie en leefbaarheid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  <a:hlinkClick r:id="rId6"/>
              </a:rPr>
              <a:t>Casus 4                 Klimaatadaptatie in het stadscentrum</a:t>
            </a:r>
            <a:endParaRPr lang="nl-NL" sz="20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457200">
              <a:defRPr/>
            </a:pPr>
            <a:r>
              <a:rPr lang="nl-NL" sz="280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pic>
        <p:nvPicPr>
          <p:cNvPr id="5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BBE0A2BF-3998-490C-9CD6-351267F1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8338E58D">
            <a:extLst>
              <a:ext uri="{FF2B5EF4-FFF2-40B4-BE49-F238E27FC236}">
                <a16:creationId xmlns:a16="http://schemas.microsoft.com/office/drawing/2014/main" id="{813D8F81-172C-40CB-A659-AC2422CD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C936BAC5-96B5-47EF-9090-DCA34BFF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91" y="6151154"/>
            <a:ext cx="2021141" cy="4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Welkom bij de Hanzehogeschool Groningen">
            <a:extLst>
              <a:ext uri="{FF2B5EF4-FFF2-40B4-BE49-F238E27FC236}">
                <a16:creationId xmlns:a16="http://schemas.microsoft.com/office/drawing/2014/main" id="{E256A431-F30A-4CB8-BE17-92820105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gieorgaan SIA - Regieorgaan SIA">
            <a:extLst>
              <a:ext uri="{FF2B5EF4-FFF2-40B4-BE49-F238E27FC236}">
                <a16:creationId xmlns:a16="http://schemas.microsoft.com/office/drawing/2014/main" id="{462E6100-A71B-4AA7-96D2-DE2956FF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34" y="5998572"/>
            <a:ext cx="1225165" cy="6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33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6B3693-5924-4C81-AFB6-D831377F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8899" y="6210726"/>
            <a:ext cx="6029492" cy="365125"/>
          </a:xfrm>
        </p:spPr>
        <p:txBody>
          <a:bodyPr/>
          <a:lstStyle/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9120AE1-150E-4DC9-B126-ED3CFB36BDAA}"/>
              </a:ext>
            </a:extLst>
          </p:cNvPr>
          <p:cNvSpPr/>
          <p:nvPr/>
        </p:nvSpPr>
        <p:spPr>
          <a:xfrm>
            <a:off x="2228900" y="2481207"/>
            <a:ext cx="80684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nl-NL" sz="2800" dirty="0">
                <a:solidFill>
                  <a:prstClr val="black"/>
                </a:solidFill>
                <a:latin typeface="Calibri"/>
              </a:rPr>
              <a:t>U wordt om 11:15 verwacht bij het plenaire slotgedeelte. In uw agenda staat de Teams link. </a:t>
            </a:r>
          </a:p>
          <a:p>
            <a:pPr defTabSz="457200">
              <a:defRPr/>
            </a:pPr>
            <a:endParaRPr lang="nl-NL" dirty="0">
              <a:solidFill>
                <a:prstClr val="black"/>
              </a:solidFill>
              <a:latin typeface="Calibri"/>
              <a:hlinkClick r:id="rId3"/>
            </a:endParaRPr>
          </a:p>
          <a:p>
            <a:pPr defTabSz="457200">
              <a:defRPr/>
            </a:pPr>
            <a:r>
              <a:rPr lang="nl-NL" sz="2800" dirty="0">
                <a:solidFill>
                  <a:prstClr val="black"/>
                </a:solidFill>
                <a:latin typeface="Calibri"/>
              </a:rPr>
              <a:t>  </a:t>
            </a:r>
          </a:p>
        </p:txBody>
      </p:sp>
      <p:pic>
        <p:nvPicPr>
          <p:cNvPr id="5" name="Afbeelding 8" descr="Meer stopcontacten op Hogeschool Rotterdam - Rochussenstraat - Petities.nl">
            <a:extLst>
              <a:ext uri="{FF2B5EF4-FFF2-40B4-BE49-F238E27FC236}">
                <a16:creationId xmlns:a16="http://schemas.microsoft.com/office/drawing/2014/main" id="{BBE0A2BF-3998-490C-9CD6-351267F1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30" y="6007796"/>
            <a:ext cx="797820" cy="79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9" descr="8338E58D">
            <a:extLst>
              <a:ext uri="{FF2B5EF4-FFF2-40B4-BE49-F238E27FC236}">
                <a16:creationId xmlns:a16="http://schemas.microsoft.com/office/drawing/2014/main" id="{813D8F81-172C-40CB-A659-AC2422CD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682" y="6217954"/>
            <a:ext cx="1487574" cy="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C936BAC5-96B5-47EF-9090-DCA34BFF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91" y="6151154"/>
            <a:ext cx="2021141" cy="4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Welkom bij de Hanzehogeschool Groningen">
            <a:extLst>
              <a:ext uri="{FF2B5EF4-FFF2-40B4-BE49-F238E27FC236}">
                <a16:creationId xmlns:a16="http://schemas.microsoft.com/office/drawing/2014/main" id="{E256A431-F30A-4CB8-BE17-92820105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29" y="6151153"/>
            <a:ext cx="1841334" cy="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gieorgaan SIA - Regieorgaan SIA">
            <a:extLst>
              <a:ext uri="{FF2B5EF4-FFF2-40B4-BE49-F238E27FC236}">
                <a16:creationId xmlns:a16="http://schemas.microsoft.com/office/drawing/2014/main" id="{462E6100-A71B-4AA7-96D2-DE2956FF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34" y="5998572"/>
            <a:ext cx="1225165" cy="64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84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54"/>
          <p:cNvSpPr/>
          <p:nvPr/>
        </p:nvSpPr>
        <p:spPr>
          <a:xfrm>
            <a:off x="6247220" y="-62761"/>
            <a:ext cx="2342625" cy="1409631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Cloud 50"/>
          <p:cNvSpPr/>
          <p:nvPr/>
        </p:nvSpPr>
        <p:spPr>
          <a:xfrm>
            <a:off x="6360710" y="3318596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Cloud 46"/>
          <p:cNvSpPr/>
          <p:nvPr/>
        </p:nvSpPr>
        <p:spPr>
          <a:xfrm>
            <a:off x="5955862" y="5322683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Cloud 44"/>
          <p:cNvSpPr/>
          <p:nvPr/>
        </p:nvSpPr>
        <p:spPr>
          <a:xfrm>
            <a:off x="9679703" y="22204"/>
            <a:ext cx="2342625" cy="1409631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Cloud 42"/>
          <p:cNvSpPr/>
          <p:nvPr/>
        </p:nvSpPr>
        <p:spPr>
          <a:xfrm>
            <a:off x="8296335" y="-52740"/>
            <a:ext cx="2342625" cy="1409631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Cloud 41"/>
          <p:cNvSpPr/>
          <p:nvPr/>
        </p:nvSpPr>
        <p:spPr>
          <a:xfrm>
            <a:off x="6749244" y="643473"/>
            <a:ext cx="2342625" cy="1409631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Cloud 39"/>
          <p:cNvSpPr/>
          <p:nvPr/>
        </p:nvSpPr>
        <p:spPr>
          <a:xfrm>
            <a:off x="9504265" y="1104713"/>
            <a:ext cx="2342625" cy="1409631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Cloud 40"/>
          <p:cNvSpPr/>
          <p:nvPr/>
        </p:nvSpPr>
        <p:spPr>
          <a:xfrm>
            <a:off x="6585455" y="1445650"/>
            <a:ext cx="2342625" cy="1409631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Cloud 34"/>
          <p:cNvSpPr/>
          <p:nvPr/>
        </p:nvSpPr>
        <p:spPr>
          <a:xfrm>
            <a:off x="10040882" y="2880961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1" name="Group 30"/>
          <p:cNvGrpSpPr/>
          <p:nvPr/>
        </p:nvGrpSpPr>
        <p:grpSpPr>
          <a:xfrm>
            <a:off x="1440833" y="2141152"/>
            <a:ext cx="2510066" cy="1323975"/>
            <a:chOff x="1440833" y="2141152"/>
            <a:chExt cx="2510066" cy="1323975"/>
          </a:xfrm>
        </p:grpSpPr>
        <p:sp>
          <p:nvSpPr>
            <p:cNvPr id="30" name="Cloud 29"/>
            <p:cNvSpPr/>
            <p:nvPr/>
          </p:nvSpPr>
          <p:spPr>
            <a:xfrm>
              <a:off x="1440833" y="2141152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52447" y="2416917"/>
              <a:ext cx="2398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Drukke ondergrond / kabels &amp; leidingen</a:t>
              </a:r>
              <a:endParaRPr lang="nl-NL" dirty="0"/>
            </a:p>
          </p:txBody>
        </p:sp>
      </p:grpSp>
      <p:sp>
        <p:nvSpPr>
          <p:cNvPr id="29" name="Cloud 28"/>
          <p:cNvSpPr/>
          <p:nvPr/>
        </p:nvSpPr>
        <p:spPr>
          <a:xfrm>
            <a:off x="9358225" y="4013721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Cloud 27"/>
          <p:cNvSpPr/>
          <p:nvPr/>
        </p:nvSpPr>
        <p:spPr>
          <a:xfrm>
            <a:off x="6894339" y="4106330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Cloud 26"/>
          <p:cNvSpPr/>
          <p:nvPr/>
        </p:nvSpPr>
        <p:spPr>
          <a:xfrm>
            <a:off x="7551972" y="5354900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231011" y="671143"/>
            <a:ext cx="10573247" cy="4572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 binnenstad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Content Placeholder 5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62194" y="4204936"/>
            <a:ext cx="2200275" cy="1323975"/>
            <a:chOff x="209550" y="5267325"/>
            <a:chExt cx="2200275" cy="1323975"/>
          </a:xfrm>
        </p:grpSpPr>
        <p:sp>
          <p:nvSpPr>
            <p:cNvPr id="11" name="Cloud 10"/>
            <p:cNvSpPr/>
            <p:nvPr/>
          </p:nvSpPr>
          <p:spPr>
            <a:xfrm>
              <a:off x="209550" y="5267325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926" y="5581650"/>
              <a:ext cx="1581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Monumentale panden</a:t>
              </a:r>
              <a:endParaRPr lang="nl-NL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60216" y="3078525"/>
            <a:ext cx="2200275" cy="1323975"/>
            <a:chOff x="2463136" y="5267325"/>
            <a:chExt cx="2200275" cy="1323975"/>
          </a:xfrm>
        </p:grpSpPr>
        <p:sp>
          <p:nvSpPr>
            <p:cNvPr id="12" name="Cloud 11"/>
            <p:cNvSpPr/>
            <p:nvPr/>
          </p:nvSpPr>
          <p:spPr>
            <a:xfrm>
              <a:off x="2463136" y="5267325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5575" y="5599758"/>
              <a:ext cx="1752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Veel hoogbouw, appartementen</a:t>
              </a:r>
              <a:endParaRPr lang="nl-NL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08392" y="3689986"/>
            <a:ext cx="2497517" cy="1502835"/>
            <a:chOff x="4712907" y="5196254"/>
            <a:chExt cx="2497517" cy="1502835"/>
          </a:xfrm>
        </p:grpSpPr>
        <p:sp>
          <p:nvSpPr>
            <p:cNvPr id="13" name="Cloud 12"/>
            <p:cNvSpPr/>
            <p:nvPr/>
          </p:nvSpPr>
          <p:spPr>
            <a:xfrm>
              <a:off x="4712907" y="5196254"/>
              <a:ext cx="2497517" cy="150283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9085" y="5554313"/>
              <a:ext cx="2398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Veel grijs, verharding/bebouwing</a:t>
              </a:r>
              <a:endParaRPr lang="nl-NL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17056" y="5280137"/>
            <a:ext cx="2725966" cy="1323975"/>
            <a:chOff x="7210424" y="5242827"/>
            <a:chExt cx="2725966" cy="1323975"/>
          </a:xfrm>
        </p:grpSpPr>
        <p:sp>
          <p:nvSpPr>
            <p:cNvPr id="14" name="Cloud 13"/>
            <p:cNvSpPr/>
            <p:nvPr/>
          </p:nvSpPr>
          <p:spPr>
            <a:xfrm>
              <a:off x="7210424" y="5242827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37938" y="5671448"/>
              <a:ext cx="2398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Weinig groen</a:t>
              </a:r>
              <a:endParaRPr lang="nl-NL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866433" y="5416102"/>
            <a:ext cx="2893753" cy="1323975"/>
            <a:chOff x="9410699" y="5267325"/>
            <a:chExt cx="2893753" cy="1323975"/>
          </a:xfrm>
        </p:grpSpPr>
        <p:sp>
          <p:nvSpPr>
            <p:cNvPr id="15" name="Cloud 14"/>
            <p:cNvSpPr/>
            <p:nvPr/>
          </p:nvSpPr>
          <p:spPr>
            <a:xfrm>
              <a:off x="9410699" y="5267325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1003">
              <a:schemeClr val="lt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0" y="5731249"/>
              <a:ext cx="2398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Bedrijven</a:t>
              </a:r>
              <a:endParaRPr lang="nl-NL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138200" y="5801620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Winkels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7452883" y="4569645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Toerisme</a:t>
            </a:r>
            <a:endParaRPr lang="nl-NL" dirty="0"/>
          </a:p>
        </p:txBody>
      </p:sp>
      <p:sp>
        <p:nvSpPr>
          <p:cNvPr id="18" name="TextBox 17"/>
          <p:cNvSpPr txBox="1"/>
          <p:nvPr/>
        </p:nvSpPr>
        <p:spPr>
          <a:xfrm>
            <a:off x="10040882" y="4436746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VVE’s</a:t>
            </a:r>
            <a:endParaRPr lang="nl-NL" dirty="0"/>
          </a:p>
        </p:txBody>
      </p:sp>
      <p:grpSp>
        <p:nvGrpSpPr>
          <p:cNvPr id="33" name="Group 32"/>
          <p:cNvGrpSpPr/>
          <p:nvPr/>
        </p:nvGrpSpPr>
        <p:grpSpPr>
          <a:xfrm>
            <a:off x="8128997" y="2950695"/>
            <a:ext cx="2509963" cy="1409631"/>
            <a:chOff x="8128997" y="2950695"/>
            <a:chExt cx="2509963" cy="1409631"/>
          </a:xfrm>
        </p:grpSpPr>
        <p:sp>
          <p:nvSpPr>
            <p:cNvPr id="32" name="Cloud 31"/>
            <p:cNvSpPr/>
            <p:nvPr/>
          </p:nvSpPr>
          <p:spPr>
            <a:xfrm>
              <a:off x="8128997" y="2950695"/>
              <a:ext cx="2342625" cy="140963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1003">
              <a:schemeClr val="lt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40508" y="3451121"/>
              <a:ext cx="23984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Ondernemersplatform</a:t>
              </a:r>
              <a:endParaRPr lang="nl-NL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36962" y="2399205"/>
            <a:ext cx="2200275" cy="1323975"/>
            <a:chOff x="6309515" y="4791549"/>
            <a:chExt cx="2200275" cy="1323975"/>
          </a:xfrm>
        </p:grpSpPr>
        <p:sp>
          <p:nvSpPr>
            <p:cNvPr id="24" name="Cloud 23"/>
            <p:cNvSpPr/>
            <p:nvPr/>
          </p:nvSpPr>
          <p:spPr>
            <a:xfrm>
              <a:off x="6309515" y="4791549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59989" y="5133567"/>
              <a:ext cx="1899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Soms grote water elementen</a:t>
              </a:r>
              <a:endParaRPr lang="nl-NL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75578" y="3295929"/>
            <a:ext cx="110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Bewoners</a:t>
            </a:r>
            <a:endParaRPr lang="nl-NL" dirty="0"/>
          </a:p>
        </p:txBody>
      </p:sp>
      <p:sp>
        <p:nvSpPr>
          <p:cNvPr id="36" name="TextBox 35"/>
          <p:cNvSpPr txBox="1"/>
          <p:nvPr/>
        </p:nvSpPr>
        <p:spPr>
          <a:xfrm>
            <a:off x="6713126" y="1813036"/>
            <a:ext cx="23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Meer mensen gaan in de stad wonen</a:t>
            </a:r>
            <a:endParaRPr lang="nl-NL" dirty="0"/>
          </a:p>
        </p:txBody>
      </p:sp>
      <p:sp>
        <p:nvSpPr>
          <p:cNvPr id="37" name="TextBox 36"/>
          <p:cNvSpPr txBox="1"/>
          <p:nvPr/>
        </p:nvSpPr>
        <p:spPr>
          <a:xfrm>
            <a:off x="7143688" y="1035921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Minder winkels</a:t>
            </a:r>
            <a:endParaRPr lang="nl-NL" dirty="0"/>
          </a:p>
        </p:txBody>
      </p:sp>
      <p:sp>
        <p:nvSpPr>
          <p:cNvPr id="38" name="TextBox 37"/>
          <p:cNvSpPr txBox="1"/>
          <p:nvPr/>
        </p:nvSpPr>
        <p:spPr>
          <a:xfrm>
            <a:off x="8787067" y="434198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Hittestress</a:t>
            </a:r>
            <a:endParaRPr lang="nl-NL" dirty="0"/>
          </a:p>
        </p:txBody>
      </p:sp>
      <p:sp>
        <p:nvSpPr>
          <p:cNvPr id="39" name="TextBox 38"/>
          <p:cNvSpPr txBox="1"/>
          <p:nvPr/>
        </p:nvSpPr>
        <p:spPr>
          <a:xfrm>
            <a:off x="9872549" y="1484965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Wateroverlast</a:t>
            </a:r>
            <a:endParaRPr lang="nl-NL" dirty="0"/>
          </a:p>
        </p:txBody>
      </p:sp>
      <p:sp>
        <p:nvSpPr>
          <p:cNvPr id="44" name="TextBox 43"/>
          <p:cNvSpPr txBox="1"/>
          <p:nvPr/>
        </p:nvSpPr>
        <p:spPr>
          <a:xfrm>
            <a:off x="10581881" y="434198"/>
            <a:ext cx="11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Droogte</a:t>
            </a:r>
            <a:endParaRPr lang="nl-NL" dirty="0"/>
          </a:p>
        </p:txBody>
      </p:sp>
      <p:sp>
        <p:nvSpPr>
          <p:cNvPr id="46" name="TextBox 45"/>
          <p:cNvSpPr txBox="1"/>
          <p:nvPr/>
        </p:nvSpPr>
        <p:spPr>
          <a:xfrm>
            <a:off x="6396407" y="5661506"/>
            <a:ext cx="110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Spelen</a:t>
            </a:r>
            <a:r>
              <a:rPr lang="nl-NL" dirty="0"/>
              <a:t> </a:t>
            </a:r>
            <a:r>
              <a:rPr lang="nl-NL" dirty="0" smtClean="0"/>
              <a:t>&amp; bewegen</a:t>
            </a:r>
            <a:endParaRPr lang="nl-NL" dirty="0"/>
          </a:p>
        </p:txBody>
      </p:sp>
      <p:grpSp>
        <p:nvGrpSpPr>
          <p:cNvPr id="48" name="Group 47"/>
          <p:cNvGrpSpPr/>
          <p:nvPr/>
        </p:nvGrpSpPr>
        <p:grpSpPr>
          <a:xfrm>
            <a:off x="1312489" y="5231436"/>
            <a:ext cx="2200275" cy="1323975"/>
            <a:chOff x="209550" y="5267325"/>
            <a:chExt cx="2200275" cy="1323975"/>
          </a:xfrm>
        </p:grpSpPr>
        <p:sp>
          <p:nvSpPr>
            <p:cNvPr id="49" name="Cloud 48"/>
            <p:cNvSpPr/>
            <p:nvPr/>
          </p:nvSpPr>
          <p:spPr>
            <a:xfrm>
              <a:off x="209550" y="5267325"/>
              <a:ext cx="2200275" cy="132397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5828" y="5516348"/>
              <a:ext cx="1557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Bebouwing dicht op mekaar</a:t>
              </a:r>
              <a:endParaRPr lang="nl-NL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49087" y="3710528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Markt</a:t>
            </a:r>
            <a:endParaRPr lang="nl-NL" dirty="0"/>
          </a:p>
        </p:txBody>
      </p:sp>
      <p:sp>
        <p:nvSpPr>
          <p:cNvPr id="53" name="Cloud 52"/>
          <p:cNvSpPr/>
          <p:nvPr/>
        </p:nvSpPr>
        <p:spPr>
          <a:xfrm>
            <a:off x="8782906" y="4801455"/>
            <a:ext cx="2200275" cy="1323975"/>
          </a:xfrm>
          <a:prstGeom prst="cloud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xtBox 53"/>
          <p:cNvSpPr txBox="1"/>
          <p:nvPr/>
        </p:nvSpPr>
        <p:spPr>
          <a:xfrm>
            <a:off x="9320153" y="5195440"/>
            <a:ext cx="239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Festival</a:t>
            </a:r>
            <a:endParaRPr lang="nl-NL" dirty="0"/>
          </a:p>
        </p:txBody>
      </p:sp>
      <p:sp>
        <p:nvSpPr>
          <p:cNvPr id="56" name="TextBox 55"/>
          <p:cNvSpPr txBox="1"/>
          <p:nvPr/>
        </p:nvSpPr>
        <p:spPr>
          <a:xfrm>
            <a:off x="6487499" y="63844"/>
            <a:ext cx="170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Druk op piekmomenten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4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79" y="208866"/>
            <a:ext cx="11495910" cy="457200"/>
          </a:xfrm>
        </p:spPr>
        <p:txBody>
          <a:bodyPr>
            <a:normAutofit fontScale="90000"/>
          </a:bodyPr>
          <a:lstStyle/>
          <a:p>
            <a:r>
              <a:rPr lang="nl-NL" sz="2700" b="1" dirty="0"/>
              <a:t>Steden moeten in 2050 klimaatbestendig en </a:t>
            </a:r>
            <a:r>
              <a:rPr lang="nl-NL" sz="2700" b="1" dirty="0" smtClean="0"/>
              <a:t>water robuust </a:t>
            </a:r>
            <a:r>
              <a:rPr lang="nl-NL" sz="2700" b="1" dirty="0"/>
              <a:t>ingericht </a:t>
            </a:r>
            <a:r>
              <a:rPr lang="nl-NL" sz="2700" b="1" dirty="0" smtClean="0"/>
              <a:t>zijn</a:t>
            </a:r>
            <a:br>
              <a:rPr lang="nl-NL" sz="2700" b="1" dirty="0" smtClean="0"/>
            </a:br>
            <a:r>
              <a:rPr lang="nl-NL" sz="2700" dirty="0" smtClean="0"/>
              <a:t>Deltacommissaris 2021: </a:t>
            </a:r>
            <a:r>
              <a:rPr lang="nl-NL" sz="2700" b="0" dirty="0" smtClean="0"/>
              <a:t> ”De wateropgaven moeten meer sturend worden en randvoorwaarden aangeven voor de keuzes bij de ruimtelijke inrichting van Nederland.”</a:t>
            </a:r>
            <a:r>
              <a:rPr lang="nl-NL" sz="2700" b="1" dirty="0" smtClean="0"/>
              <a:t/>
            </a:r>
            <a:br>
              <a:rPr lang="nl-NL" sz="2700" b="1" dirty="0" smtClean="0"/>
            </a:br>
            <a:r>
              <a:rPr lang="nl-NL" sz="2700" b="1" dirty="0" smtClean="0"/>
              <a:t>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2"/>
          </p:nvPr>
        </p:nvSpPr>
        <p:spPr>
          <a:xfrm>
            <a:off x="553453" y="1646778"/>
            <a:ext cx="11177336" cy="2636214"/>
          </a:xfrm>
        </p:spPr>
        <p:txBody>
          <a:bodyPr/>
          <a:lstStyle/>
          <a:p>
            <a:pPr marL="0" indent="0">
              <a:buNone/>
            </a:pPr>
            <a:r>
              <a:rPr lang="nl-NL" sz="2000" b="1" dirty="0"/>
              <a:t>Metingen uit het onderzoek laten zien dat hittestress een uitdaging is voor binnensteden en versteende wijken (hitte-eiland effect). Mogelijk met extra risico voor appartementen).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dirty="0"/>
              <a:t>In binnensteden zien we een transitie van winkelgebied naar woon- en verblijfsgebied</a:t>
            </a:r>
            <a:endParaRPr lang="nl-NL" sz="2000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9A5DD6-27DE-4A66-99E9-BFA682ADCB30}"/>
              </a:ext>
            </a:extLst>
          </p:cNvPr>
          <p:cNvGraphicFramePr/>
          <p:nvPr>
            <p:extLst/>
          </p:nvPr>
        </p:nvGraphicFramePr>
        <p:xfrm>
          <a:off x="405650" y="3087203"/>
          <a:ext cx="4864182" cy="357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E8054C-586A-4B73-8B93-86C282E7A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5" t="7034" r="11133" b="12756"/>
          <a:stretch/>
        </p:blipFill>
        <p:spPr>
          <a:xfrm>
            <a:off x="5877838" y="3291740"/>
            <a:ext cx="5962676" cy="3373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0674" y="5492304"/>
            <a:ext cx="412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bg1"/>
                </a:solidFill>
              </a:rPr>
              <a:t>Temperatuur binnen sensoren woonhuizen (blauw) en appartementen (zwart)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uchtfoto | Vlissingen, Nederland, 15 mei 2014.Oude Binnenstad van  Vlissingen gezien vanaf Boulevard de Ruyter rechts de Koopmanshaven en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31" y="246727"/>
            <a:ext cx="6644298" cy="44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lissingen-haven - Chalet verhuur Olmendu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4283" y="102451"/>
            <a:ext cx="4104787" cy="317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llamypark Vlissingen – OnSite Photography | Groen, Plein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114" y="3384021"/>
            <a:ext cx="6236677" cy="3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1385561" y="5301190"/>
            <a:ext cx="3696578" cy="648000"/>
          </a:xfrm>
          <a:prstGeom prst="rect">
            <a:avLst/>
          </a:prstGeom>
        </p:spPr>
        <p:txBody>
          <a:bodyPr vert="horz" lIns="91440" tIns="36000" rIns="91440" bIns="36000" rtlCol="0" anchor="t">
            <a:no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3000" b="1" i="0" kern="1200" cap="none" baseline="0">
                <a:solidFill>
                  <a:srgbClr val="01629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5000" dirty="0" smtClean="0">
                <a:solidFill>
                  <a:schemeClr val="accent5">
                    <a:lumMod val="75000"/>
                  </a:schemeClr>
                </a:solidFill>
              </a:rPr>
              <a:t>Vlissingen</a:t>
            </a:r>
            <a:endParaRPr lang="nl-NL" sz="5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ddelburg 800 jaar stad - Zeeuwse Ank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660" y="172595"/>
            <a:ext cx="4529237" cy="29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kantie Zeeland: bezoek Middelburg en Vlissingen - Travan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53" y="697012"/>
            <a:ext cx="5609737" cy="37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jn eerste maand als Middelburgse! – Waar is Bea?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630" y="3367352"/>
            <a:ext cx="4402260" cy="21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570014" y="5162285"/>
            <a:ext cx="3696578" cy="648000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733" b="1" i="0" kern="1200" cap="all" spc="53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1570014" y="5197407"/>
            <a:ext cx="32087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5000" dirty="0">
                <a:solidFill>
                  <a:schemeClr val="accent5">
                    <a:lumMod val="75000"/>
                  </a:schemeClr>
                </a:solidFill>
              </a:rPr>
              <a:t>Middelburg</a:t>
            </a:r>
          </a:p>
        </p:txBody>
      </p:sp>
    </p:spTree>
    <p:extLst>
      <p:ext uri="{BB962C8B-B14F-4D97-AF65-F5344CB8AC3E}">
        <p14:creationId xmlns:p14="http://schemas.microsoft.com/office/powerpoint/2010/main" val="25811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Stelling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2"/>
          </p:nvPr>
        </p:nvSpPr>
        <p:spPr>
          <a:xfrm>
            <a:off x="884585" y="1804737"/>
            <a:ext cx="10573246" cy="3336139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 smtClean="0"/>
              <a:t>Klimaatadaptatie moet sturend worden voor de inrichting van binnenstedelijk gebied in de transitie van winkelgebied naar woon en verblijfsgebied.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Type uw reactie </a:t>
            </a:r>
            <a:r>
              <a:rPr lang="nl-NL" sz="2400" dirty="0" err="1" smtClean="0"/>
              <a:t>dmv</a:t>
            </a:r>
            <a:r>
              <a:rPr lang="nl-NL" sz="2400" dirty="0" smtClean="0"/>
              <a:t> Eens / Oneens in de chat</a:t>
            </a:r>
          </a:p>
          <a:p>
            <a:pPr marL="0" indent="0">
              <a:buNone/>
            </a:pPr>
            <a:r>
              <a:rPr lang="nl-NL" sz="1800" dirty="0"/>
              <a:t/>
            </a:r>
            <a:br>
              <a:rPr lang="nl-NL" sz="1800" dirty="0"/>
            </a:br>
            <a:r>
              <a:rPr lang="nl-NL" sz="1800" i="1" dirty="0"/>
              <a:t> 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Verdiepende vragen stelling 1</a:t>
            </a:r>
            <a:endParaRPr lang="nl-NL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884585" y="1564105"/>
            <a:ext cx="10573246" cy="4884821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 smtClean="0"/>
              <a:t>Wat </a:t>
            </a:r>
            <a:r>
              <a:rPr lang="nl-NL" dirty="0"/>
              <a:t>is nodig om de transitie naar klimaatbestendig verblijfs- en woongebied te maken? </a:t>
            </a:r>
          </a:p>
          <a:p>
            <a:endParaRPr lang="nl-NL" dirty="0"/>
          </a:p>
          <a:p>
            <a:r>
              <a:rPr lang="nl-NL" dirty="0"/>
              <a:t>Hoe doen we dit? </a:t>
            </a:r>
          </a:p>
          <a:p>
            <a:endParaRPr lang="nl-NL" dirty="0"/>
          </a:p>
          <a:p>
            <a:r>
              <a:rPr lang="nl-NL" dirty="0"/>
              <a:t>Welke functies moeten hierin centraal staan?</a:t>
            </a:r>
          </a:p>
          <a:p>
            <a:endParaRPr lang="nl-NL" dirty="0"/>
          </a:p>
          <a:p>
            <a:r>
              <a:rPr lang="nl-NL" dirty="0"/>
              <a:t>Wat zijn uw ideeën, voorbeelden, succesfactoren of </a:t>
            </a:r>
            <a:r>
              <a:rPr lang="nl-NL" dirty="0" smtClean="0"/>
              <a:t>barrières voor implementatie van klimaatadaptatie in dit vraagstuk? 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b="1" dirty="0"/>
              <a:t>Stelling </a:t>
            </a:r>
            <a:r>
              <a:rPr lang="nl-NL" sz="2400" b="1" dirty="0" smtClean="0"/>
              <a:t>2</a:t>
            </a:r>
            <a:endParaRPr lang="nl-NL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884584" y="1925052"/>
            <a:ext cx="11002615" cy="3215823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Klimaatadaptatieprofessionals van gemeenten moeten in staat zijn om de verschillende belangen van inwoners, ondernemers en bezoekers van de binnenstad samen te brengen om effectief te werken aan klimaat adaptieve oplossingen</a:t>
            </a: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</a:rPr>
              <a:t>Geef in de chat eerst uw reactie: Eens / Oneens</a:t>
            </a:r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Verdiepende vragen stelling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884585" y="1708483"/>
            <a:ext cx="10573246" cy="4608095"/>
          </a:xfrm>
        </p:spPr>
        <p:txBody>
          <a:bodyPr>
            <a:normAutofit/>
          </a:bodyPr>
          <a:lstStyle/>
          <a:p>
            <a:r>
              <a:rPr lang="nl-NL" spc="53" dirty="0" smtClean="0"/>
              <a:t>Als dit initieel niet lukt, met wie kunnen zij dit gezamenlijk oppakken? </a:t>
            </a:r>
          </a:p>
          <a:p>
            <a:endParaRPr lang="nl-NL" spc="53" dirty="0" smtClean="0"/>
          </a:p>
          <a:p>
            <a:r>
              <a:rPr lang="nl-NL" spc="53" dirty="0" smtClean="0"/>
              <a:t>De vraag is niet of, maar vooral hoe. Op welk schaalniveau zouden we moeten beginnen? Met een experiment in de binnenstad of met een visie voor de lange termijn? </a:t>
            </a:r>
          </a:p>
          <a:p>
            <a:endParaRPr lang="nl-NL" spc="53" dirty="0" smtClean="0"/>
          </a:p>
          <a:p>
            <a:r>
              <a:rPr lang="nl-NL" spc="53" dirty="0" smtClean="0"/>
              <a:t>Wat voor experiment of visie zou dit moeten zijn? Wat is de rol van inwoners daarin?</a:t>
            </a:r>
          </a:p>
          <a:p>
            <a:endParaRPr lang="nl-NL" spc="53" dirty="0"/>
          </a:p>
          <a:p>
            <a:r>
              <a:rPr lang="nl-NL" dirty="0"/>
              <a:t>Als er iets is in de omgeving wat verandert is er altijd wel een argument om iets niet te willen. Kan een perspectief voor de toekomst daarin helpen? </a:t>
            </a:r>
            <a:endParaRPr lang="nl-NL" spc="53" dirty="0" smtClean="0"/>
          </a:p>
          <a:p>
            <a:endParaRPr lang="nl-NL" spc="53" dirty="0" smtClean="0"/>
          </a:p>
          <a:p>
            <a:r>
              <a:rPr lang="nl-NL" spc="53" dirty="0" smtClean="0"/>
              <a:t>Zijn er voorbeelden, ideeën, succesfactoren of barrières </a:t>
            </a:r>
            <a:r>
              <a:rPr lang="nl-NL" dirty="0"/>
              <a:t>voor implementatie van klimaatadaptatie in dit vraagstuk? </a:t>
            </a:r>
            <a:endParaRPr lang="nl-NL" spc="53" dirty="0" smtClean="0"/>
          </a:p>
          <a:p>
            <a:endParaRPr lang="nl-NL" sz="2000" cap="all" spc="53" dirty="0"/>
          </a:p>
        </p:txBody>
      </p:sp>
    </p:spTree>
    <p:extLst>
      <p:ext uri="{BB962C8B-B14F-4D97-AF65-F5344CB8AC3E}">
        <p14:creationId xmlns:p14="http://schemas.microsoft.com/office/powerpoint/2010/main" val="39153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Z-PPT-Formaat16-9">
  <a:themeElements>
    <a:clrScheme name="HZ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79C9"/>
      </a:accent1>
      <a:accent2>
        <a:srgbClr val="0079C9"/>
      </a:accent2>
      <a:accent3>
        <a:srgbClr val="0079C9"/>
      </a:accent3>
      <a:accent4>
        <a:srgbClr val="0079C9"/>
      </a:accent4>
      <a:accent5>
        <a:srgbClr val="0079C9"/>
      </a:accent5>
      <a:accent6>
        <a:srgbClr val="0079C9"/>
      </a:accent6>
      <a:hlink>
        <a:srgbClr val="0079C9"/>
      </a:hlink>
      <a:folHlink>
        <a:srgbClr val="0079C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6" id="{CF182A5F-BD3A-E041-9652-6D19B7CF785B}" vid="{80C27F01-62EA-9040-8985-FA3F9F33FEAE}"/>
    </a:ext>
  </a:extLst>
</a:theme>
</file>

<file path=ppt/theme/theme2.xml><?xml version="1.0" encoding="utf-8"?>
<a:theme xmlns:a="http://schemas.openxmlformats.org/drawingml/2006/main" name="12882_Powerpoint-sjabloon_VHL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2760_powerpoint-template_vhl_new_2016-2 [Read-Only]" id="{C6A5B4D4-0160-481F-8209-5C596FC9E026}" vid="{9D48CA3D-2A99-4C67-BB0D-4EA74D49E05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CC3D79FC7A1478C49B81ED9F09E29" ma:contentTypeVersion="13" ma:contentTypeDescription="Create a new document." ma:contentTypeScope="" ma:versionID="c469df5c129e60b98d1b414628253b7f">
  <xsd:schema xmlns:xsd="http://www.w3.org/2001/XMLSchema" xmlns:xs="http://www.w3.org/2001/XMLSchema" xmlns:p="http://schemas.microsoft.com/office/2006/metadata/properties" xmlns:ns3="086debcc-09eb-4bc4-9351-0593f957e480" xmlns:ns4="dae032ea-9dd6-49dc-a849-5b4963070bc5" targetNamespace="http://schemas.microsoft.com/office/2006/metadata/properties" ma:root="true" ma:fieldsID="da0e26f1023b19f573bd96b2f5fc6254" ns3:_="" ns4:_="">
    <xsd:import namespace="086debcc-09eb-4bc4-9351-0593f957e480"/>
    <xsd:import namespace="dae032ea-9dd6-49dc-a849-5b4963070b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debcc-09eb-4bc4-9351-0593f957e4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032ea-9dd6-49dc-a849-5b4963070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A4BB7-8F8E-4927-A64A-64B07D5544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C8348-E213-4507-96E2-53FE793D6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debcc-09eb-4bc4-9351-0593f957e480"/>
    <ds:schemaRef ds:uri="dae032ea-9dd6-49dc-a849-5b4963070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3758D-5C91-4FD4-A4A4-01140CA87DE2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dae032ea-9dd6-49dc-a849-5b4963070bc5"/>
    <ds:schemaRef ds:uri="086debcc-09eb-4bc4-9351-0593f957e480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583</Words>
  <Application>Microsoft Office PowerPoint</Application>
  <PresentationFormat>Widescreen</PresentationFormat>
  <Paragraphs>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ＭＳ 明朝</vt:lpstr>
      <vt:lpstr>Times New Roman</vt:lpstr>
      <vt:lpstr>HZ-PPT-Formaat16-9</vt:lpstr>
      <vt:lpstr>12882_Powerpoint-sjabloon_VHL_ENG</vt:lpstr>
      <vt:lpstr>Casus 4 Klimaatadaptatie in de binnenstad</vt:lpstr>
      <vt:lpstr>De binnenstad</vt:lpstr>
      <vt:lpstr>Steden moeten in 2050 klimaatbestendig en water robuust ingericht zijn Deltacommissaris 2021:  ”De wateropgaven moeten meer sturend worden en randvoorwaarden aangeven voor de keuzes bij de ruimtelijke inrichting van Nederland.”   </vt:lpstr>
      <vt:lpstr>PowerPoint Presentation</vt:lpstr>
      <vt:lpstr>PowerPoint Presentation</vt:lpstr>
      <vt:lpstr>Stelling 1</vt:lpstr>
      <vt:lpstr>Verdiepende vragen stelling 1</vt:lpstr>
      <vt:lpstr>Stelling 2</vt:lpstr>
      <vt:lpstr>Verdiepende vragen stelling 2</vt:lpstr>
      <vt:lpstr>PowerPoint Presentation</vt:lpstr>
      <vt:lpstr>PowerPoint Presentation</vt:lpstr>
    </vt:vector>
  </TitlesOfParts>
  <Company>HZ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Klimaatadaptatie in de binnenstad</dc:title>
  <dc:creator>J.A. van den Heuvel</dc:creator>
  <cp:lastModifiedBy>J.A. van den Heuvel</cp:lastModifiedBy>
  <cp:revision>31</cp:revision>
  <dcterms:created xsi:type="dcterms:W3CDTF">2020-12-02T09:17:50Z</dcterms:created>
  <dcterms:modified xsi:type="dcterms:W3CDTF">2021-01-12T12:27:08Z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0x010100EA2CC3D79FC7A1478C49B81ED9F09E29</vt:lpwstr>
  </property>
</Properties>
</file>