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32" r:id="rId4"/>
    <p:sldId id="297" r:id="rId5"/>
    <p:sldId id="346" r:id="rId6"/>
    <p:sldId id="344" r:id="rId7"/>
    <p:sldId id="345" r:id="rId8"/>
    <p:sldId id="331" r:id="rId9"/>
    <p:sldId id="295" r:id="rId10"/>
    <p:sldId id="296" r:id="rId11"/>
    <p:sldId id="301" r:id="rId12"/>
    <p:sldId id="300" r:id="rId13"/>
    <p:sldId id="335" r:id="rId14"/>
    <p:sldId id="343" r:id="rId15"/>
    <p:sldId id="270" r:id="rId16"/>
    <p:sldId id="307" r:id="rId17"/>
    <p:sldId id="334" r:id="rId18"/>
    <p:sldId id="333" r:id="rId19"/>
    <p:sldId id="294" r:id="rId20"/>
    <p:sldId id="337" r:id="rId21"/>
    <p:sldId id="342" r:id="rId22"/>
    <p:sldId id="339" r:id="rId23"/>
    <p:sldId id="299" r:id="rId24"/>
    <p:sldId id="347" r:id="rId25"/>
    <p:sldId id="349" r:id="rId26"/>
    <p:sldId id="348" r:id="rId27"/>
    <p:sldId id="264" r:id="rId28"/>
  </p:sldIdLst>
  <p:sldSz cx="12192000" cy="6858000"/>
  <p:notesSz cx="9926638" cy="14301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1" autoAdjust="0"/>
    <p:restoredTop sz="94731" autoAdjust="0"/>
  </p:normalViewPr>
  <p:slideViewPr>
    <p:cSldViewPr snapToGrid="0">
      <p:cViewPr varScale="1">
        <p:scale>
          <a:sx n="109" d="100"/>
          <a:sy n="109" d="100"/>
        </p:scale>
        <p:origin x="7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19" d="100"/>
        <a:sy n="219" d="100"/>
      </p:scale>
      <p:origin x="0" y="17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461DD17-BC95-4E5E-951D-EA124E4D28CF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03388" y="2152863"/>
            <a:ext cx="8785225" cy="1819274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37BCA51B-237E-4529-961B-04F62CDEC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id="{112900FA-BE6C-4A1B-B304-F5354EC2F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media 2">
            <a:extLst>
              <a:ext uri="{FF2B5EF4-FFF2-40B4-BE49-F238E27FC236}">
                <a16:creationId xmlns:a16="http://schemas.microsoft.com/office/drawing/2014/main" id="{58024E05-6F86-4F54-A2BD-69A80D51214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22218" y="984250"/>
            <a:ext cx="9955357" cy="4968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op het pictogram als u media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328C7A6-1B3B-4A8E-947C-9BD4E7E7C845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id="{5070A283-7014-4C6B-9726-BDD52F567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CCB03E8-A4C0-4403-9E3B-B72336D4A6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90688"/>
            <a:ext cx="12192000" cy="35671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id="{D45BF852-8637-40B6-B4EE-F53323D9A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75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66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925657"/>
            <a:ext cx="10320867" cy="905070"/>
          </a:xfrm>
        </p:spPr>
        <p:txBody>
          <a:bodyPr anchor="b">
            <a:normAutofit/>
          </a:bodyPr>
          <a:lstStyle>
            <a:lvl1pPr algn="ctr">
              <a:defRPr sz="5334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8" y="3801490"/>
            <a:ext cx="8161866" cy="2970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8" y="5510696"/>
            <a:ext cx="8161866" cy="1043515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67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12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923158" y="1825625"/>
            <a:ext cx="4116388" cy="273367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71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6316140" y="2634456"/>
            <a:ext cx="5022056" cy="334535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6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D8407C64-E57E-4A25-8603-C210C3304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909" y="537050"/>
            <a:ext cx="6900685" cy="56399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1690688"/>
            <a:ext cx="12192000" cy="433219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9112456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4"/>
            <a:ext cx="3000782" cy="419725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6096000" y="1822352"/>
            <a:ext cx="5403850" cy="419735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9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7177133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6" y="365125"/>
            <a:ext cx="914445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1700005" y="1825625"/>
            <a:ext cx="7109143" cy="4351338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39" y="6310312"/>
            <a:ext cx="1507609" cy="54768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l-NL" dirty="0"/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27530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4467639" y="0"/>
            <a:ext cx="7724362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0244" y="997996"/>
            <a:ext cx="5349785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84D55F9-BA8E-485E-A85B-29C2C123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006" y="365125"/>
            <a:ext cx="2581795" cy="559630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7-6-2021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‹#›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1970" y="997996"/>
            <a:ext cx="9988060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1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7D25395-8ED1-4255-A450-7460E5CDBC73}"/>
              </a:ext>
            </a:extLst>
          </p:cNvPr>
          <p:cNvPicPr>
            <a:picLocks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98111" y="6398277"/>
            <a:ext cx="24015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DF3FE2-D613-457F-959D-D3E805E0D4C3}" type="datetimeFigureOut">
              <a:rPr lang="nl-NL" smtClean="0"/>
              <a:pPr/>
              <a:t>7-6-2021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98277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9827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A247960-B45A-44EC-96A3-8146AF6D23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70" r:id="rId11"/>
    <p:sldLayoutId id="2147483669" r:id="rId12"/>
    <p:sldLayoutId id="2147483654" r:id="rId13"/>
    <p:sldLayoutId id="2147483655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869" userDrawn="1">
          <p15:clr>
            <a:srgbClr val="F26B43"/>
          </p15:clr>
        </p15:guide>
        <p15:guide id="4" pos="1073" userDrawn="1">
          <p15:clr>
            <a:srgbClr val="F26B43"/>
          </p15:clr>
        </p15:guide>
        <p15:guide id="5" pos="6607" userDrawn="1">
          <p15:clr>
            <a:srgbClr val="F26B43"/>
          </p15:clr>
        </p15:guide>
        <p15:guide id="6" pos="68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Omgevingswet in Veere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400" dirty="0" smtClean="0"/>
              <a:t>Voorsorteren op anders werken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00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09485" y="428625"/>
            <a:ext cx="11177666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426719" y="200707"/>
            <a:ext cx="11421439" cy="64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Schermafbeelding 2021-05-31 om 14.41.00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5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Schermafbeelding 2021-05-31 om 14.41.17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5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5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Hoe ziet het fysieke domein er in Veere straks uit?</a:t>
            </a:r>
            <a:endParaRPr lang="nl-NL" dirty="0"/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5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Schermafbeelding 2021-05-10 om 08.24.38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55" r="-21355"/>
          <a:stretch>
            <a:fillRect/>
          </a:stretch>
        </p:blipFill>
        <p:spPr>
          <a:xfrm>
            <a:off x="-746093" y="-1"/>
            <a:ext cx="13800549" cy="6858001"/>
          </a:xfrm>
        </p:spPr>
      </p:pic>
    </p:spTree>
    <p:extLst>
      <p:ext uri="{BB962C8B-B14F-4D97-AF65-F5344CB8AC3E}">
        <p14:creationId xmlns:p14="http://schemas.microsoft.com/office/powerpoint/2010/main" val="3564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864668" y="637044"/>
            <a:ext cx="901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 dirty="0" smtClean="0"/>
              <a:t>De intake</a:t>
            </a:r>
            <a:endParaRPr lang="nl-NL" sz="440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1588168" y="1735133"/>
            <a:ext cx="659330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intake is er voor bedoeld om te zorgen dat een initiatiefnemer in een vroeg stadium weet of zijn plan wenselijk is. </a:t>
            </a:r>
            <a:endParaRPr lang="nl-NL" sz="2000" dirty="0"/>
          </a:p>
        </p:txBody>
      </p:sp>
      <p:sp>
        <p:nvSpPr>
          <p:cNvPr id="10" name="Tekstvak 9"/>
          <p:cNvSpPr txBox="1"/>
          <p:nvPr/>
        </p:nvSpPr>
        <p:spPr>
          <a:xfrm>
            <a:off x="3985868" y="3340837"/>
            <a:ext cx="659330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Een plan wordt alleen in behandeling genomen als het zinvol is.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1457244" y="4622189"/>
            <a:ext cx="659330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Bedoeld voor complexe aanvragen</a:t>
            </a:r>
            <a:endParaRPr lang="nl-NL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3977100" y="5652664"/>
            <a:ext cx="36896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Aanwijzen behandelaar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163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864668" y="637044"/>
            <a:ext cx="901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 dirty="0" err="1" smtClean="0"/>
              <a:t>Snelserviceformule</a:t>
            </a:r>
            <a:endParaRPr lang="nl-NL" sz="440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1588168" y="1735133"/>
            <a:ext cx="659330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</a:t>
            </a:r>
            <a:r>
              <a:rPr lang="nl-NL" sz="2000" dirty="0" err="1" smtClean="0"/>
              <a:t>snelserviceformule</a:t>
            </a:r>
            <a:r>
              <a:rPr lang="nl-NL" sz="2000" dirty="0" smtClean="0"/>
              <a:t> zorgt ervoor dat inwoners bij eenvoudige verbouwingen in en om het huis binnen een kwartier weten of er gebouwd mag worden met of zonder vergunning.</a:t>
            </a:r>
            <a:endParaRPr lang="nl-NL" sz="2000" dirty="0"/>
          </a:p>
        </p:txBody>
      </p:sp>
      <p:sp>
        <p:nvSpPr>
          <p:cNvPr id="10" name="Tekstvak 9"/>
          <p:cNvSpPr txBox="1"/>
          <p:nvPr/>
        </p:nvSpPr>
        <p:spPr>
          <a:xfrm>
            <a:off x="4252403" y="4344351"/>
            <a:ext cx="659330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Al er vergunning nodig is gaat de aanvraag simpel en snel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962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864668" y="637044"/>
            <a:ext cx="901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 dirty="0" smtClean="0"/>
              <a:t>Ontwerpformule</a:t>
            </a:r>
            <a:endParaRPr lang="nl-NL" sz="440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1588168" y="1735133"/>
            <a:ext cx="659330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/>
              <a:t>initiatiefnemers beter begeleiden bij het vergunningentraject en daarbij belanghebbenden en ketenpartners integraal betrekken.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588167" y="5244556"/>
            <a:ext cx="659330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Doel: binnen 8 weken vergunning</a:t>
            </a:r>
            <a:endParaRPr lang="nl-NL" sz="2000" dirty="0"/>
          </a:p>
        </p:txBody>
      </p:sp>
      <p:sp>
        <p:nvSpPr>
          <p:cNvPr id="10" name="Tekstvak 9"/>
          <p:cNvSpPr txBox="1"/>
          <p:nvPr/>
        </p:nvSpPr>
        <p:spPr>
          <a:xfrm>
            <a:off x="4830639" y="3590667"/>
            <a:ext cx="659330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Dankzij deze formule kunnen initiatiefnemers terecht bij de gemeente als 1 loket voor alle services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407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/>
              <a:t>De </a:t>
            </a:r>
            <a:r>
              <a:rPr lang="nl-NL" dirty="0" smtClean="0"/>
              <a:t>Ontwerpformule </a:t>
            </a:r>
            <a:r>
              <a:rPr lang="nl-NL" dirty="0"/>
              <a:t>(=een serviceformule)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2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1. Van Ruimtelijke ordening naar ‘het fysieke domein’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Van sectoraal naar integraal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Schermafbeelding 2021-05-31 om 14.42.2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1" r="-6401"/>
          <a:stretch>
            <a:fillRect/>
          </a:stretch>
        </p:blipFill>
        <p:spPr>
          <a:xfrm>
            <a:off x="-824347" y="0"/>
            <a:ext cx="13800545" cy="6858000"/>
          </a:xfrm>
        </p:spPr>
      </p:pic>
    </p:spTree>
    <p:extLst>
      <p:ext uri="{BB962C8B-B14F-4D97-AF65-F5344CB8AC3E}">
        <p14:creationId xmlns:p14="http://schemas.microsoft.com/office/powerpoint/2010/main" val="12875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Schermafbeelding 2021-05-31 om 14.44.13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3" r="-4513"/>
          <a:stretch>
            <a:fillRect/>
          </a:stretch>
        </p:blipFill>
        <p:spPr>
          <a:xfrm>
            <a:off x="-550683" y="1"/>
            <a:ext cx="13727833" cy="6858000"/>
          </a:xfrm>
        </p:spPr>
      </p:pic>
    </p:spTree>
    <p:extLst>
      <p:ext uri="{BB962C8B-B14F-4D97-AF65-F5344CB8AC3E}">
        <p14:creationId xmlns:p14="http://schemas.microsoft.com/office/powerpoint/2010/main" val="436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chermafbeelding 2021-05-31 om 14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96" y="1"/>
            <a:ext cx="99300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864668" y="637044"/>
            <a:ext cx="901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 dirty="0" smtClean="0"/>
              <a:t>En dan</a:t>
            </a:r>
            <a:r>
              <a:rPr lang="mr-IN" sz="4400" u="sng" dirty="0" smtClean="0"/>
              <a:t>…</a:t>
            </a:r>
            <a:r>
              <a:rPr lang="en-US" sz="4400" u="sng" dirty="0" smtClean="0"/>
              <a:t>.</a:t>
            </a:r>
            <a:endParaRPr lang="nl-NL" sz="440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1603846" y="1719453"/>
            <a:ext cx="3131063" cy="710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nl-NL" sz="3200" dirty="0" smtClean="0"/>
              <a:t>Oefenen</a:t>
            </a:r>
            <a:r>
              <a:rPr lang="mr-IN" sz="3200" dirty="0" smtClean="0"/>
              <a:t>…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6494353" y="3116961"/>
            <a:ext cx="4201587" cy="1695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nl-NL" sz="3200" dirty="0" smtClean="0"/>
              <a:t>Verder aan de slag met werkgroepen..</a:t>
            </a:r>
            <a:endParaRPr lang="nl-NL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1615139" y="5431192"/>
            <a:ext cx="3131063" cy="710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nl-NL" sz="3200" dirty="0" smtClean="0"/>
              <a:t>Inrichten</a:t>
            </a:r>
            <a:r>
              <a:rPr lang="mr-IN" sz="3200" dirty="0" smtClean="0"/>
              <a:t>…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727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864668" y="637044"/>
            <a:ext cx="901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/>
              <a:t>Werkgroepen</a:t>
            </a:r>
            <a:endParaRPr lang="nl-NL" sz="440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1244581" y="1712934"/>
            <a:ext cx="4202863" cy="17262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1400" b="1" dirty="0" err="1" smtClean="0"/>
              <a:t>Informatievoorziening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r>
              <a:rPr lang="en-US" sz="1400" b="1" dirty="0" err="1" smtClean="0"/>
              <a:t>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Informatievoorziening</a:t>
            </a:r>
            <a:endParaRPr lang="en-US" sz="1400" b="1" dirty="0" smtClean="0"/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toepasbare</a:t>
            </a:r>
            <a:r>
              <a:rPr lang="en-US" sz="1400" b="1" dirty="0" smtClean="0"/>
              <a:t> regels</a:t>
            </a:r>
          </a:p>
          <a:p>
            <a:r>
              <a:rPr lang="nl-NL" sz="1400" b="1" dirty="0" smtClean="0"/>
              <a:t>S</a:t>
            </a:r>
            <a:r>
              <a:rPr lang="en-US" sz="1400" b="1" dirty="0" err="1" smtClean="0"/>
              <a:t>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nedomgeving</a:t>
            </a:r>
            <a:endParaRPr lang="en-US" sz="1400" b="1" dirty="0" smtClean="0"/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Squit</a:t>
            </a: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5975509" y="1723285"/>
            <a:ext cx="4202863" cy="2157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1400" b="1" dirty="0" err="1" smtClean="0"/>
              <a:t>Processen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snelserviceformule</a:t>
            </a:r>
            <a:endParaRPr lang="en-US" sz="1400" b="1" dirty="0" smtClean="0"/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</a:t>
            </a:r>
            <a:r>
              <a:rPr lang="en-US" sz="1400" b="1" dirty="0" err="1"/>
              <a:t>o</a:t>
            </a:r>
            <a:r>
              <a:rPr lang="en-US" sz="1400" b="1" dirty="0" err="1" smtClean="0"/>
              <a:t>ntwerpformule</a:t>
            </a:r>
            <a:endParaRPr lang="en-US" sz="1400" b="1" dirty="0" smtClean="0"/>
          </a:p>
          <a:p>
            <a:r>
              <a:rPr lang="nl-NL" sz="1400" b="1" dirty="0" smtClean="0"/>
              <a:t>S</a:t>
            </a:r>
            <a:r>
              <a:rPr lang="en-US" sz="1400" b="1" dirty="0" err="1" smtClean="0"/>
              <a:t>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handhavingsformule</a:t>
            </a:r>
            <a:endParaRPr lang="en-US" sz="1400" b="1" dirty="0" smtClean="0"/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wegwijzer</a:t>
            </a:r>
            <a:endParaRPr lang="en-US" sz="1400" b="1" dirty="0" smtClean="0"/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Intake</a:t>
            </a:r>
          </a:p>
          <a:p>
            <a:r>
              <a:rPr lang="en-US" sz="1400" b="1" dirty="0" err="1" smtClean="0"/>
              <a:t>Subwerkgroep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Ontwikkelformule</a:t>
            </a: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1248603" y="3856003"/>
            <a:ext cx="4202863" cy="12953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1400" b="1" dirty="0" err="1" smtClean="0"/>
              <a:t>Omgevingsplan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r>
              <a:rPr lang="en-US" sz="1400" b="1" dirty="0" err="1" smtClean="0"/>
              <a:t>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Bestemmingsplan</a:t>
            </a:r>
            <a:r>
              <a:rPr lang="en-US" sz="1400" b="1" dirty="0" smtClean="0"/>
              <a:t>+</a:t>
            </a:r>
          </a:p>
          <a:p>
            <a:r>
              <a:rPr lang="en-US" sz="1400" b="1" dirty="0" err="1" smtClean="0"/>
              <a:t>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Omgevingsplan</a:t>
            </a:r>
            <a:r>
              <a:rPr lang="en-US" sz="1400" b="1" dirty="0" smtClean="0"/>
              <a:t> 2029</a:t>
            </a:r>
          </a:p>
          <a:p>
            <a:endParaRPr lang="en-US" sz="1400" b="1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5971176" y="4292500"/>
            <a:ext cx="4202863" cy="12953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1400" b="1" dirty="0" err="1" smtClean="0"/>
              <a:t>Visie</a:t>
            </a:r>
            <a:r>
              <a:rPr lang="en-US" sz="1400" b="1" dirty="0" smtClean="0"/>
              <a:t> en </a:t>
            </a:r>
            <a:r>
              <a:rPr lang="en-US" sz="1400" b="1" dirty="0" err="1" smtClean="0"/>
              <a:t>Programma’s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r>
              <a:rPr lang="en-US" sz="1400" b="1" dirty="0" err="1" smtClean="0"/>
              <a:t>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Omgevingsvisie</a:t>
            </a:r>
            <a:r>
              <a:rPr lang="en-US" sz="1400" b="1" dirty="0" smtClean="0"/>
              <a:t> 2047</a:t>
            </a:r>
          </a:p>
          <a:p>
            <a:r>
              <a:rPr lang="en-US" sz="1400" b="1" dirty="0" err="1" smtClean="0"/>
              <a:t>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grondexploitatiebeleid</a:t>
            </a: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1252624" y="5612807"/>
            <a:ext cx="4202863" cy="864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1400" b="1" dirty="0" err="1" smtClean="0"/>
              <a:t>Overig</a:t>
            </a:r>
            <a:r>
              <a:rPr lang="en-US" sz="1400" b="1" dirty="0" smtClean="0"/>
              <a:t>:</a:t>
            </a:r>
          </a:p>
          <a:p>
            <a:endParaRPr lang="en-US" sz="1400" b="1" dirty="0"/>
          </a:p>
          <a:p>
            <a:r>
              <a:rPr lang="en-US" sz="1400" b="1" dirty="0" err="1" smtClean="0"/>
              <a:t>Werkgroep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Leges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7454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864668" y="637044"/>
            <a:ext cx="9015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/>
              <a:t>Laatste</a:t>
            </a:r>
            <a:r>
              <a:rPr lang="en-US" sz="4400" u="sng" dirty="0" smtClean="0"/>
              <a:t> Tip</a:t>
            </a:r>
            <a:endParaRPr lang="nl-NL" sz="4400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1462739" y="2048731"/>
            <a:ext cx="7050691" cy="772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3600" dirty="0" err="1" smtClean="0"/>
              <a:t>Spreekuur</a:t>
            </a:r>
            <a:r>
              <a:rPr lang="en-US" sz="3600" dirty="0" smtClean="0"/>
              <a:t> Omgevingswet!!!</a:t>
            </a:r>
            <a:endParaRPr lang="nl-NL" sz="3600" dirty="0"/>
          </a:p>
        </p:txBody>
      </p:sp>
      <p:sp>
        <p:nvSpPr>
          <p:cNvPr id="13" name="Tekstvak 12"/>
          <p:cNvSpPr txBox="1"/>
          <p:nvPr/>
        </p:nvSpPr>
        <p:spPr>
          <a:xfrm>
            <a:off x="3214347" y="3941601"/>
            <a:ext cx="8121215" cy="587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2400" dirty="0" err="1" smtClean="0"/>
              <a:t>Als</a:t>
            </a:r>
            <a:r>
              <a:rPr lang="en-US" sz="2400" dirty="0" smtClean="0"/>
              <a:t> je </a:t>
            </a:r>
            <a:r>
              <a:rPr lang="en-US" sz="2400" dirty="0" err="1" smtClean="0"/>
              <a:t>niets</a:t>
            </a:r>
            <a:r>
              <a:rPr lang="en-US" sz="2400" dirty="0" smtClean="0"/>
              <a:t> </a:t>
            </a:r>
            <a:r>
              <a:rPr lang="en-US" sz="2400" dirty="0" err="1" smtClean="0"/>
              <a:t>vraagt</a:t>
            </a:r>
            <a:r>
              <a:rPr lang="en-US" sz="2400" dirty="0" smtClean="0"/>
              <a:t> </a:t>
            </a:r>
            <a:r>
              <a:rPr lang="en-US" sz="2400" dirty="0" err="1" smtClean="0"/>
              <a:t>kom</a:t>
            </a:r>
            <a:r>
              <a:rPr lang="en-US" sz="2400" dirty="0" smtClean="0"/>
              <a:t> je </a:t>
            </a:r>
            <a:r>
              <a:rPr lang="en-US" sz="2400" dirty="0" err="1" smtClean="0"/>
              <a:t>niets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weten</a:t>
            </a:r>
            <a:r>
              <a:rPr lang="en-US" sz="2400" dirty="0" smtClean="0"/>
              <a:t>. 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1689146" y="5473833"/>
            <a:ext cx="4158938" cy="587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216000" tIns="108000" rIns="216000" bIns="108000" rtlCol="0">
            <a:spAutoFit/>
          </a:bodyPr>
          <a:lstStyle/>
          <a:p>
            <a:r>
              <a:rPr lang="en-US" sz="2400" dirty="0" err="1" smtClean="0"/>
              <a:t>Samen</a:t>
            </a:r>
            <a:r>
              <a:rPr lang="en-US" sz="2400" dirty="0" smtClean="0"/>
              <a:t> </a:t>
            </a:r>
            <a:r>
              <a:rPr lang="en-US" sz="2400" dirty="0" err="1" smtClean="0"/>
              <a:t>kom</a:t>
            </a:r>
            <a:r>
              <a:rPr lang="en-US" sz="2400" dirty="0" smtClean="0"/>
              <a:t> je </a:t>
            </a:r>
            <a:r>
              <a:rPr lang="en-US" sz="2400" dirty="0" err="1" smtClean="0"/>
              <a:t>verder</a:t>
            </a:r>
            <a:r>
              <a:rPr lang="en-US" sz="2400" dirty="0" smtClean="0"/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312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grond, buiten, lucht, strand&#10;&#10;Automatisch gegenereerde beschrijving">
            <a:extLst>
              <a:ext uri="{FF2B5EF4-FFF2-40B4-BE49-F238E27FC236}">
                <a16:creationId xmlns:a16="http://schemas.microsoft.com/office/drawing/2014/main" id="{B5B3D83F-A262-44AC-B462-38A362F888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>
            <a:fillRect/>
          </a:stretch>
        </p:blipFill>
        <p:spPr/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70F6298A-B7AA-48A2-849A-6D6A889F1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99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14325"/>
            <a:ext cx="5893158" cy="1325563"/>
          </a:xfrm>
        </p:spPr>
        <p:txBody>
          <a:bodyPr/>
          <a:lstStyle/>
          <a:p>
            <a:r>
              <a:rPr lang="nl-NL" dirty="0" smtClean="0"/>
              <a:t>Omgevingswet is een transitie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1" y="1448972"/>
            <a:ext cx="6358825" cy="974202"/>
          </a:xfrm>
          <a:ln w="25400">
            <a:solidFill>
              <a:schemeClr val="tx1"/>
            </a:solidFill>
          </a:ln>
        </p:spPr>
        <p:txBody>
          <a:bodyPr lIns="360000" rIns="360000"/>
          <a:lstStyle/>
          <a:p>
            <a:pPr marL="0" indent="0" algn="ctr">
              <a:buNone/>
            </a:pPr>
            <a:r>
              <a:rPr lang="nl-NL" sz="1400" b="1" dirty="0" smtClean="0"/>
              <a:t>Transitie:</a:t>
            </a:r>
            <a:endParaRPr lang="nl-NL" sz="1200" dirty="0" smtClean="0"/>
          </a:p>
          <a:p>
            <a:pPr marL="0" indent="0">
              <a:buNone/>
            </a:pPr>
            <a:r>
              <a:rPr lang="nl-NL" sz="1400" i="1" dirty="0" smtClean="0"/>
              <a:t>Is een fundamentele verandering van structuur, cultuur en werkwijze in een systeem.</a:t>
            </a:r>
          </a:p>
          <a:p>
            <a:pPr marL="0" indent="0">
              <a:buNone/>
            </a:pPr>
            <a:r>
              <a:rPr lang="nl-NL" sz="1200" dirty="0"/>
              <a:t>  </a:t>
            </a:r>
            <a:br>
              <a:rPr lang="nl-NL" sz="1200" dirty="0"/>
            </a:br>
            <a:r>
              <a:rPr lang="nl-NL" sz="1200" dirty="0"/>
              <a:t/>
            </a:r>
            <a:br>
              <a:rPr lang="nl-NL" sz="1200" dirty="0"/>
            </a:br>
            <a:endParaRPr lang="nl-NL" sz="12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62651" y="2704332"/>
            <a:ext cx="6358825" cy="3823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Omgevingswet is de 2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transitie na die in het sociaal domein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De Omgevingswet moet een versimpeling en een versnelling brengen voor het aanvragen en behandelen van initiatieven in het fysieke domein. De onduidelijkheid moet worden weggenomen.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nl-NL" sz="1200" dirty="0"/>
              <a:t>Hoe dit dan moet gaan gebeuren staat niet in de Omgevingswet. Daarvoor staan gemeenten zelf aan de lat. </a:t>
            </a:r>
            <a:endParaRPr lang="nl-NL" sz="1200" dirty="0" smtClean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Belangrijk kenmerk van een transitie: het duurt lang voordat je het daadwerkelijk hebt bereikt. 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 </a:t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> 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22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48145" y="1068780"/>
            <a:ext cx="10704055" cy="48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Zo werken we toch al?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08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1" b="25251"/>
          <a:stretch>
            <a:fillRect/>
          </a:stretch>
        </p:blipFill>
        <p:spPr>
          <a:xfrm>
            <a:off x="3779" y="439037"/>
            <a:ext cx="12211059" cy="6068125"/>
          </a:xfrm>
        </p:spPr>
      </p:pic>
    </p:spTree>
    <p:extLst>
      <p:ext uri="{BB962C8B-B14F-4D97-AF65-F5344CB8AC3E}">
        <p14:creationId xmlns:p14="http://schemas.microsoft.com/office/powerpoint/2010/main" val="394585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6024"/>
          <a:stretch>
            <a:fillRect/>
          </a:stretch>
        </p:blipFill>
        <p:spPr>
          <a:xfrm>
            <a:off x="3779" y="439037"/>
            <a:ext cx="12211059" cy="6068125"/>
          </a:xfrm>
        </p:spPr>
      </p:pic>
    </p:spTree>
    <p:extLst>
      <p:ext uri="{BB962C8B-B14F-4D97-AF65-F5344CB8AC3E}">
        <p14:creationId xmlns:p14="http://schemas.microsoft.com/office/powerpoint/2010/main" val="62539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err="1" smtClean="0"/>
              <a:t>Serviceblueprint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basis voor anders samenwerken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9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76985" y="300038"/>
            <a:ext cx="10471593" cy="61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3">
      <a:dk1>
        <a:sysClr val="windowText" lastClr="000000"/>
      </a:dk1>
      <a:lt1>
        <a:sysClr val="window" lastClr="FFFFFF"/>
      </a:lt1>
      <a:dk2>
        <a:srgbClr val="1DA2DC"/>
      </a:dk2>
      <a:lt2>
        <a:srgbClr val="E7E6E6"/>
      </a:lt2>
      <a:accent1>
        <a:srgbClr val="1DA2DC"/>
      </a:accent1>
      <a:accent2>
        <a:srgbClr val="21A73F"/>
      </a:accent2>
      <a:accent3>
        <a:srgbClr val="FFED00"/>
      </a:accent3>
      <a:accent4>
        <a:srgbClr val="BEDA3A"/>
      </a:accent4>
      <a:accent5>
        <a:srgbClr val="A5A5A5"/>
      </a:accent5>
      <a:accent6>
        <a:srgbClr val="1DA2DC"/>
      </a:accent6>
      <a:hlink>
        <a:srgbClr val="000000"/>
      </a:hlink>
      <a:folHlink>
        <a:srgbClr val="000000"/>
      </a:folHlink>
    </a:clrScheme>
    <a:fontScheme name="Aangepast 1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14BA32B-9C34-4F01-90F2-2E6A83B42A1F}" vid="{23C10FC6-8398-4265-8928-C597B24BC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2813</TotalTime>
  <Words>367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Verdana</vt:lpstr>
      <vt:lpstr>Kantoorthema</vt:lpstr>
      <vt:lpstr>Omgevingswet in Veere</vt:lpstr>
      <vt:lpstr>1. Van Ruimtelijke ordening naar ‘het fysieke domein’</vt:lpstr>
      <vt:lpstr>Omgevingswet is een transitie</vt:lpstr>
      <vt:lpstr>PowerPoint Presentation</vt:lpstr>
      <vt:lpstr>Zo werken we toch al?</vt:lpstr>
      <vt:lpstr>PowerPoint Presentation</vt:lpstr>
      <vt:lpstr>PowerPoint Presentation</vt:lpstr>
      <vt:lpstr>2. Serviceblueprint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Hoe ziet het fysieke domein er in Veere straks uit?</vt:lpstr>
      <vt:lpstr>PowerPoint Presentation</vt:lpstr>
      <vt:lpstr>PowerPoint Presentation</vt:lpstr>
      <vt:lpstr>PowerPoint Presentation</vt:lpstr>
      <vt:lpstr>PowerPoint Presentation</vt:lpstr>
      <vt:lpstr>2. De Ontwerpformule (=een serviceformule)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Quirien Karman</dc:creator>
  <cp:lastModifiedBy>Hans de Bruin</cp:lastModifiedBy>
  <cp:revision>68</cp:revision>
  <cp:lastPrinted>2020-02-17T07:08:12Z</cp:lastPrinted>
  <dcterms:created xsi:type="dcterms:W3CDTF">2020-02-04T14:05:39Z</dcterms:created>
  <dcterms:modified xsi:type="dcterms:W3CDTF">2021-06-07T12:15:01Z</dcterms:modified>
</cp:coreProperties>
</file>