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241_9BEB01A4.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530" r:id="rId5"/>
    <p:sldId id="580" r:id="rId6"/>
    <p:sldId id="558" r:id="rId7"/>
    <p:sldId id="577" r:id="rId8"/>
    <p:sldId id="579" r:id="rId9"/>
    <p:sldId id="550" r:id="rId10"/>
    <p:sldId id="571" r:id="rId11"/>
    <p:sldId id="548" r:id="rId12"/>
    <p:sldId id="551" r:id="rId13"/>
    <p:sldId id="281" r:id="rId14"/>
    <p:sldId id="572" r:id="rId15"/>
    <p:sldId id="567" r:id="rId16"/>
    <p:sldId id="566" r:id="rId17"/>
    <p:sldId id="555" r:id="rId18"/>
    <p:sldId id="268" r:id="rId19"/>
    <p:sldId id="553" r:id="rId20"/>
    <p:sldId id="559" r:id="rId21"/>
    <p:sldId id="560" r:id="rId22"/>
    <p:sldId id="564" r:id="rId23"/>
    <p:sldId id="561" r:id="rId24"/>
    <p:sldId id="562" r:id="rId25"/>
    <p:sldId id="573" r:id="rId26"/>
    <p:sldId id="582" r:id="rId27"/>
    <p:sldId id="574" r:id="rId28"/>
    <p:sldId id="575" r:id="rId29"/>
    <p:sldId id="546" r:id="rId30"/>
    <p:sldId id="261" r:id="rId31"/>
    <p:sldId id="581" r:id="rId32"/>
    <p:sldId id="263" r:id="rId33"/>
    <p:sldId id="264" r:id="rId34"/>
    <p:sldId id="262" r:id="rId35"/>
    <p:sldId id="552" r:id="rId3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11B921-013D-E82A-B36B-DE7EABC06CCC}" name="Saya Harpal" initials="SH" userId="S::harp0006@hz.nl::f5679527-a22d-4af8-b2dd-4b75a956dfce" providerId="AD"/>
  <p188:author id="{A5B34B50-99D2-6DB2-9726-5B60DFB0515A}" name="Ingrid Snijders" initials="IS" userId="S::isnijde@hz.nl::2758b842-8e05-4151-afbe-988a9d80d889" providerId="AD"/>
  <p188:author id="{AB9438CB-06B4-E50A-6CC0-E8B37DD12A22}" name="Andringa, Gerda" initials="GA" userId="S::g.andringa@ucr.nl::875b6f9e-0701-40ef-af18-517f647ac01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164"/>
    <p:restoredTop sz="78006"/>
  </p:normalViewPr>
  <p:slideViewPr>
    <p:cSldViewPr snapToGrid="0">
      <p:cViewPr varScale="1">
        <p:scale>
          <a:sx n="175" d="100"/>
          <a:sy n="175" d="100"/>
        </p:scale>
        <p:origin x="286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myhz.sharepoint.com/teams/ZorginBalans/Shared%20Documents/General/Analyse%20vragenlijsten/premeting/Figuur%20regio%20senioren.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myhz.sharepoint.com/teams/ZorginBalans/Shared%20Documents/General/Analyse%20vragenlijsten/premeting/Figuur%20regio%20senioren.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https://myhz.sharepoint.com/teams/ZorginBalans/Shared%20Documents/General/Analyse%20vragenlijsten/premeting/Figuur%20regio%20seniore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Map5"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hansreijnierse\Desktop\Zorg%20in%20Balans\Figuur%20regio%20seniore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myhz.sharepoint.com/teams/ZorginBalans/Shared%20Documents/General/Analyse%20vragenlijsten/premeting/Figuur%20regio%20seniore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myhz.sharepoint.com/teams/ZorginBalans/Shared%20Documents/General/Analyse%20vragenlijsten/premeting/Figuur%20regio%20seniore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Map5"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myhz.sharepoint.com/teams/ZorginBalans/Shared%20Documents/General/Analyse%20vragenlijsten/premeting/Figuur%20regio%20senioren.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myhz.sharepoint.com/teams/ZorginBalans/Shared%20Documents/General/Analyse%20vragenlijsten/premeting/Figuur%20regio%20senioren.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Belang gesprek</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Field2</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'16-5-25 Saya kladwerk'!$B$65:$B$68</c:f>
              <c:strCache>
                <c:ptCount val="4"/>
                <c:pt idx="0">
                  <c:v>Heel belangrijk</c:v>
                </c:pt>
                <c:pt idx="1">
                  <c:v>Belangrijk</c:v>
                </c:pt>
                <c:pt idx="2">
                  <c:v>Beetje belangrijk</c:v>
                </c:pt>
                <c:pt idx="3">
                  <c:v>Niet zo belangrijk</c:v>
                </c:pt>
              </c:strCache>
            </c:strRef>
          </c:cat>
          <c:val>
            <c:numRef>
              <c:f>'16-5-25 Saya kladwerk'!$C$65:$C$68</c:f>
              <c:numCache>
                <c:formatCode>General</c:formatCode>
                <c:ptCount val="4"/>
                <c:pt idx="0">
                  <c:v>49</c:v>
                </c:pt>
                <c:pt idx="1">
                  <c:v>46</c:v>
                </c:pt>
                <c:pt idx="2">
                  <c:v>3</c:v>
                </c:pt>
                <c:pt idx="3">
                  <c:v>1</c:v>
                </c:pt>
              </c:numCache>
            </c:numRef>
          </c:val>
          <c:extLst>
            <c:ext xmlns:c16="http://schemas.microsoft.com/office/drawing/2014/chart" uri="{C3380CC4-5D6E-409C-BE32-E72D297353CC}">
              <c16:uniqueId val="{00000000-16E4-42B4-85D5-E02ED8B7CF9C}"/>
            </c:ext>
          </c:extLst>
        </c:ser>
        <c:dLbls>
          <c:showLegendKey val="0"/>
          <c:showVal val="0"/>
          <c:showCatName val="0"/>
          <c:showSerName val="0"/>
          <c:showPercent val="0"/>
          <c:showBubbleSize val="0"/>
        </c:dLbls>
        <c:gapWidth val="33"/>
        <c:overlap val="-30"/>
        <c:axId val="912343559"/>
        <c:axId val="912345607"/>
      </c:barChart>
      <c:catAx>
        <c:axId val="912343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2345607"/>
        <c:crosses val="autoZero"/>
        <c:auto val="1"/>
        <c:lblAlgn val="ctr"/>
        <c:lblOffset val="100"/>
        <c:noMultiLvlLbl val="0"/>
      </c:catAx>
      <c:valAx>
        <c:axId val="912345607"/>
        <c:scaling>
          <c:orientation val="minMax"/>
          <c:max val="6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123435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Verantwoordelijk</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6CA-49D2-B872-264513AC3C6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6CA-49D2-B872-264513AC3C6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6CA-49D2-B872-264513AC3C6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6CA-49D2-B872-264513AC3C6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6CA-49D2-B872-264513AC3C63}"/>
              </c:ext>
            </c:extLst>
          </c:dPt>
          <c:dLbls>
            <c:spPr>
              <a:solidFill>
                <a:srgbClr val="595959"/>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E8E8E8"/>
                    </a:solidFill>
                    <a:latin typeface="+mn-lt"/>
                    <a:ea typeface="+mn-ea"/>
                    <a:cs typeface="+mn-cs"/>
                  </a:defRPr>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'16-5-25 Saya kladwerk'!$B$46:$B$50</c:f>
              <c:strCache>
                <c:ptCount val="5"/>
                <c:pt idx="0">
                  <c:v>Inwoners/burgers</c:v>
                </c:pt>
                <c:pt idx="1">
                  <c:v>Zorginstellingen</c:v>
                </c:pt>
                <c:pt idx="2">
                  <c:v>De gemeente</c:v>
                </c:pt>
                <c:pt idx="3">
                  <c:v>De landelijke overheid</c:v>
                </c:pt>
                <c:pt idx="4">
                  <c:v>Zorgverzekeraars</c:v>
                </c:pt>
              </c:strCache>
            </c:strRef>
          </c:cat>
          <c:val>
            <c:numRef>
              <c:f>'16-5-25 Saya kladwerk'!$C$46:$C$50</c:f>
              <c:numCache>
                <c:formatCode>General</c:formatCode>
                <c:ptCount val="5"/>
                <c:pt idx="0">
                  <c:v>1</c:v>
                </c:pt>
                <c:pt idx="1">
                  <c:v>7</c:v>
                </c:pt>
                <c:pt idx="2">
                  <c:v>22</c:v>
                </c:pt>
                <c:pt idx="3">
                  <c:v>30</c:v>
                </c:pt>
                <c:pt idx="4">
                  <c:v>20</c:v>
                </c:pt>
              </c:numCache>
            </c:numRef>
          </c:val>
          <c:extLst>
            <c:ext xmlns:c16="http://schemas.microsoft.com/office/drawing/2014/chart" uri="{C3380CC4-5D6E-409C-BE32-E72D297353CC}">
              <c16:uniqueId val="{0000000A-76CA-49D2-B872-264513AC3C63}"/>
            </c:ext>
          </c:extLst>
        </c:ser>
        <c:dLbls>
          <c:showLegendKey val="0"/>
          <c:showVal val="0"/>
          <c:showCatName val="0"/>
          <c:showSerName val="0"/>
          <c:showPercent val="0"/>
          <c:showBubbleSize val="0"/>
          <c:showLeaderLines val="0"/>
        </c:dLbls>
        <c:firstSliceAng val="0"/>
      </c:pieChart>
      <c:spPr>
        <a:noFill/>
        <a:ln>
          <a:noFill/>
        </a:ln>
        <a:effectLst/>
      </c:spPr>
    </c:plotArea>
    <c:legend>
      <c:legendPos val="t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Vaardigheden gesprek</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Field2</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'16-5-25 Saya kladwerk'!$B$73:$B$76</c:f>
              <c:strCache>
                <c:ptCount val="4"/>
                <c:pt idx="0">
                  <c:v>Volledig</c:v>
                </c:pt>
                <c:pt idx="1">
                  <c:v>Voldoende</c:v>
                </c:pt>
                <c:pt idx="2">
                  <c:v>Deels</c:v>
                </c:pt>
                <c:pt idx="3">
                  <c:v>Onvoldoende</c:v>
                </c:pt>
              </c:strCache>
            </c:strRef>
          </c:cat>
          <c:val>
            <c:numRef>
              <c:f>'16-5-25 Saya kladwerk'!$C$73:$C$76</c:f>
              <c:numCache>
                <c:formatCode>General</c:formatCode>
                <c:ptCount val="4"/>
                <c:pt idx="0">
                  <c:v>12</c:v>
                </c:pt>
                <c:pt idx="1">
                  <c:v>44</c:v>
                </c:pt>
                <c:pt idx="2">
                  <c:v>35</c:v>
                </c:pt>
                <c:pt idx="3">
                  <c:v>8</c:v>
                </c:pt>
              </c:numCache>
            </c:numRef>
          </c:val>
          <c:extLst>
            <c:ext xmlns:c16="http://schemas.microsoft.com/office/drawing/2014/chart" uri="{C3380CC4-5D6E-409C-BE32-E72D297353CC}">
              <c16:uniqueId val="{00000000-6CF1-4D29-BBB0-E483E44CD92F}"/>
            </c:ext>
          </c:extLst>
        </c:ser>
        <c:dLbls>
          <c:showLegendKey val="0"/>
          <c:showVal val="0"/>
          <c:showCatName val="0"/>
          <c:showSerName val="0"/>
          <c:showPercent val="0"/>
          <c:showBubbleSize val="0"/>
        </c:dLbls>
        <c:gapWidth val="33"/>
        <c:overlap val="-30"/>
        <c:axId val="1457458184"/>
        <c:axId val="1457460232"/>
      </c:barChart>
      <c:catAx>
        <c:axId val="1457458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7460232"/>
        <c:crosses val="autoZero"/>
        <c:auto val="1"/>
        <c:lblAlgn val="ctr"/>
        <c:lblOffset val="100"/>
        <c:noMultiLvlLbl val="0"/>
      </c:catAx>
      <c:valAx>
        <c:axId val="1457460232"/>
        <c:scaling>
          <c:orientation val="minMax"/>
          <c:max val="6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457458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pieChart>
        <c:varyColors val="1"/>
        <c:ser>
          <c:idx val="0"/>
          <c:order val="0"/>
          <c:tx>
            <c:strRef>
              <c:f>Blad2!$C$2</c:f>
              <c:strCache>
                <c:ptCount val="1"/>
                <c:pt idx="0">
                  <c:v>Verantwoordelijk</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3DF-1846-9CCF-95832BD85530}"/>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3DF-1846-9CCF-95832BD85530}"/>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3DF-1846-9CCF-95832BD85530}"/>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3DF-1846-9CCF-95832BD85530}"/>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3DF-1846-9CCF-95832BD85530}"/>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l-NL"/>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Blad2!$B$3:$B$7</c:f>
              <c:strCache>
                <c:ptCount val="5"/>
                <c:pt idx="0">
                  <c:v>Inwoners/burgers</c:v>
                </c:pt>
                <c:pt idx="1">
                  <c:v>Zorginstellingen</c:v>
                </c:pt>
                <c:pt idx="2">
                  <c:v>Gemeente</c:v>
                </c:pt>
                <c:pt idx="3">
                  <c:v>Overheid</c:v>
                </c:pt>
                <c:pt idx="4">
                  <c:v>Zorgverzekeraars</c:v>
                </c:pt>
              </c:strCache>
            </c:strRef>
          </c:cat>
          <c:val>
            <c:numRef>
              <c:f>Blad2!$C$3:$C$7</c:f>
              <c:numCache>
                <c:formatCode>General</c:formatCode>
                <c:ptCount val="5"/>
                <c:pt idx="0">
                  <c:v>9</c:v>
                </c:pt>
                <c:pt idx="1">
                  <c:v>24</c:v>
                </c:pt>
                <c:pt idx="2">
                  <c:v>56</c:v>
                </c:pt>
                <c:pt idx="3">
                  <c:v>75</c:v>
                </c:pt>
                <c:pt idx="4">
                  <c:v>52</c:v>
                </c:pt>
              </c:numCache>
            </c:numRef>
          </c:val>
          <c:extLst>
            <c:ext xmlns:c16="http://schemas.microsoft.com/office/drawing/2014/chart" uri="{C3380CC4-5D6E-409C-BE32-E72D297353CC}">
              <c16:uniqueId val="{0000000A-13DF-1846-9CCF-95832BD8553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NL"/>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nl-NL" dirty="0"/>
              <a:t>N</a:t>
            </a:r>
            <a:r>
              <a:rPr lang="nl-NL" baseline="0" dirty="0"/>
              <a:t> = 128</a:t>
            </a:r>
            <a:endParaRPr lang="nl-NL"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nl-NL"/>
        </a:p>
      </c:txPr>
    </c:title>
    <c:autoTitleDeleted val="0"/>
    <c:plotArea>
      <c:layout/>
      <c:pieChart>
        <c:varyColors val="1"/>
        <c:ser>
          <c:idx val="0"/>
          <c:order val="0"/>
          <c:tx>
            <c:strRef>
              <c:f>Blad1!$D$8</c:f>
              <c:strCache>
                <c:ptCount val="1"/>
                <c:pt idx="0">
                  <c:v>aantal</c:v>
                </c:pt>
              </c:strCache>
            </c:strRef>
          </c:tx>
          <c:dPt>
            <c:idx val="0"/>
            <c:bubble3D val="0"/>
            <c:spPr>
              <a:solidFill>
                <a:schemeClr val="accent1">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6969-4449-9345-A7DE34AA9D89}"/>
              </c:ext>
            </c:extLst>
          </c:dPt>
          <c:dPt>
            <c:idx val="1"/>
            <c:bubble3D val="0"/>
            <c:spPr>
              <a:solidFill>
                <a:schemeClr val="accent2">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6969-4449-9345-A7DE34AA9D89}"/>
              </c:ext>
            </c:extLst>
          </c:dPt>
          <c:dPt>
            <c:idx val="2"/>
            <c:bubble3D val="0"/>
            <c:spPr>
              <a:solidFill>
                <a:schemeClr val="accent3">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6969-4449-9345-A7DE34AA9D89}"/>
              </c:ext>
            </c:extLst>
          </c:dPt>
          <c:dPt>
            <c:idx val="3"/>
            <c:bubble3D val="0"/>
            <c:spPr>
              <a:solidFill>
                <a:schemeClr val="accent4">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6969-4449-9345-A7DE34AA9D89}"/>
              </c:ext>
            </c:extLst>
          </c:dPt>
          <c:dPt>
            <c:idx val="4"/>
            <c:bubble3D val="0"/>
            <c:spPr>
              <a:solidFill>
                <a:schemeClr val="accent5">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6969-4449-9345-A7DE34AA9D89}"/>
              </c:ext>
            </c:extLst>
          </c:dPt>
          <c:dPt>
            <c:idx val="5"/>
            <c:bubble3D val="0"/>
            <c:spPr>
              <a:solidFill>
                <a:schemeClr val="accent6">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6969-4449-9345-A7DE34AA9D89}"/>
              </c:ext>
            </c:extLst>
          </c:dPt>
          <c:dPt>
            <c:idx val="6"/>
            <c:bubble3D val="0"/>
            <c:spPr>
              <a:solidFill>
                <a:schemeClr val="accent1">
                  <a:tint val="77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D-6969-4449-9345-A7DE34AA9D89}"/>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NL"/>
              </a:p>
            </c:txPr>
            <c:dLblPos val="inEnd"/>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Blad1!$C$9:$C$15</c:f>
              <c:strCache>
                <c:ptCount val="7"/>
                <c:pt idx="0">
                  <c:v>Nbev</c:v>
                </c:pt>
                <c:pt idx="1">
                  <c:v>SD</c:v>
                </c:pt>
                <c:pt idx="2">
                  <c:v>Th</c:v>
                </c:pt>
                <c:pt idx="3">
                  <c:v>Wal</c:v>
                </c:pt>
                <c:pt idx="4">
                  <c:v>Zbev</c:v>
                </c:pt>
                <c:pt idx="5">
                  <c:v>ZVld</c:v>
                </c:pt>
                <c:pt idx="6">
                  <c:v>onbekend</c:v>
                </c:pt>
              </c:strCache>
            </c:strRef>
          </c:cat>
          <c:val>
            <c:numRef>
              <c:f>Blad1!$D$9:$D$15</c:f>
              <c:numCache>
                <c:formatCode>General</c:formatCode>
                <c:ptCount val="7"/>
                <c:pt idx="0">
                  <c:v>8</c:v>
                </c:pt>
                <c:pt idx="1">
                  <c:v>2</c:v>
                </c:pt>
                <c:pt idx="2">
                  <c:v>7</c:v>
                </c:pt>
                <c:pt idx="3">
                  <c:v>3</c:v>
                </c:pt>
                <c:pt idx="4">
                  <c:v>10</c:v>
                </c:pt>
                <c:pt idx="5">
                  <c:v>91</c:v>
                </c:pt>
                <c:pt idx="6">
                  <c:v>2</c:v>
                </c:pt>
              </c:numCache>
            </c:numRef>
          </c:val>
          <c:extLst>
            <c:ext xmlns:c16="http://schemas.microsoft.com/office/drawing/2014/chart" uri="{C3380CC4-5D6E-409C-BE32-E72D297353CC}">
              <c16:uniqueId val="{0000000E-6969-4449-9345-A7DE34AA9D89}"/>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nl-NL"/>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nl-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Bekendheid bevorderen gezondheid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'Klad senioren'!D103</c:f>
              <c:strCache>
                <c:ptCount val="1"/>
                <c:pt idx="0">
                  <c:v>Frequency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'Klad senioren'!$C$104:$C$108</c:f>
              <c:strCache>
                <c:ptCount val="5"/>
                <c:pt idx="0">
                  <c:v>Zeer goed</c:v>
                </c:pt>
                <c:pt idx="1">
                  <c:v>Redelijk goed</c:v>
                </c:pt>
                <c:pt idx="2">
                  <c:v>Deels bekend</c:v>
                </c:pt>
                <c:pt idx="3">
                  <c:v>Niet zo</c:v>
                </c:pt>
                <c:pt idx="4">
                  <c:v>Helemaal niet</c:v>
                </c:pt>
              </c:strCache>
            </c:strRef>
          </c:cat>
          <c:val>
            <c:numRef>
              <c:f>'Klad senioren'!$D$104:$D$108</c:f>
              <c:numCache>
                <c:formatCode>General</c:formatCode>
                <c:ptCount val="5"/>
                <c:pt idx="0">
                  <c:v>30</c:v>
                </c:pt>
                <c:pt idx="1">
                  <c:v>77</c:v>
                </c:pt>
                <c:pt idx="2">
                  <c:v>13</c:v>
                </c:pt>
                <c:pt idx="3">
                  <c:v>5</c:v>
                </c:pt>
                <c:pt idx="4">
                  <c:v>3</c:v>
                </c:pt>
              </c:numCache>
            </c:numRef>
          </c:val>
          <c:extLst>
            <c:ext xmlns:c16="http://schemas.microsoft.com/office/drawing/2014/chart" uri="{C3380CC4-5D6E-409C-BE32-E72D297353CC}">
              <c16:uniqueId val="{00000000-158E-462E-9BDD-8644C8EFFA8B}"/>
            </c:ext>
          </c:extLst>
        </c:ser>
        <c:dLbls>
          <c:showLegendKey val="0"/>
          <c:showVal val="0"/>
          <c:showCatName val="0"/>
          <c:showSerName val="0"/>
          <c:showPercent val="0"/>
          <c:showBubbleSize val="0"/>
        </c:dLbls>
        <c:gapWidth val="33"/>
        <c:overlap val="-30"/>
        <c:axId val="2101972488"/>
        <c:axId val="257188359"/>
      </c:barChart>
      <c:catAx>
        <c:axId val="2101972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57188359"/>
        <c:crosses val="autoZero"/>
        <c:auto val="1"/>
        <c:lblAlgn val="ctr"/>
        <c:lblOffset val="100"/>
        <c:noMultiLvlLbl val="0"/>
      </c:catAx>
      <c:valAx>
        <c:axId val="257188359"/>
        <c:scaling>
          <c:orientation val="minMax"/>
          <c:max val="8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01972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Bereidwilligheid bevorderen gezondheid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'Klad senioren'!D119</c:f>
              <c:strCache>
                <c:ptCount val="1"/>
                <c:pt idx="0">
                  <c:v>Frequency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'Klad senioren'!$C$120:$C$123</c:f>
              <c:strCache>
                <c:ptCount val="4"/>
                <c:pt idx="0">
                  <c:v>Zeer bereid</c:v>
                </c:pt>
                <c:pt idx="1">
                  <c:v>Redelijk bereid</c:v>
                </c:pt>
                <c:pt idx="2">
                  <c:v>Enigzins bereid</c:v>
                </c:pt>
                <c:pt idx="3">
                  <c:v>Niet zo bereid</c:v>
                </c:pt>
              </c:strCache>
            </c:strRef>
          </c:cat>
          <c:val>
            <c:numRef>
              <c:f>'Klad senioren'!$D$120:$D$123</c:f>
              <c:numCache>
                <c:formatCode>General</c:formatCode>
                <c:ptCount val="4"/>
                <c:pt idx="0">
                  <c:v>58</c:v>
                </c:pt>
                <c:pt idx="1">
                  <c:v>55</c:v>
                </c:pt>
                <c:pt idx="2">
                  <c:v>11</c:v>
                </c:pt>
                <c:pt idx="3">
                  <c:v>4</c:v>
                </c:pt>
              </c:numCache>
            </c:numRef>
          </c:val>
          <c:extLst>
            <c:ext xmlns:c16="http://schemas.microsoft.com/office/drawing/2014/chart" uri="{C3380CC4-5D6E-409C-BE32-E72D297353CC}">
              <c16:uniqueId val="{00000000-AF85-4476-83A5-A4718EA0265A}"/>
            </c:ext>
          </c:extLst>
        </c:ser>
        <c:dLbls>
          <c:showLegendKey val="0"/>
          <c:showVal val="0"/>
          <c:showCatName val="0"/>
          <c:showSerName val="0"/>
          <c:showPercent val="0"/>
          <c:showBubbleSize val="0"/>
        </c:dLbls>
        <c:gapWidth val="33"/>
        <c:overlap val="-30"/>
        <c:axId val="151023624"/>
        <c:axId val="151025672"/>
      </c:barChart>
      <c:catAx>
        <c:axId val="151023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1025672"/>
        <c:crosses val="autoZero"/>
        <c:auto val="1"/>
        <c:lblAlgn val="ctr"/>
        <c:lblOffset val="100"/>
        <c:noMultiLvlLbl val="0"/>
      </c:catAx>
      <c:valAx>
        <c:axId val="151025672"/>
        <c:scaling>
          <c:orientation val="minMax"/>
          <c:max val="8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510236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NL"/>
        </a:p>
      </c:txPr>
    </c:title>
    <c:autoTitleDeleted val="0"/>
    <c:plotArea>
      <c:layout/>
      <c:pieChart>
        <c:varyColors val="1"/>
        <c:ser>
          <c:idx val="0"/>
          <c:order val="0"/>
          <c:tx>
            <c:strRef>
              <c:f>Blad2!$C$31</c:f>
              <c:strCache>
                <c:ptCount val="1"/>
                <c:pt idx="0">
                  <c:v>Verantwoordelijk</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666-5445-8441-BC7E641B3E1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666-5445-8441-BC7E641B3E1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666-5445-8441-BC7E641B3E1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666-5445-8441-BC7E641B3E11}"/>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666-5445-8441-BC7E641B3E1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l-NL"/>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Blad2!$B$32:$B$36</c:f>
              <c:strCache>
                <c:ptCount val="5"/>
                <c:pt idx="0">
                  <c:v>Inwoners/burgers</c:v>
                </c:pt>
                <c:pt idx="1">
                  <c:v>Zorginstellingen</c:v>
                </c:pt>
                <c:pt idx="2">
                  <c:v>Gemeente</c:v>
                </c:pt>
                <c:pt idx="3">
                  <c:v>Overheid</c:v>
                </c:pt>
                <c:pt idx="4">
                  <c:v>Zorgverzekeraars</c:v>
                </c:pt>
              </c:strCache>
            </c:strRef>
          </c:cat>
          <c:val>
            <c:numRef>
              <c:f>Blad2!$C$32:$C$36</c:f>
              <c:numCache>
                <c:formatCode>General</c:formatCode>
                <c:ptCount val="5"/>
                <c:pt idx="0">
                  <c:v>8</c:v>
                </c:pt>
                <c:pt idx="1">
                  <c:v>26</c:v>
                </c:pt>
                <c:pt idx="2">
                  <c:v>63</c:v>
                </c:pt>
                <c:pt idx="3">
                  <c:v>100</c:v>
                </c:pt>
                <c:pt idx="4">
                  <c:v>85</c:v>
                </c:pt>
              </c:numCache>
            </c:numRef>
          </c:val>
          <c:extLst>
            <c:ext xmlns:c16="http://schemas.microsoft.com/office/drawing/2014/chart" uri="{C3380CC4-5D6E-409C-BE32-E72D297353CC}">
              <c16:uniqueId val="{0000000A-6666-5445-8441-BC7E641B3E11}"/>
            </c:ext>
          </c:extLst>
        </c:ser>
        <c:dLbls>
          <c:dLblPos val="ctr"/>
          <c:showLegendKey val="0"/>
          <c:showVal val="0"/>
          <c:showCatName val="0"/>
          <c:showSerName val="0"/>
          <c:showPercent val="1"/>
          <c:showBubbleSize val="0"/>
          <c:showLeaderLines val="1"/>
        </c:dLbls>
        <c:firstSliceAng val="0"/>
        <c:extLst>
          <c:ext xmlns:c15="http://schemas.microsoft.com/office/drawing/2012/chart" uri="{02D57815-91ED-43cb-92C2-25804820EDAC}">
            <c15:filteredPieSeries>
              <c15:ser>
                <c:idx val="1"/>
                <c:order val="1"/>
                <c:tx>
                  <c:strRef>
                    <c:extLst>
                      <c:ext uri="{02D57815-91ED-43cb-92C2-25804820EDAC}">
                        <c15:formulaRef>
                          <c15:sqref>Blad2!$D$31</c15:sqref>
                        </c15:formulaRef>
                      </c:ext>
                    </c:extLst>
                    <c:strCache>
                      <c:ptCount val="1"/>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C-6666-5445-8441-BC7E641B3E1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E-6666-5445-8441-BC7E641B3E1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0-6666-5445-8441-BC7E641B3E1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2-6666-5445-8441-BC7E641B3E11}"/>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4-6666-5445-8441-BC7E641B3E1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nl-NL"/>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uri="{CE6537A1-D6FC-4f65-9D91-7224C49458BB}"/>
                  </c:extLst>
                </c:dLbls>
                <c:cat>
                  <c:strRef>
                    <c:extLst>
                      <c:ext uri="{02D57815-91ED-43cb-92C2-25804820EDAC}">
                        <c15:formulaRef>
                          <c15:sqref>Blad2!$B$32:$B$36</c15:sqref>
                        </c15:formulaRef>
                      </c:ext>
                    </c:extLst>
                    <c:strCache>
                      <c:ptCount val="5"/>
                      <c:pt idx="0">
                        <c:v>Inwoners/burgers</c:v>
                      </c:pt>
                      <c:pt idx="1">
                        <c:v>Zorginstellingen</c:v>
                      </c:pt>
                      <c:pt idx="2">
                        <c:v>Gemeente</c:v>
                      </c:pt>
                      <c:pt idx="3">
                        <c:v>Overheid</c:v>
                      </c:pt>
                      <c:pt idx="4">
                        <c:v>Zorgverzekeraars</c:v>
                      </c:pt>
                    </c:strCache>
                  </c:strRef>
                </c:cat>
                <c:val>
                  <c:numRef>
                    <c:extLst>
                      <c:ext uri="{02D57815-91ED-43cb-92C2-25804820EDAC}">
                        <c15:formulaRef>
                          <c15:sqref>Blad2!$D$32:$D$36</c15:sqref>
                        </c15:formulaRef>
                      </c:ext>
                    </c:extLst>
                    <c:numCache>
                      <c:formatCode>General</c:formatCode>
                      <c:ptCount val="5"/>
                    </c:numCache>
                  </c:numRef>
                </c:val>
                <c:extLst>
                  <c:ext xmlns:c16="http://schemas.microsoft.com/office/drawing/2014/chart" uri="{C3380CC4-5D6E-409C-BE32-E72D297353CC}">
                    <c16:uniqueId val="{00000015-6666-5445-8441-BC7E641B3E11}"/>
                  </c:ext>
                </c:extLst>
              </c15:ser>
            </c15:filteredPieSeries>
          </c:ext>
        </c:extLst>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NL"/>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N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'Postmeting studenten'!F2</c:f>
              <c:strCache>
                <c:ptCount val="1"/>
                <c:pt idx="0">
                  <c:v>Frequency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'Postmeting studenten'!$E$3:$E$6</c:f>
              <c:strCache>
                <c:ptCount val="4"/>
                <c:pt idx="0">
                  <c:v>Volledig</c:v>
                </c:pt>
                <c:pt idx="1">
                  <c:v>Voldoende</c:v>
                </c:pt>
                <c:pt idx="2">
                  <c:v>Deels</c:v>
                </c:pt>
                <c:pt idx="3">
                  <c:v>Onvoldoende</c:v>
                </c:pt>
              </c:strCache>
            </c:strRef>
          </c:cat>
          <c:val>
            <c:numRef>
              <c:f>'Postmeting studenten'!$F$3:$F$6</c:f>
              <c:numCache>
                <c:formatCode>General</c:formatCode>
                <c:ptCount val="4"/>
                <c:pt idx="0">
                  <c:v>1</c:v>
                </c:pt>
                <c:pt idx="1">
                  <c:v>28</c:v>
                </c:pt>
                <c:pt idx="2">
                  <c:v>3</c:v>
                </c:pt>
                <c:pt idx="3">
                  <c:v>1</c:v>
                </c:pt>
              </c:numCache>
            </c:numRef>
          </c:val>
          <c:extLst>
            <c:ext xmlns:c16="http://schemas.microsoft.com/office/drawing/2014/chart" uri="{C3380CC4-5D6E-409C-BE32-E72D297353CC}">
              <c16:uniqueId val="{00000000-F810-42C2-95C8-9912CD7B4387}"/>
            </c:ext>
          </c:extLst>
        </c:ser>
        <c:dLbls>
          <c:showLegendKey val="0"/>
          <c:showVal val="0"/>
          <c:showCatName val="0"/>
          <c:showSerName val="0"/>
          <c:showPercent val="0"/>
          <c:showBubbleSize val="0"/>
        </c:dLbls>
        <c:gapWidth val="33"/>
        <c:overlap val="-30"/>
        <c:axId val="318384647"/>
        <c:axId val="318386695"/>
      </c:barChart>
      <c:catAx>
        <c:axId val="31838464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Vaardigheden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8386695"/>
        <c:crosses val="autoZero"/>
        <c:auto val="1"/>
        <c:lblAlgn val="ctr"/>
        <c:lblOffset val="100"/>
        <c:noMultiLvlLbl val="0"/>
      </c:catAx>
      <c:valAx>
        <c:axId val="318386695"/>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1838464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'Postmeting studenten'!C2</c:f>
              <c:strCache>
                <c:ptCount val="1"/>
                <c:pt idx="0">
                  <c:v>Frequency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'Postmeting studenten'!$B$3:$B$6</c:f>
              <c:strCache>
                <c:ptCount val="4"/>
                <c:pt idx="0">
                  <c:v>Heel belangrijk</c:v>
                </c:pt>
                <c:pt idx="1">
                  <c:v>Belangrijk</c:v>
                </c:pt>
                <c:pt idx="2">
                  <c:v>Beetje belangrijk</c:v>
                </c:pt>
                <c:pt idx="3">
                  <c:v>Niet zo belangrijk</c:v>
                </c:pt>
              </c:strCache>
            </c:strRef>
          </c:cat>
          <c:val>
            <c:numRef>
              <c:f>'Postmeting studenten'!$C$3:$C$6</c:f>
              <c:numCache>
                <c:formatCode>General</c:formatCode>
                <c:ptCount val="4"/>
                <c:pt idx="0">
                  <c:v>11</c:v>
                </c:pt>
                <c:pt idx="1">
                  <c:v>17</c:v>
                </c:pt>
                <c:pt idx="2">
                  <c:v>4</c:v>
                </c:pt>
                <c:pt idx="3">
                  <c:v>1</c:v>
                </c:pt>
              </c:numCache>
            </c:numRef>
          </c:val>
          <c:extLst>
            <c:ext xmlns:c16="http://schemas.microsoft.com/office/drawing/2014/chart" uri="{C3380CC4-5D6E-409C-BE32-E72D297353CC}">
              <c16:uniqueId val="{00000000-F693-4633-86F9-B03E7901BD88}"/>
            </c:ext>
          </c:extLst>
        </c:ser>
        <c:dLbls>
          <c:showLegendKey val="0"/>
          <c:showVal val="0"/>
          <c:showCatName val="0"/>
          <c:showSerName val="0"/>
          <c:showPercent val="0"/>
          <c:showBubbleSize val="0"/>
        </c:dLbls>
        <c:gapWidth val="33"/>
        <c:overlap val="-30"/>
        <c:axId val="642458119"/>
        <c:axId val="642460167"/>
      </c:barChart>
      <c:catAx>
        <c:axId val="64245811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Belang</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2460167"/>
        <c:crosses val="autoZero"/>
        <c:auto val="1"/>
        <c:lblAlgn val="ctr"/>
        <c:lblOffset val="100"/>
        <c:noMultiLvlLbl val="0"/>
      </c:catAx>
      <c:valAx>
        <c:axId val="642460167"/>
        <c:scaling>
          <c:orientation val="minMax"/>
          <c:max val="3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424581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241_9BEB01A4.xml><?xml version="1.0" encoding="utf-8"?>
<p188:cmLst xmlns:a="http://schemas.openxmlformats.org/drawingml/2006/main" xmlns:r="http://schemas.openxmlformats.org/officeDocument/2006/relationships" xmlns:p188="http://schemas.microsoft.com/office/powerpoint/2018/8/main">
  <p188:cm id="{510B65DB-35D7-45CB-A2C3-99A70BFD4F34}" authorId="{4211B921-013D-E82A-B36B-DE7EABC06CCC}" created="2025-05-20T14:55:12.661">
    <ac:deMkLst xmlns:ac="http://schemas.microsoft.com/office/drawing/2013/main/command">
      <pc:docMk xmlns:pc="http://schemas.microsoft.com/office/powerpoint/2013/main/command"/>
      <pc:sldMk xmlns:pc="http://schemas.microsoft.com/office/powerpoint/2013/main/command" cId="2615869860" sldId="577"/>
      <ac:picMk id="4" creationId="{F098FAB9-61F3-B98D-8C22-731833EC14EC}"/>
    </ac:deMkLst>
    <p188:txBody>
      <a:bodyPr/>
      <a:lstStyle/>
      <a:p>
        <a:r>
          <a:rPr lang="en-US"/>
          <a:t>Kunnen er voorbeelden gepresenteerd worden?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D352D5-00AD-7F4C-AF8D-CB5D74772034}" type="datetimeFigureOut">
              <a:rPr lang="nl-NL" smtClean="0"/>
              <a:t>21-10-2025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E2B386-B766-0E4B-9E75-84A8761F751F}" type="slidenum">
              <a:rPr lang="nl-NL" smtClean="0"/>
              <a:t>‹nr.›</a:t>
            </a:fld>
            <a:endParaRPr lang="nl-NL"/>
          </a:p>
        </p:txBody>
      </p:sp>
    </p:spTree>
    <p:extLst>
      <p:ext uri="{BB962C8B-B14F-4D97-AF65-F5344CB8AC3E}">
        <p14:creationId xmlns:p14="http://schemas.microsoft.com/office/powerpoint/2010/main" val="3197553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ederweert24.nl"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zorgsaamwonen.nl/article/kabinet-stimuleert-samenwonen-jong-en-oud-Bz1kNn" TargetMode="External"/><Relationship Id="rId4" Type="http://schemas.openxmlformats.org/officeDocument/2006/relationships/hyperlink" Target="https://partou.nl/jong-en-oud/"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a typeface="Calibri"/>
                <a:cs typeface="Calibri"/>
              </a:rPr>
              <a:t>Bronnen:</a:t>
            </a:r>
          </a:p>
          <a:p>
            <a:r>
              <a:rPr lang="nl-NL" dirty="0">
                <a:ea typeface="Calibri"/>
                <a:cs typeface="Calibri"/>
                <a:hlinkClick r:id="rId3"/>
              </a:rPr>
              <a:t>www.nederweert24.nl</a:t>
            </a:r>
            <a:r>
              <a:rPr lang="nl-NL" dirty="0">
                <a:ea typeface="Calibri"/>
                <a:cs typeface="Calibri"/>
              </a:rPr>
              <a:t> groepsfoto ouderen rechts onder</a:t>
            </a:r>
            <a:endParaRPr lang="nl-NL" dirty="0"/>
          </a:p>
          <a:p>
            <a:r>
              <a:rPr lang="nl-NL" dirty="0">
                <a:hlinkClick r:id="rId4"/>
              </a:rPr>
              <a:t>Jong en oud | Partou</a:t>
            </a:r>
            <a:r>
              <a:rPr lang="nl-NL" dirty="0"/>
              <a:t> links onder</a:t>
            </a:r>
            <a:endParaRPr lang="nl-NL" dirty="0">
              <a:ea typeface="Calibri"/>
              <a:cs typeface="Calibri"/>
            </a:endParaRPr>
          </a:p>
          <a:p>
            <a:r>
              <a:rPr lang="nl-NL" dirty="0">
                <a:hlinkClick r:id="rId5"/>
              </a:rPr>
              <a:t>Kabinet stimuleert samenwonen jong en oud | ZorgSaamWonen</a:t>
            </a:r>
            <a:r>
              <a:rPr lang="nl-NL" dirty="0"/>
              <a:t> links boven</a:t>
            </a:r>
            <a:endParaRPr lang="nl-NL" dirty="0">
              <a:ea typeface="Calibri"/>
              <a:cs typeface="Calibri"/>
            </a:endParaRPr>
          </a:p>
          <a:p>
            <a:endParaRPr lang="nl-NL" dirty="0">
              <a:ea typeface="Calibri"/>
              <a:cs typeface="Calibri"/>
            </a:endParaRPr>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1</a:t>
            </a:fld>
            <a:endParaRPr lang="nl-NL"/>
          </a:p>
        </p:txBody>
      </p:sp>
    </p:spTree>
    <p:extLst>
      <p:ext uri="{BB962C8B-B14F-4D97-AF65-F5344CB8AC3E}">
        <p14:creationId xmlns:p14="http://schemas.microsoft.com/office/powerpoint/2010/main" val="1690841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E4F31-4E1B-1030-A4B8-29F0772E7C8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CF702D5-C535-236A-1BB5-8DEA5A05676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F6669CD-995E-09DA-8841-00B82841237D}"/>
              </a:ext>
            </a:extLst>
          </p:cNvPr>
          <p:cNvSpPr>
            <a:spLocks noGrp="1"/>
          </p:cNvSpPr>
          <p:nvPr>
            <p:ph type="body" idx="1"/>
          </p:nvPr>
        </p:nvSpPr>
        <p:spPr/>
        <p:txBody>
          <a:bodyPr/>
          <a:lstStyle/>
          <a:p>
            <a:pPr marL="342900" lvl="0" indent="-342900">
              <a:buAutoNum type="arabicParenR"/>
            </a:pPr>
            <a:r>
              <a:rPr lang="nl-NL" sz="1800" dirty="0">
                <a:effectLst/>
                <a:latin typeface="Calibri" panose="020F0502020204030204" pitchFamily="34" charset="0"/>
                <a:ea typeface="Calibri" panose="020F0502020204030204" pitchFamily="34" charset="0"/>
                <a:cs typeface="Times New Roman" panose="02020603050405020304" pitchFamily="18" charset="0"/>
              </a:rPr>
              <a:t>Hoe lager de score van het gemiddelde, hoe “beter” de uitkomst: N.B. dit is de schaalindeling van de vragenlijst, de laagste score (e.g., 1 = heel belangrijk)</a:t>
            </a:r>
            <a:endParaRPr lang="en-US" dirty="0">
              <a:ea typeface="Calibri" panose="020F0502020204030204"/>
              <a:cs typeface="Calibri" panose="020F0502020204030204"/>
            </a:endParaRPr>
          </a:p>
        </p:txBody>
      </p:sp>
      <p:sp>
        <p:nvSpPr>
          <p:cNvPr id="4" name="Tijdelijke aanduiding voor dianummer 3">
            <a:extLst>
              <a:ext uri="{FF2B5EF4-FFF2-40B4-BE49-F238E27FC236}">
                <a16:creationId xmlns:a16="http://schemas.microsoft.com/office/drawing/2014/main" id="{C30B38AC-DA2B-CEB8-EDE3-3D5EAC410D4F}"/>
              </a:ext>
            </a:extLst>
          </p:cNvPr>
          <p:cNvSpPr>
            <a:spLocks noGrp="1"/>
          </p:cNvSpPr>
          <p:nvPr>
            <p:ph type="sldNum" sz="quarter" idx="5"/>
          </p:nvPr>
        </p:nvSpPr>
        <p:spPr/>
        <p:txBody>
          <a:bodyPr/>
          <a:lstStyle/>
          <a:p>
            <a:fld id="{D3E2B386-B766-0E4B-9E75-84A8761F751F}" type="slidenum">
              <a:rPr lang="nl-NL" smtClean="0"/>
              <a:t>13</a:t>
            </a:fld>
            <a:endParaRPr lang="nl-NL"/>
          </a:p>
        </p:txBody>
      </p:sp>
    </p:spTree>
    <p:extLst>
      <p:ext uri="{BB962C8B-B14F-4D97-AF65-F5344CB8AC3E}">
        <p14:creationId xmlns:p14="http://schemas.microsoft.com/office/powerpoint/2010/main" val="859863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49580"/>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14</a:t>
            </a:fld>
            <a:endParaRPr lang="nl-NL"/>
          </a:p>
        </p:txBody>
      </p:sp>
    </p:spTree>
    <p:extLst>
      <p:ext uri="{BB962C8B-B14F-4D97-AF65-F5344CB8AC3E}">
        <p14:creationId xmlns:p14="http://schemas.microsoft.com/office/powerpoint/2010/main" val="3433596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moeten ons eigen gedrag veranderen om de knelpunten in de zorg op te </a:t>
            </a:r>
            <a:r>
              <a:rPr lang="nl-NL" dirty="0" err="1"/>
              <a:t>lossen_Senioren</a:t>
            </a:r>
            <a:endParaRPr lang="nl-NL" dirty="0"/>
          </a:p>
          <a:p>
            <a:endParaRPr lang="nl-NL" dirty="0"/>
          </a:p>
          <a:p>
            <a:endParaRPr lang="nl-NL" dirty="0"/>
          </a:p>
          <a:p>
            <a:endParaRPr lang="nl-NL" dirty="0"/>
          </a:p>
          <a:p>
            <a:r>
              <a:rPr lang="nl-NL" dirty="0"/>
              <a:t>N = 128</a:t>
            </a:r>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15</a:t>
            </a:fld>
            <a:endParaRPr lang="nl-NL"/>
          </a:p>
        </p:txBody>
      </p:sp>
    </p:spTree>
    <p:extLst>
      <p:ext uri="{BB962C8B-B14F-4D97-AF65-F5344CB8AC3E}">
        <p14:creationId xmlns:p14="http://schemas.microsoft.com/office/powerpoint/2010/main" val="1819655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Vraag uit enquête: om druk op de zorg te voorkomen zou ik zelf meer gebruik kunnen (gaan) maken van:</a:t>
            </a:r>
          </a:p>
          <a:p>
            <a:endParaRPr lang="nl-NL" dirty="0"/>
          </a:p>
          <a:p>
            <a:endParaRPr lang="nl-NL" dirty="0"/>
          </a:p>
          <a:p>
            <a:r>
              <a:rPr lang="nl-NL" dirty="0"/>
              <a:t>N = 128</a:t>
            </a:r>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16</a:t>
            </a:fld>
            <a:endParaRPr lang="nl-NL"/>
          </a:p>
        </p:txBody>
      </p:sp>
    </p:spTree>
    <p:extLst>
      <p:ext uri="{BB962C8B-B14F-4D97-AF65-F5344CB8AC3E}">
        <p14:creationId xmlns:p14="http://schemas.microsoft.com/office/powerpoint/2010/main" val="1094393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17</a:t>
            </a:fld>
            <a:endParaRPr lang="nl-NL"/>
          </a:p>
        </p:txBody>
      </p:sp>
    </p:spTree>
    <p:extLst>
      <p:ext uri="{BB962C8B-B14F-4D97-AF65-F5344CB8AC3E}">
        <p14:creationId xmlns:p14="http://schemas.microsoft.com/office/powerpoint/2010/main" val="118004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15 en koppeling met vraag 16</a:t>
            </a:r>
          </a:p>
          <a:p>
            <a:endParaRPr lang="nl-NL" dirty="0"/>
          </a:p>
          <a:p>
            <a:r>
              <a:rPr lang="nl-NL" dirty="0"/>
              <a:t>N = 128 1</a:t>
            </a:r>
            <a:r>
              <a:rPr lang="nl-NL" baseline="30000" dirty="0"/>
              <a:t>e</a:t>
            </a:r>
            <a:r>
              <a:rPr lang="nl-NL" dirty="0"/>
              <a:t> lichting senioren</a:t>
            </a:r>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20</a:t>
            </a:fld>
            <a:endParaRPr lang="nl-NL"/>
          </a:p>
        </p:txBody>
      </p:sp>
    </p:spTree>
    <p:extLst>
      <p:ext uri="{BB962C8B-B14F-4D97-AF65-F5344CB8AC3E}">
        <p14:creationId xmlns:p14="http://schemas.microsoft.com/office/powerpoint/2010/main" val="2648191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weet hoe ik mijn gezondheid kan bevorderen vs. ik ben bereid om mijn gezondheid te bevorderen</a:t>
            </a:r>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21</a:t>
            </a:fld>
            <a:endParaRPr lang="nl-NL"/>
          </a:p>
        </p:txBody>
      </p:sp>
    </p:spTree>
    <p:extLst>
      <p:ext uri="{BB962C8B-B14F-4D97-AF65-F5344CB8AC3E}">
        <p14:creationId xmlns:p14="http://schemas.microsoft.com/office/powerpoint/2010/main" val="4229481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887AF-D124-BE1C-33DF-AC6754292C5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9E7ACAE-EBEC-817B-F10C-D030034AE2E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CBC7598-3EAA-5C33-84E3-D2473763B8D9}"/>
              </a:ext>
            </a:extLst>
          </p:cNvPr>
          <p:cNvSpPr>
            <a:spLocks noGrp="1"/>
          </p:cNvSpPr>
          <p:nvPr>
            <p:ph type="body" idx="1"/>
          </p:nvPr>
        </p:nvSpPr>
        <p:spPr/>
        <p:txBody>
          <a:bodyPr/>
          <a:lstStyle/>
          <a:p>
            <a:r>
              <a:rPr lang="nl-NL" dirty="0"/>
              <a:t>Volgens studerenden (N = 33) zelf hebben zij behoorlijk wat kennis over actuele stand van zaken in de zorg:</a:t>
            </a:r>
          </a:p>
          <a:p>
            <a:endParaRPr lang="nl-NL" dirty="0"/>
          </a:p>
          <a:p>
            <a:pPr marL="449580"/>
            <a:r>
              <a:rPr lang="nl-NL" sz="1800" dirty="0">
                <a:effectLst/>
                <a:latin typeface="Calibri" panose="020F0502020204030204" pitchFamily="34" charset="0"/>
                <a:ea typeface="Calibri" panose="020F0502020204030204" pitchFamily="34" charset="0"/>
                <a:cs typeface="Times New Roman" panose="02020603050405020304" pitchFamily="18" charset="0"/>
              </a:rPr>
              <a:t>1 = Ja dat wist ik – 2 = Nee dat wist ik niet</a:t>
            </a:r>
          </a:p>
          <a:p>
            <a:pPr marL="449580"/>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marL="449580"/>
            <a:r>
              <a:rPr lang="nl-NL" sz="1800" dirty="0">
                <a:effectLst/>
                <a:latin typeface="Calibri" panose="020F0502020204030204" pitchFamily="34" charset="0"/>
                <a:ea typeface="Calibri" panose="020F0502020204030204" pitchFamily="34" charset="0"/>
                <a:cs typeface="Times New Roman" panose="02020603050405020304" pitchFamily="18" charset="0"/>
              </a:rPr>
              <a:t>V14.1 Er is op dit moment te weinig personeel in de sector zorg en welzijn.</a:t>
            </a:r>
          </a:p>
          <a:p>
            <a:pPr marL="449580"/>
            <a:r>
              <a:rPr lang="nl-NL" sz="1800" dirty="0">
                <a:effectLst/>
                <a:latin typeface="Calibri" panose="020F0502020204030204" pitchFamily="34" charset="0"/>
                <a:ea typeface="Calibri" panose="020F0502020204030204" pitchFamily="34" charset="0"/>
                <a:cs typeface="Times New Roman" panose="02020603050405020304" pitchFamily="18" charset="0"/>
              </a:rPr>
              <a:t>V14.2 De komende jaren gaan veel huisartsen met pensioen.</a:t>
            </a:r>
          </a:p>
          <a:p>
            <a:pPr marL="449580"/>
            <a:r>
              <a:rPr lang="nl-NL" sz="1800" dirty="0">
                <a:effectLst/>
                <a:latin typeface="Calibri" panose="020F0502020204030204" pitchFamily="34" charset="0"/>
                <a:ea typeface="Calibri" panose="020F0502020204030204" pitchFamily="34" charset="0"/>
                <a:cs typeface="Times New Roman" panose="02020603050405020304" pitchFamily="18" charset="0"/>
              </a:rPr>
              <a:t>V14.3 In Zeeland wonen relatief veel ouderen, vergeleken met andere provincies.</a:t>
            </a:r>
          </a:p>
          <a:p>
            <a:pPr marL="449580"/>
            <a:r>
              <a:rPr lang="nl-NL" sz="1800" dirty="0">
                <a:effectLst/>
                <a:latin typeface="Calibri" panose="020F0502020204030204" pitchFamily="34" charset="0"/>
                <a:ea typeface="Calibri" panose="020F0502020204030204" pitchFamily="34" charset="0"/>
                <a:cs typeface="Times New Roman" panose="02020603050405020304" pitchFamily="18" charset="0"/>
              </a:rPr>
              <a:t>V14.4 De vraag naar zorg groeit de komende jaren, onder meer doordat er steeds meer ouderen in Zeeland wonen.</a:t>
            </a:r>
          </a:p>
          <a:p>
            <a:pPr marL="449580"/>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arenR"/>
            </a:pPr>
            <a:r>
              <a:rPr lang="nl-NL" sz="1800" dirty="0">
                <a:effectLst/>
                <a:latin typeface="Calibri" panose="020F0502020204030204" pitchFamily="34" charset="0"/>
                <a:ea typeface="Calibri" panose="020F0502020204030204" pitchFamily="34" charset="0"/>
                <a:cs typeface="Times New Roman" panose="02020603050405020304" pitchFamily="18" charset="0"/>
              </a:rPr>
              <a:t>Verantwoordelijk</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1 = Heel erg verantwoordelijk – 5 = Helemaal niet verantwoordelijk</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V15.1 Inwoners/burgers</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V15.2 Zorginstellingen</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V15.3 De gemeente</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V15.4 De landelijke overheid</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V15.5 Zorgverzekeraars</a:t>
            </a:r>
          </a:p>
          <a:p>
            <a:pPr marL="449580"/>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a:extLst>
              <a:ext uri="{FF2B5EF4-FFF2-40B4-BE49-F238E27FC236}">
                <a16:creationId xmlns:a16="http://schemas.microsoft.com/office/drawing/2014/main" id="{D2E38413-FFEE-DF77-50C8-C7FD5C3C3359}"/>
              </a:ext>
            </a:extLst>
          </p:cNvPr>
          <p:cNvSpPr>
            <a:spLocks noGrp="1"/>
          </p:cNvSpPr>
          <p:nvPr>
            <p:ph type="sldNum" sz="quarter" idx="5"/>
          </p:nvPr>
        </p:nvSpPr>
        <p:spPr/>
        <p:txBody>
          <a:bodyPr/>
          <a:lstStyle/>
          <a:p>
            <a:fld id="{D3E2B386-B766-0E4B-9E75-84A8761F751F}" type="slidenum">
              <a:rPr lang="nl-NL" smtClean="0"/>
              <a:t>24</a:t>
            </a:fld>
            <a:endParaRPr lang="nl-NL"/>
          </a:p>
        </p:txBody>
      </p:sp>
    </p:spTree>
    <p:extLst>
      <p:ext uri="{BB962C8B-B14F-4D97-AF65-F5344CB8AC3E}">
        <p14:creationId xmlns:p14="http://schemas.microsoft.com/office/powerpoint/2010/main" val="1138220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5186D-6330-CF77-ED24-5842E7DCF37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2830C82-E506-58BC-5071-285A52744EF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6AF62BC-C76C-392C-643D-85C0B33E089B}"/>
              </a:ext>
            </a:extLst>
          </p:cNvPr>
          <p:cNvSpPr>
            <a:spLocks noGrp="1"/>
          </p:cNvSpPr>
          <p:nvPr>
            <p:ph type="body" idx="1"/>
          </p:nvPr>
        </p:nvSpPr>
        <p:spPr/>
        <p:txBody>
          <a:bodyPr/>
          <a:lstStyle/>
          <a:p>
            <a:r>
              <a:rPr lang="nl-NL" dirty="0"/>
              <a:t>N = 33</a:t>
            </a:r>
          </a:p>
        </p:txBody>
      </p:sp>
      <p:sp>
        <p:nvSpPr>
          <p:cNvPr id="4" name="Tijdelijke aanduiding voor dianummer 3">
            <a:extLst>
              <a:ext uri="{FF2B5EF4-FFF2-40B4-BE49-F238E27FC236}">
                <a16:creationId xmlns:a16="http://schemas.microsoft.com/office/drawing/2014/main" id="{48807C6C-02A9-E3A5-7BC3-2734600D2B5D}"/>
              </a:ext>
            </a:extLst>
          </p:cNvPr>
          <p:cNvSpPr>
            <a:spLocks noGrp="1"/>
          </p:cNvSpPr>
          <p:nvPr>
            <p:ph type="sldNum" sz="quarter" idx="5"/>
          </p:nvPr>
        </p:nvSpPr>
        <p:spPr/>
        <p:txBody>
          <a:bodyPr/>
          <a:lstStyle/>
          <a:p>
            <a:fld id="{D3E2B386-B766-0E4B-9E75-84A8761F751F}" type="slidenum">
              <a:rPr lang="nl-NL" smtClean="0"/>
              <a:t>25</a:t>
            </a:fld>
            <a:endParaRPr lang="nl-NL"/>
          </a:p>
        </p:txBody>
      </p:sp>
    </p:spTree>
    <p:extLst>
      <p:ext uri="{BB962C8B-B14F-4D97-AF65-F5344CB8AC3E}">
        <p14:creationId xmlns:p14="http://schemas.microsoft.com/office/powerpoint/2010/main" val="693425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6A3C6A2B-0D26-1145-97F5-1FBF27420F60}" type="slidenum">
              <a:rPr lang="nl-NL" smtClean="0"/>
              <a:t>27</a:t>
            </a:fld>
            <a:endParaRPr lang="nl-NL"/>
          </a:p>
        </p:txBody>
      </p:sp>
    </p:spTree>
    <p:extLst>
      <p:ext uri="{BB962C8B-B14F-4D97-AF65-F5344CB8AC3E}">
        <p14:creationId xmlns:p14="http://schemas.microsoft.com/office/powerpoint/2010/main" val="778596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ea typeface="Calibri"/>
              <a:cs typeface="Calibri"/>
            </a:endParaRPr>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2</a:t>
            </a:fld>
            <a:endParaRPr lang="nl-NL"/>
          </a:p>
        </p:txBody>
      </p:sp>
    </p:spTree>
    <p:extLst>
      <p:ext uri="{BB962C8B-B14F-4D97-AF65-F5344CB8AC3E}">
        <p14:creationId xmlns:p14="http://schemas.microsoft.com/office/powerpoint/2010/main" val="3728414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nl-NL" dirty="0"/>
          </a:p>
        </p:txBody>
      </p:sp>
      <p:sp>
        <p:nvSpPr>
          <p:cNvPr id="4" name="Slide Number Placeholder 3"/>
          <p:cNvSpPr>
            <a:spLocks noGrp="1"/>
          </p:cNvSpPr>
          <p:nvPr>
            <p:ph type="sldNum" sz="quarter" idx="5"/>
          </p:nvPr>
        </p:nvSpPr>
        <p:spPr/>
        <p:txBody>
          <a:bodyPr/>
          <a:lstStyle/>
          <a:p>
            <a:fld id="{6A3C6A2B-0D26-1145-97F5-1FBF27420F60}" type="slidenum">
              <a:rPr lang="nl-NL" smtClean="0"/>
              <a:t>28</a:t>
            </a:fld>
            <a:endParaRPr lang="nl-NL"/>
          </a:p>
        </p:txBody>
      </p:sp>
    </p:spTree>
    <p:extLst>
      <p:ext uri="{BB962C8B-B14F-4D97-AF65-F5344CB8AC3E}">
        <p14:creationId xmlns:p14="http://schemas.microsoft.com/office/powerpoint/2010/main" val="2569493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3C6A2B-0D26-1145-97F5-1FBF27420F60}" type="slidenum">
              <a:rPr lang="nl-NL" smtClean="0"/>
              <a:t>29</a:t>
            </a:fld>
            <a:endParaRPr lang="nl-NL"/>
          </a:p>
        </p:txBody>
      </p:sp>
    </p:spTree>
    <p:extLst>
      <p:ext uri="{BB962C8B-B14F-4D97-AF65-F5344CB8AC3E}">
        <p14:creationId xmlns:p14="http://schemas.microsoft.com/office/powerpoint/2010/main" val="3966816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6A3C6A2B-0D26-1145-97F5-1FBF27420F60}" type="slidenum">
              <a:rPr lang="nl-NL" smtClean="0"/>
              <a:t>30</a:t>
            </a:fld>
            <a:endParaRPr lang="nl-NL"/>
          </a:p>
        </p:txBody>
      </p:sp>
    </p:spTree>
    <p:extLst>
      <p:ext uri="{BB962C8B-B14F-4D97-AF65-F5344CB8AC3E}">
        <p14:creationId xmlns:p14="http://schemas.microsoft.com/office/powerpoint/2010/main" val="3906069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Per vraag die is gesteld aan studerenden en aan senioren is een aparte tabel opgenomen/uitkomst omschreven. Omdat het om heel veel verschillende vragen gaat, is er in deze presentatie gekozen voor een gecomprimeerd beeld. </a:t>
            </a:r>
          </a:p>
          <a:p>
            <a:endParaRPr lang="nl-NL" dirty="0"/>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31</a:t>
            </a:fld>
            <a:endParaRPr lang="nl-NL"/>
          </a:p>
        </p:txBody>
      </p:sp>
    </p:spTree>
    <p:extLst>
      <p:ext uri="{BB962C8B-B14F-4D97-AF65-F5344CB8AC3E}">
        <p14:creationId xmlns:p14="http://schemas.microsoft.com/office/powerpoint/2010/main" val="2770591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pPr>
              <a:lnSpc>
                <a:spcPct val="90000"/>
              </a:lnSpc>
              <a:spcBef>
                <a:spcPts val="1000"/>
              </a:spcBef>
            </a:pPr>
            <a:endParaRPr lang="nl-NL" dirty="0"/>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32</a:t>
            </a:fld>
            <a:endParaRPr lang="nl-NL"/>
          </a:p>
        </p:txBody>
      </p:sp>
    </p:spTree>
    <p:extLst>
      <p:ext uri="{BB962C8B-B14F-4D97-AF65-F5344CB8AC3E}">
        <p14:creationId xmlns:p14="http://schemas.microsoft.com/office/powerpoint/2010/main" val="3070175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Zie voor uitleg van </a:t>
            </a:r>
            <a:r>
              <a:rPr lang="nl-NL" dirty="0" err="1"/>
              <a:t>appreciative</a:t>
            </a:r>
            <a:r>
              <a:rPr lang="nl-NL" dirty="0"/>
              <a:t> </a:t>
            </a:r>
            <a:r>
              <a:rPr lang="nl-NL" dirty="0" err="1"/>
              <a:t>inquiry</a:t>
            </a:r>
            <a:r>
              <a:rPr lang="nl-NL" dirty="0"/>
              <a:t>: </a:t>
            </a:r>
            <a:r>
              <a:rPr lang="nl-NL" b="1" i="1" u="none" strike="noStrike" dirty="0" err="1">
                <a:solidFill>
                  <a:srgbClr val="2B2E34"/>
                </a:solidFill>
                <a:effectLst/>
                <a:latin typeface="UniSanBold"/>
              </a:rPr>
              <a:t>Appreciative</a:t>
            </a:r>
            <a:r>
              <a:rPr lang="nl-NL" b="1" i="1" u="none" strike="noStrike" dirty="0">
                <a:solidFill>
                  <a:srgbClr val="2B2E34"/>
                </a:solidFill>
                <a:effectLst/>
                <a:latin typeface="UniSanBold"/>
              </a:rPr>
              <a:t> </a:t>
            </a:r>
            <a:r>
              <a:rPr lang="nl-NL" b="1" i="1" u="none" strike="noStrike" dirty="0" err="1">
                <a:solidFill>
                  <a:srgbClr val="2B2E34"/>
                </a:solidFill>
                <a:effectLst/>
                <a:latin typeface="UniSanBold"/>
              </a:rPr>
              <a:t>Inquiry</a:t>
            </a:r>
            <a:r>
              <a:rPr lang="nl-NL" b="1" i="1" u="none" strike="noStrike" dirty="0">
                <a:solidFill>
                  <a:srgbClr val="2B2E34"/>
                </a:solidFill>
                <a:effectLst/>
                <a:latin typeface="UniSanBold"/>
              </a:rPr>
              <a:t> (waarderend onderzoeken)</a:t>
            </a:r>
            <a:r>
              <a:rPr lang="nl-NL" b="0" i="1" u="none" strike="noStrike" dirty="0">
                <a:solidFill>
                  <a:srgbClr val="2B2E34"/>
                </a:solidFill>
                <a:effectLst/>
                <a:latin typeface="UniSanBold"/>
              </a:rPr>
              <a:t>, is een manier van kijken en doen. Het is een buitengewoon krachtig instrument om positieve verandering te genereren. Vanuit “wat leven geeft” aan een organisatie, team of individu en vanuit wat al werkte in het verleden. De waarderende benadering helpt individuen, groepen en organisaties om op een prettige manier productief te worden. Bron:</a:t>
            </a:r>
            <a:r>
              <a:rPr lang="nl-NL" dirty="0"/>
              <a:t> https://instituutvoorinterventiekunde.nl/appreciative-inquiry/</a:t>
            </a:r>
          </a:p>
          <a:p>
            <a:endParaRPr lang="nl-NL" dirty="0"/>
          </a:p>
          <a:p>
            <a:r>
              <a:rPr lang="nl-NL" dirty="0"/>
              <a:t>Voor info praatplaat de gebouwde omgeving [contacteer Petra </a:t>
            </a:r>
            <a:r>
              <a:rPr lang="nl-NL" dirty="0" err="1"/>
              <a:t>Varenkamp</a:t>
            </a:r>
            <a:r>
              <a:rPr lang="nl-NL" dirty="0"/>
              <a:t>, Co-</a:t>
            </a:r>
            <a:r>
              <a:rPr lang="nl-NL" dirty="0" err="1"/>
              <a:t>Engaged</a:t>
            </a:r>
            <a:r>
              <a:rPr lang="nl-NL" dirty="0"/>
              <a:t>]</a:t>
            </a:r>
          </a:p>
          <a:p>
            <a:endParaRPr lang="nl-NL" dirty="0">
              <a:ea typeface="Calibri" panose="020F0502020204030204"/>
              <a:cs typeface="Calibri" panose="020F0502020204030204"/>
            </a:endParaRPr>
          </a:p>
          <a:p>
            <a:endParaRPr lang="nl-NL" dirty="0">
              <a:ea typeface="Calibri" panose="020F0502020204030204"/>
              <a:cs typeface="Calibri" panose="020F0502020204030204"/>
            </a:endParaRPr>
          </a:p>
          <a:p>
            <a:endParaRPr lang="nl-NL" dirty="0">
              <a:ea typeface="Calibri" panose="020F0502020204030204"/>
              <a:cs typeface="Calibri" panose="020F0502020204030204"/>
            </a:endParaRPr>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3</a:t>
            </a:fld>
            <a:endParaRPr lang="nl-NL"/>
          </a:p>
        </p:txBody>
      </p:sp>
    </p:spTree>
    <p:extLst>
      <p:ext uri="{BB962C8B-B14F-4D97-AF65-F5344CB8AC3E}">
        <p14:creationId xmlns:p14="http://schemas.microsoft.com/office/powerpoint/2010/main" val="2130700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Co-</a:t>
            </a:r>
            <a:r>
              <a:rPr lang="nl-NL" dirty="0" err="1"/>
              <a:t>Engaged</a:t>
            </a:r>
            <a:r>
              <a:rPr lang="nl-NL" dirty="0"/>
              <a:t> voor lessen PG aan docenten </a:t>
            </a:r>
            <a:r>
              <a:rPr lang="nl-NL" dirty="0" err="1"/>
              <a:t>Scalda</a:t>
            </a:r>
            <a:endParaRPr lang="nl-NL" dirty="0"/>
          </a:p>
          <a:p>
            <a:r>
              <a:rPr lang="nl-NL" dirty="0" err="1"/>
              <a:t>Scalda</a:t>
            </a:r>
            <a:r>
              <a:rPr lang="nl-NL" dirty="0"/>
              <a:t> docenten voor lessen PG aan studenten</a:t>
            </a:r>
          </a:p>
          <a:p>
            <a:r>
              <a:rPr lang="nl-NL" dirty="0"/>
              <a:t>HZ Lectoraat Ouderenzorg monitoring van onderzoeksgegevens</a:t>
            </a:r>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5</a:t>
            </a:fld>
            <a:endParaRPr lang="nl-NL"/>
          </a:p>
        </p:txBody>
      </p:sp>
    </p:spTree>
    <p:extLst>
      <p:ext uri="{BB962C8B-B14F-4D97-AF65-F5344CB8AC3E}">
        <p14:creationId xmlns:p14="http://schemas.microsoft.com/office/powerpoint/2010/main" val="3610949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hebben verschillende metingen plaatsgevonden.</a:t>
            </a:r>
          </a:p>
          <a:p>
            <a:endParaRPr lang="nl-NL" dirty="0"/>
          </a:p>
          <a:p>
            <a:r>
              <a:rPr lang="nl-NL" dirty="0"/>
              <a:t>De eerste meting bestond uit een vragenlijst onder studerenden </a:t>
            </a:r>
            <a:r>
              <a:rPr lang="nl-NL" dirty="0" err="1"/>
              <a:t>Scalda</a:t>
            </a:r>
            <a:r>
              <a:rPr lang="nl-NL" dirty="0"/>
              <a:t> en een vragenlijst met soortgelijke vragen over Positieve Gezondheid onder senioren in Zeeland.</a:t>
            </a:r>
          </a:p>
          <a:p>
            <a:endParaRPr lang="nl-NL" dirty="0"/>
          </a:p>
          <a:p>
            <a:r>
              <a:rPr lang="nl-NL" dirty="0"/>
              <a:t>De tweede meting is eind vorig jaar 2024 uitgezet onder studerenden </a:t>
            </a:r>
            <a:r>
              <a:rPr lang="nl-NL" dirty="0" err="1"/>
              <a:t>Scalda</a:t>
            </a:r>
            <a:r>
              <a:rPr lang="nl-NL" dirty="0"/>
              <a:t> met als doel de informatie van de eerste meting te vergelijken en reflectie op wat studerenden hebben geleerd na de lessen over Positieve Gezondheid en de gesprekken die zij met senioren hebben gevoerd. </a:t>
            </a:r>
          </a:p>
          <a:p>
            <a:endParaRPr lang="nl-NL" dirty="0"/>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6</a:t>
            </a:fld>
            <a:endParaRPr lang="nl-NL"/>
          </a:p>
        </p:txBody>
      </p:sp>
    </p:spTree>
    <p:extLst>
      <p:ext uri="{BB962C8B-B14F-4D97-AF65-F5344CB8AC3E}">
        <p14:creationId xmlns:p14="http://schemas.microsoft.com/office/powerpoint/2010/main" val="3734930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None/>
            </a:pPr>
            <a:r>
              <a:rPr lang="nl-NL" sz="1800" dirty="0">
                <a:solidFill>
                  <a:srgbClr val="000000"/>
                </a:solidFill>
                <a:effectLst/>
                <a:latin typeface="inherit"/>
                <a:ea typeface="Times New Roman" panose="02020603050405020304" pitchFamily="18" charset="0"/>
                <a:cs typeface="Calibri" panose="020F0502020204030204" pitchFamily="34" charset="0"/>
              </a:rPr>
              <a:t>Toelichting door Els:</a:t>
            </a:r>
          </a:p>
          <a:p>
            <a:pPr>
              <a:buNone/>
            </a:pPr>
            <a:r>
              <a:rPr lang="nl-NL" sz="1800" dirty="0">
                <a:solidFill>
                  <a:srgbClr val="000000"/>
                </a:solidFill>
                <a:effectLst/>
                <a:latin typeface="inherit"/>
                <a:ea typeface="Times New Roman" panose="02020603050405020304" pitchFamily="18" charset="0"/>
                <a:cs typeface="Calibri" panose="020F0502020204030204" pitchFamily="34" charset="0"/>
              </a:rPr>
              <a:t>Nu uitgezet onder Verzorgende IG en Maatschappelijk zorg niveau 3 in de ouderenzorg</a:t>
            </a:r>
            <a:endParaRPr lang="nl-NL" sz="1800" dirty="0">
              <a:effectLst/>
              <a:latin typeface="Times New Roman" panose="02020603050405020304" pitchFamily="18" charset="0"/>
              <a:ea typeface="Times New Roman" panose="02020603050405020304" pitchFamily="18" charset="0"/>
            </a:endParaRPr>
          </a:p>
          <a:p>
            <a:pPr>
              <a:buNone/>
            </a:pPr>
            <a:r>
              <a:rPr lang="nl-NL" sz="1800" dirty="0">
                <a:solidFill>
                  <a:srgbClr val="000000"/>
                </a:solidFill>
                <a:effectLst/>
                <a:latin typeface="inherit"/>
                <a:ea typeface="Times New Roman" panose="02020603050405020304" pitchFamily="18" charset="0"/>
                <a:cs typeface="Calibri" panose="020F0502020204030204" pitchFamily="34" charset="0"/>
              </a:rPr>
              <a:t>september willen we dit ook uitzetten onder studenten maatschappelijke zorg niveau 4 en Praktijkroute, maatschappelijke zorg. ZPG maar hier werken studenten in kleinere organisaties.</a:t>
            </a:r>
            <a:endParaRPr lang="nl-NL" sz="1800" dirty="0">
              <a:effectLst/>
              <a:latin typeface="Times New Roman" panose="02020603050405020304" pitchFamily="18" charset="0"/>
              <a:ea typeface="Times New Roman" panose="02020603050405020304" pitchFamily="18" charset="0"/>
            </a:endParaRPr>
          </a:p>
          <a:p>
            <a:r>
              <a:rPr lang="nl-NL" sz="1800" dirty="0">
                <a:solidFill>
                  <a:srgbClr val="000000"/>
                </a:solidFill>
                <a:effectLst/>
                <a:latin typeface="inherit"/>
                <a:ea typeface="Times New Roman" panose="02020603050405020304" pitchFamily="18" charset="0"/>
                <a:cs typeface="Calibri" panose="020F0502020204030204" pitchFamily="34" charset="0"/>
              </a:rPr>
              <a:t>Leerjaren hebben we niet, maar het zijn studenten die de basisfase hebben afgerond dus minimaal 6 maanden werkzaam in de zorg. Leeftijd 17-62 jaar. Het zijn studenten die vaak al een andere baan of opleiding hebben gehad. En bewust gekozen hebben voor de zorg. De achtergronden zijn zeer divers maar denk ook aan studenten die niet passen binnen gewoon onderwijs (ADHD, dyslexie, dyscalculie) ook NT2 en HBO studenten die niet konden afronden, doorstroom na niv2.  100 studenten. Door drukte heeft niet iedereen meegedaan aan het onderzoek. Nulmeting wel afgenomen. De studenten zijn gevraagd om 5 senioren te sturen.</a:t>
            </a:r>
            <a:endParaRPr lang="nl-NL" sz="1800" dirty="0">
              <a:effectLst/>
              <a:latin typeface="Times New Roman" panose="02020603050405020304" pitchFamily="18" charset="0"/>
              <a:ea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7</a:t>
            </a:fld>
            <a:endParaRPr lang="nl-NL"/>
          </a:p>
        </p:txBody>
      </p:sp>
    </p:spTree>
    <p:extLst>
      <p:ext uri="{BB962C8B-B14F-4D97-AF65-F5344CB8AC3E}">
        <p14:creationId xmlns:p14="http://schemas.microsoft.com/office/powerpoint/2010/main" val="17771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buFont typeface="+mj-lt"/>
              <a:buAutoNum type="arabicParenR"/>
            </a:pPr>
            <a:r>
              <a:rPr lang="nl-NL" sz="1800" dirty="0">
                <a:effectLst/>
                <a:latin typeface="Calibri" panose="020F0502020204030204" pitchFamily="34" charset="0"/>
                <a:ea typeface="Calibri" panose="020F0502020204030204" pitchFamily="34" charset="0"/>
                <a:cs typeface="Times New Roman" panose="02020603050405020304" pitchFamily="18" charset="0"/>
              </a:rPr>
              <a:t>Hoe lager de score van het gemiddelde, hoe “beter” de uitkomst: N.B. dit is de schaalindeling van de vragenlijst, de laagste score (e.g., 1 = heel belangrijk)</a:t>
            </a:r>
          </a:p>
          <a:p>
            <a:pPr marL="342900" lvl="0" indent="-342900">
              <a:buFont typeface="+mj-lt"/>
              <a:buAutoNum type="arabicParenR"/>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arenR"/>
            </a:pPr>
            <a:r>
              <a:rPr lang="nl-NL" sz="1800" dirty="0">
                <a:effectLst/>
                <a:latin typeface="Calibri" panose="020F0502020204030204" pitchFamily="34" charset="0"/>
                <a:ea typeface="Calibri" panose="020F0502020204030204" pitchFamily="34" charset="0"/>
                <a:cs typeface="Times New Roman" panose="02020603050405020304" pitchFamily="18" charset="0"/>
              </a:rPr>
              <a:t>Belang vs. Vaardigheid</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1 – Heel belangrijk – Totaal niet belangrijk</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V12 Ik vind het belangrijk om een gesprek te (kunnen) voeren over het zo lang mogelijk zelfstandig blijven.</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1 = Volledig – 5 = Geen</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V13 Ik heb vaardigheden om het gesprek over het zo lang mogelijk zelfstandig wonen aan te gaan.</a:t>
            </a:r>
          </a:p>
          <a:p>
            <a:endParaRPr lang="nl-NL" dirty="0"/>
          </a:p>
          <a:p>
            <a:r>
              <a:rPr lang="nl-NL" dirty="0"/>
              <a:t>Let op het verschil tussen scores Belang (49 van de 99 studerenden die zeggen het heel belangrijk te vinden om een gesprek te voeren, maar echter 12 studerenden van de 99 zeggen dat zij de vaardigheden hebben om een gesprek te voeren.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Achtergrondinfo: Op de hoogte van Positieve gezondheid (8 Zeer goed bekend, 28 Redelijk goed bekend, 48 Deels bekend 12 Niet zo goed bekend, 3 Helemaal niet bekend)</a:t>
            </a:r>
          </a:p>
          <a:p>
            <a:endParaRPr lang="nl-NL" dirty="0"/>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8</a:t>
            </a:fld>
            <a:endParaRPr lang="nl-NL"/>
          </a:p>
        </p:txBody>
      </p:sp>
    </p:spTree>
    <p:extLst>
      <p:ext uri="{BB962C8B-B14F-4D97-AF65-F5344CB8AC3E}">
        <p14:creationId xmlns:p14="http://schemas.microsoft.com/office/powerpoint/2010/main" val="1618729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Volgens studerenden (N = 99) zelf hebben zij behoorlijk wat kennis over actuele stand van zaken in de zorg:</a:t>
            </a:r>
          </a:p>
          <a:p>
            <a:endParaRPr lang="nl-NL" dirty="0"/>
          </a:p>
          <a:p>
            <a:pPr marL="449580"/>
            <a:r>
              <a:rPr lang="nl-NL" sz="1800" dirty="0">
                <a:effectLst/>
                <a:latin typeface="Calibri" panose="020F0502020204030204" pitchFamily="34" charset="0"/>
                <a:ea typeface="Calibri" panose="020F0502020204030204" pitchFamily="34" charset="0"/>
                <a:cs typeface="Times New Roman" panose="02020603050405020304" pitchFamily="18" charset="0"/>
              </a:rPr>
              <a:t>1 = Ja dat wist ik – 2 = Nee dat wist ik niet</a:t>
            </a:r>
          </a:p>
          <a:p>
            <a:pPr marL="449580"/>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marL="449580"/>
            <a:r>
              <a:rPr lang="nl-NL" sz="1800" dirty="0">
                <a:effectLst/>
                <a:latin typeface="Calibri" panose="020F0502020204030204" pitchFamily="34" charset="0"/>
                <a:ea typeface="Calibri" panose="020F0502020204030204" pitchFamily="34" charset="0"/>
                <a:cs typeface="Times New Roman" panose="02020603050405020304" pitchFamily="18" charset="0"/>
              </a:rPr>
              <a:t>V14.1 Er is op dit moment te weinig personeel in de sector zorg en welzijn.</a:t>
            </a:r>
          </a:p>
          <a:p>
            <a:pPr marL="449580"/>
            <a:r>
              <a:rPr lang="nl-NL" sz="1800" dirty="0">
                <a:effectLst/>
                <a:latin typeface="Calibri" panose="020F0502020204030204" pitchFamily="34" charset="0"/>
                <a:ea typeface="Calibri" panose="020F0502020204030204" pitchFamily="34" charset="0"/>
                <a:cs typeface="Times New Roman" panose="02020603050405020304" pitchFamily="18" charset="0"/>
              </a:rPr>
              <a:t>V14.2 De komende jaren gaan veel huisartsen met pensioen.</a:t>
            </a:r>
          </a:p>
          <a:p>
            <a:pPr marL="449580"/>
            <a:r>
              <a:rPr lang="nl-NL" sz="1800" dirty="0">
                <a:effectLst/>
                <a:latin typeface="Calibri" panose="020F0502020204030204" pitchFamily="34" charset="0"/>
                <a:ea typeface="Calibri" panose="020F0502020204030204" pitchFamily="34" charset="0"/>
                <a:cs typeface="Times New Roman" panose="02020603050405020304" pitchFamily="18" charset="0"/>
              </a:rPr>
              <a:t>V14.3 In Zeeland wonen relatief veel ouderen, vergeleken met andere provincies.</a:t>
            </a:r>
          </a:p>
          <a:p>
            <a:pPr marL="449580"/>
            <a:r>
              <a:rPr lang="nl-NL" sz="1800" dirty="0">
                <a:effectLst/>
                <a:latin typeface="Calibri" panose="020F0502020204030204" pitchFamily="34" charset="0"/>
                <a:ea typeface="Calibri" panose="020F0502020204030204" pitchFamily="34" charset="0"/>
                <a:cs typeface="Times New Roman" panose="02020603050405020304" pitchFamily="18" charset="0"/>
              </a:rPr>
              <a:t>V14.4 De vraag naar zorg groeit de komende jaren, onder meer doordat er steeds meer ouderen in Zeeland wonen.</a:t>
            </a:r>
          </a:p>
          <a:p>
            <a:pPr marL="449580"/>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arenR"/>
            </a:pPr>
            <a:r>
              <a:rPr lang="nl-NL" sz="1800" dirty="0">
                <a:effectLst/>
                <a:latin typeface="Calibri" panose="020F0502020204030204" pitchFamily="34" charset="0"/>
                <a:ea typeface="Calibri" panose="020F0502020204030204" pitchFamily="34" charset="0"/>
                <a:cs typeface="Times New Roman" panose="02020603050405020304" pitchFamily="18" charset="0"/>
              </a:rPr>
              <a:t>Verantwoordelijk</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1 = Heel erg verantwoordelijk – 5 = Helemaal niet verantwoordelijk</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V15.1 Inwoners/burgers</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V15.2 Zorginstellingen</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V15.3 De gemeente</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V15.4 De landelijke overheid</a:t>
            </a:r>
          </a:p>
          <a:p>
            <a:pPr marL="457200"/>
            <a:r>
              <a:rPr lang="nl-NL" sz="1800" dirty="0">
                <a:effectLst/>
                <a:latin typeface="Calibri" panose="020F0502020204030204" pitchFamily="34" charset="0"/>
                <a:ea typeface="Calibri" panose="020F0502020204030204" pitchFamily="34" charset="0"/>
                <a:cs typeface="Times New Roman" panose="02020603050405020304" pitchFamily="18" charset="0"/>
              </a:rPr>
              <a:t>V15.5 Zorgverzekeraars</a:t>
            </a:r>
          </a:p>
          <a:p>
            <a:pPr marL="449580"/>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9</a:t>
            </a:fld>
            <a:endParaRPr lang="nl-NL"/>
          </a:p>
        </p:txBody>
      </p:sp>
    </p:spTree>
    <p:extLst>
      <p:ext uri="{BB962C8B-B14F-4D97-AF65-F5344CB8AC3E}">
        <p14:creationId xmlns:p14="http://schemas.microsoft.com/office/powerpoint/2010/main" val="4204869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 = 99</a:t>
            </a:r>
          </a:p>
          <a:p>
            <a:endParaRPr lang="nl-NL" dirty="0"/>
          </a:p>
          <a:p>
            <a:r>
              <a:rPr lang="nl-NL" sz="1200" dirty="0"/>
              <a:t>We moeten ons eigen gedrag veranderen om knelpunten in de zorg op te </a:t>
            </a:r>
            <a:r>
              <a:rPr lang="nl-NL" sz="1200" dirty="0" err="1"/>
              <a:t>lossen_Studerenden</a:t>
            </a:r>
            <a:endParaRPr lang="nl-NL" dirty="0"/>
          </a:p>
        </p:txBody>
      </p:sp>
      <p:sp>
        <p:nvSpPr>
          <p:cNvPr id="4" name="Tijdelijke aanduiding voor dianummer 3"/>
          <p:cNvSpPr>
            <a:spLocks noGrp="1"/>
          </p:cNvSpPr>
          <p:nvPr>
            <p:ph type="sldNum" sz="quarter" idx="5"/>
          </p:nvPr>
        </p:nvSpPr>
        <p:spPr/>
        <p:txBody>
          <a:bodyPr/>
          <a:lstStyle/>
          <a:p>
            <a:fld id="{D3E2B386-B766-0E4B-9E75-84A8761F751F}" type="slidenum">
              <a:rPr lang="nl-NL" smtClean="0"/>
              <a:t>10</a:t>
            </a:fld>
            <a:endParaRPr lang="nl-NL"/>
          </a:p>
        </p:txBody>
      </p:sp>
    </p:spTree>
    <p:extLst>
      <p:ext uri="{BB962C8B-B14F-4D97-AF65-F5344CB8AC3E}">
        <p14:creationId xmlns:p14="http://schemas.microsoft.com/office/powerpoint/2010/main" val="2561931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24A004-BD62-1F96-2F3B-F8F8506FD5C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48C534D-D006-974D-2FE3-87F18B677A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2149BEC-008B-112F-383D-4AF97E9DC6D0}"/>
              </a:ext>
            </a:extLst>
          </p:cNvPr>
          <p:cNvSpPr>
            <a:spLocks noGrp="1"/>
          </p:cNvSpPr>
          <p:nvPr>
            <p:ph type="dt" sz="half" idx="10"/>
          </p:nvPr>
        </p:nvSpPr>
        <p:spPr/>
        <p:txBody>
          <a:bodyPr/>
          <a:lstStyle/>
          <a:p>
            <a:fld id="{A320F2AA-7BDD-B340-94B0-6D5DBF903826}" type="datetimeFigureOut">
              <a:rPr lang="nl-NL" smtClean="0"/>
              <a:t>21-10-2025</a:t>
            </a:fld>
            <a:endParaRPr lang="nl-NL"/>
          </a:p>
        </p:txBody>
      </p:sp>
      <p:sp>
        <p:nvSpPr>
          <p:cNvPr id="5" name="Tijdelijke aanduiding voor voettekst 4">
            <a:extLst>
              <a:ext uri="{FF2B5EF4-FFF2-40B4-BE49-F238E27FC236}">
                <a16:creationId xmlns:a16="http://schemas.microsoft.com/office/drawing/2014/main" id="{1741F43F-5206-431B-0514-D13064305D4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08C5DB3-6B61-BC57-A4CA-FC0252811BF8}"/>
              </a:ext>
            </a:extLst>
          </p:cNvPr>
          <p:cNvSpPr>
            <a:spLocks noGrp="1"/>
          </p:cNvSpPr>
          <p:nvPr>
            <p:ph type="sldNum" sz="quarter" idx="12"/>
          </p:nvPr>
        </p:nvSpPr>
        <p:spPr/>
        <p:txBody>
          <a:bodyPr/>
          <a:lstStyle/>
          <a:p>
            <a:fld id="{E9FFE045-E4D7-0C44-880D-AE102E9BA672}" type="slidenum">
              <a:rPr lang="nl-NL" smtClean="0"/>
              <a:t>‹nr.›</a:t>
            </a:fld>
            <a:endParaRPr lang="nl-NL"/>
          </a:p>
        </p:txBody>
      </p:sp>
    </p:spTree>
    <p:extLst>
      <p:ext uri="{BB962C8B-B14F-4D97-AF65-F5344CB8AC3E}">
        <p14:creationId xmlns:p14="http://schemas.microsoft.com/office/powerpoint/2010/main" val="154041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0A4BEE-200E-0201-E5CE-5D2B016F88DB}"/>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FB41E336-C927-E219-31CE-46D11390145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AB868C0-C0C1-1878-3276-12DB62BF90B3}"/>
              </a:ext>
            </a:extLst>
          </p:cNvPr>
          <p:cNvSpPr>
            <a:spLocks noGrp="1"/>
          </p:cNvSpPr>
          <p:nvPr>
            <p:ph type="dt" sz="half" idx="10"/>
          </p:nvPr>
        </p:nvSpPr>
        <p:spPr/>
        <p:txBody>
          <a:bodyPr/>
          <a:lstStyle/>
          <a:p>
            <a:fld id="{A320F2AA-7BDD-B340-94B0-6D5DBF903826}" type="datetimeFigureOut">
              <a:rPr lang="nl-NL" smtClean="0"/>
              <a:t>21-10-2025</a:t>
            </a:fld>
            <a:endParaRPr lang="nl-NL"/>
          </a:p>
        </p:txBody>
      </p:sp>
      <p:sp>
        <p:nvSpPr>
          <p:cNvPr id="5" name="Tijdelijke aanduiding voor voettekst 4">
            <a:extLst>
              <a:ext uri="{FF2B5EF4-FFF2-40B4-BE49-F238E27FC236}">
                <a16:creationId xmlns:a16="http://schemas.microsoft.com/office/drawing/2014/main" id="{95EFF0F4-9F82-B20B-F41F-1447F228E6D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2DD5BA8-3704-FC25-E5EF-0893CA9DBA79}"/>
              </a:ext>
            </a:extLst>
          </p:cNvPr>
          <p:cNvSpPr>
            <a:spLocks noGrp="1"/>
          </p:cNvSpPr>
          <p:nvPr>
            <p:ph type="sldNum" sz="quarter" idx="12"/>
          </p:nvPr>
        </p:nvSpPr>
        <p:spPr/>
        <p:txBody>
          <a:bodyPr/>
          <a:lstStyle/>
          <a:p>
            <a:fld id="{E9FFE045-E4D7-0C44-880D-AE102E9BA672}" type="slidenum">
              <a:rPr lang="nl-NL" smtClean="0"/>
              <a:t>‹nr.›</a:t>
            </a:fld>
            <a:endParaRPr lang="nl-NL"/>
          </a:p>
        </p:txBody>
      </p:sp>
    </p:spTree>
    <p:extLst>
      <p:ext uri="{BB962C8B-B14F-4D97-AF65-F5344CB8AC3E}">
        <p14:creationId xmlns:p14="http://schemas.microsoft.com/office/powerpoint/2010/main" val="4153256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101894D-74F9-3500-4CEE-B777A88C9DF9}"/>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D1A7656-E9C6-9E0C-7D2E-3E5C81528E6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C9F0FA-CC4F-0CF5-A549-4796E383B9C6}"/>
              </a:ext>
            </a:extLst>
          </p:cNvPr>
          <p:cNvSpPr>
            <a:spLocks noGrp="1"/>
          </p:cNvSpPr>
          <p:nvPr>
            <p:ph type="dt" sz="half" idx="10"/>
          </p:nvPr>
        </p:nvSpPr>
        <p:spPr/>
        <p:txBody>
          <a:bodyPr/>
          <a:lstStyle/>
          <a:p>
            <a:fld id="{A320F2AA-7BDD-B340-94B0-6D5DBF903826}" type="datetimeFigureOut">
              <a:rPr lang="nl-NL" smtClean="0"/>
              <a:t>21-10-2025</a:t>
            </a:fld>
            <a:endParaRPr lang="nl-NL"/>
          </a:p>
        </p:txBody>
      </p:sp>
      <p:sp>
        <p:nvSpPr>
          <p:cNvPr id="5" name="Tijdelijke aanduiding voor voettekst 4">
            <a:extLst>
              <a:ext uri="{FF2B5EF4-FFF2-40B4-BE49-F238E27FC236}">
                <a16:creationId xmlns:a16="http://schemas.microsoft.com/office/drawing/2014/main" id="{28162D37-0583-420D-EFB4-163E5196A5F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C45EF57-479F-9D89-B2D8-2A63D8D93558}"/>
              </a:ext>
            </a:extLst>
          </p:cNvPr>
          <p:cNvSpPr>
            <a:spLocks noGrp="1"/>
          </p:cNvSpPr>
          <p:nvPr>
            <p:ph type="sldNum" sz="quarter" idx="12"/>
          </p:nvPr>
        </p:nvSpPr>
        <p:spPr/>
        <p:txBody>
          <a:bodyPr/>
          <a:lstStyle/>
          <a:p>
            <a:fld id="{E9FFE045-E4D7-0C44-880D-AE102E9BA672}" type="slidenum">
              <a:rPr lang="nl-NL" smtClean="0"/>
              <a:t>‹nr.›</a:t>
            </a:fld>
            <a:endParaRPr lang="nl-NL"/>
          </a:p>
        </p:txBody>
      </p:sp>
    </p:spTree>
    <p:extLst>
      <p:ext uri="{BB962C8B-B14F-4D97-AF65-F5344CB8AC3E}">
        <p14:creationId xmlns:p14="http://schemas.microsoft.com/office/powerpoint/2010/main" val="2345613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ndaard (w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F06BA0D-5744-40F2-BD06-CFB22A6E5E62}"/>
              </a:ext>
            </a:extLst>
          </p:cNvPr>
          <p:cNvSpPr>
            <a:spLocks noGrp="1"/>
          </p:cNvSpPr>
          <p:nvPr>
            <p:ph type="title" hasCustomPrompt="1"/>
          </p:nvPr>
        </p:nvSpPr>
        <p:spPr>
          <a:xfrm>
            <a:off x="884584" y="780299"/>
            <a:ext cx="10573247" cy="457200"/>
          </a:xfrm>
          <a:prstGeom prst="rect">
            <a:avLst/>
          </a:prstGeom>
        </p:spPr>
        <p:txBody>
          <a:bodyPr tIns="36000" bIns="36000" anchor="t">
            <a:noAutofit/>
          </a:bodyPr>
          <a:lstStyle>
            <a:lvl1pPr>
              <a:defRPr sz="3000" b="1" i="0" cap="none" baseline="0">
                <a:solidFill>
                  <a:srgbClr val="016298"/>
                </a:solidFill>
                <a:latin typeface="+mn-lt"/>
              </a:defRPr>
            </a:lvl1pPr>
          </a:lstStyle>
          <a:p>
            <a:r>
              <a:rPr lang="nl-NL"/>
              <a:t>Kop van onderwerp</a:t>
            </a:r>
          </a:p>
        </p:txBody>
      </p:sp>
      <p:sp>
        <p:nvSpPr>
          <p:cNvPr id="8" name="Tijdelijke aanduiding voor tekst 3">
            <a:extLst>
              <a:ext uri="{FF2B5EF4-FFF2-40B4-BE49-F238E27FC236}">
                <a16:creationId xmlns:a16="http://schemas.microsoft.com/office/drawing/2014/main" id="{23CABEFD-44D4-4592-82C2-6F2671BA8099}"/>
              </a:ext>
            </a:extLst>
          </p:cNvPr>
          <p:cNvSpPr>
            <a:spLocks noGrp="1"/>
          </p:cNvSpPr>
          <p:nvPr>
            <p:ph type="body" sz="half" idx="2" hasCustomPrompt="1"/>
          </p:nvPr>
        </p:nvSpPr>
        <p:spPr>
          <a:xfrm>
            <a:off x="887515" y="1749287"/>
            <a:ext cx="10573247" cy="543287"/>
          </a:xfrm>
          <a:prstGeom prst="rect">
            <a:avLst/>
          </a:prstGeom>
        </p:spPr>
        <p:txBody>
          <a:bodyPr tIns="0" bIns="0">
            <a:noAutofit/>
          </a:bodyPr>
          <a:lstStyle>
            <a:lvl1pPr marL="0" indent="0">
              <a:lnSpc>
                <a:spcPts val="2200"/>
              </a:lnSpc>
              <a:spcBef>
                <a:spcPts val="0"/>
              </a:spcBef>
              <a:buNone/>
              <a:defRPr sz="2400" b="1" i="0" cap="none" baseline="0">
                <a:solidFill>
                  <a:srgbClr val="016298"/>
                </a:solidFill>
              </a:defRPr>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nl-NL"/>
              <a:t>Titel van tussenkopje</a:t>
            </a:r>
          </a:p>
        </p:txBody>
      </p:sp>
      <p:sp>
        <p:nvSpPr>
          <p:cNvPr id="9" name="Tijdelijke aanduiding voor tekst 2">
            <a:extLst>
              <a:ext uri="{FF2B5EF4-FFF2-40B4-BE49-F238E27FC236}">
                <a16:creationId xmlns:a16="http://schemas.microsoft.com/office/drawing/2014/main" id="{184BAB4A-64DD-46F9-852F-D75CDD7D119C}"/>
              </a:ext>
            </a:extLst>
          </p:cNvPr>
          <p:cNvSpPr>
            <a:spLocks noGrp="1"/>
          </p:cNvSpPr>
          <p:nvPr>
            <p:ph idx="12"/>
          </p:nvPr>
        </p:nvSpPr>
        <p:spPr>
          <a:xfrm>
            <a:off x="884584" y="2504662"/>
            <a:ext cx="10573247" cy="2636214"/>
          </a:xfrm>
          <a:prstGeom prst="rect">
            <a:avLst/>
          </a:prstGeom>
        </p:spPr>
        <p:txBody>
          <a:bodyPr vert="horz" lIns="91440" tIns="45720" rIns="91440" bIns="45720" rtlCol="0">
            <a:normAutofit/>
          </a:bodyPr>
          <a:lstStyle>
            <a:lvl1pPr marL="342891" indent="-342891">
              <a:buClr>
                <a:srgbClr val="00A4D4"/>
              </a:buClr>
              <a:buSzPct val="125000"/>
              <a:buFont typeface="Arial" panose="020B0604020202020204" pitchFamily="34" charset="0"/>
              <a:buChar char="•"/>
              <a:defRPr sz="1900" baseline="0">
                <a:solidFill>
                  <a:srgbClr val="016298"/>
                </a:solidFill>
              </a:defRPr>
            </a:lvl1pPr>
            <a:lvl2pPr marL="600060" indent="-257168">
              <a:buClr>
                <a:srgbClr val="00A4D4"/>
              </a:buClr>
              <a:buSzPct val="125000"/>
              <a:buFont typeface="Arial" panose="020B0604020202020204" pitchFamily="34" charset="0"/>
              <a:buChar char="•"/>
              <a:defRPr sz="1900" baseline="0">
                <a:solidFill>
                  <a:srgbClr val="016298"/>
                </a:solidFill>
              </a:defRPr>
            </a:lvl2pPr>
            <a:lvl3pPr marL="942951" indent="-257168">
              <a:buClr>
                <a:srgbClr val="00A4D4"/>
              </a:buClr>
              <a:buSzPct val="125000"/>
              <a:buFont typeface="Arial" panose="020B0604020202020204" pitchFamily="34" charset="0"/>
              <a:buChar char="•"/>
              <a:defRPr sz="1900" baseline="0">
                <a:solidFill>
                  <a:srgbClr val="016298"/>
                </a:solidFill>
              </a:defRPr>
            </a:lvl3pPr>
            <a:lvl4pPr marL="1242982" indent="-214308">
              <a:buClr>
                <a:srgbClr val="00A4D4"/>
              </a:buClr>
              <a:buSzPct val="125000"/>
              <a:buFont typeface="Arial" panose="020B0604020202020204" pitchFamily="34" charset="0"/>
              <a:buChar char="•"/>
              <a:defRPr sz="1900" baseline="0">
                <a:solidFill>
                  <a:srgbClr val="016298"/>
                </a:solidFill>
              </a:defRPr>
            </a:lvl4pPr>
            <a:lvl5pPr marL="1585874" indent="-214308">
              <a:buClr>
                <a:srgbClr val="00A4D4"/>
              </a:buClr>
              <a:buSzPct val="125000"/>
              <a:buFont typeface="Arial" panose="020B0604020202020204" pitchFamily="34" charset="0"/>
              <a:buChar char="•"/>
              <a:defRPr sz="1900" baseline="0">
                <a:solidFill>
                  <a:srgbClr val="01629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346369818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FFBA73-17FB-1B93-07A8-142B3722FA1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CA37EC1-C437-B886-28FD-D69BA0A937A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6E86FA9-7085-99CF-98A7-543B709D153B}"/>
              </a:ext>
            </a:extLst>
          </p:cNvPr>
          <p:cNvSpPr>
            <a:spLocks noGrp="1"/>
          </p:cNvSpPr>
          <p:nvPr>
            <p:ph type="dt" sz="half" idx="10"/>
          </p:nvPr>
        </p:nvSpPr>
        <p:spPr/>
        <p:txBody>
          <a:bodyPr/>
          <a:lstStyle/>
          <a:p>
            <a:fld id="{A320F2AA-7BDD-B340-94B0-6D5DBF903826}" type="datetimeFigureOut">
              <a:rPr lang="nl-NL" smtClean="0"/>
              <a:t>21-10-2025</a:t>
            </a:fld>
            <a:endParaRPr lang="nl-NL"/>
          </a:p>
        </p:txBody>
      </p:sp>
      <p:sp>
        <p:nvSpPr>
          <p:cNvPr id="5" name="Tijdelijke aanduiding voor voettekst 4">
            <a:extLst>
              <a:ext uri="{FF2B5EF4-FFF2-40B4-BE49-F238E27FC236}">
                <a16:creationId xmlns:a16="http://schemas.microsoft.com/office/drawing/2014/main" id="{A58A2011-4CE3-824D-0BFB-82B66859FFE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58786DC-30CD-98F0-0346-A2473EDFA7D6}"/>
              </a:ext>
            </a:extLst>
          </p:cNvPr>
          <p:cNvSpPr>
            <a:spLocks noGrp="1"/>
          </p:cNvSpPr>
          <p:nvPr>
            <p:ph type="sldNum" sz="quarter" idx="12"/>
          </p:nvPr>
        </p:nvSpPr>
        <p:spPr/>
        <p:txBody>
          <a:bodyPr/>
          <a:lstStyle/>
          <a:p>
            <a:fld id="{E9FFE045-E4D7-0C44-880D-AE102E9BA672}" type="slidenum">
              <a:rPr lang="nl-NL" smtClean="0"/>
              <a:t>‹nr.›</a:t>
            </a:fld>
            <a:endParaRPr lang="nl-NL"/>
          </a:p>
        </p:txBody>
      </p:sp>
    </p:spTree>
    <p:extLst>
      <p:ext uri="{BB962C8B-B14F-4D97-AF65-F5344CB8AC3E}">
        <p14:creationId xmlns:p14="http://schemas.microsoft.com/office/powerpoint/2010/main" val="1141377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762A26-2D29-66D0-AD2A-36AB3ACA21F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4185F7-DF2C-7F2C-0947-3CCCFDA30D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CEF1111-5427-9813-2F51-A4F3397A0E5D}"/>
              </a:ext>
            </a:extLst>
          </p:cNvPr>
          <p:cNvSpPr>
            <a:spLocks noGrp="1"/>
          </p:cNvSpPr>
          <p:nvPr>
            <p:ph type="dt" sz="half" idx="10"/>
          </p:nvPr>
        </p:nvSpPr>
        <p:spPr/>
        <p:txBody>
          <a:bodyPr/>
          <a:lstStyle/>
          <a:p>
            <a:fld id="{A320F2AA-7BDD-B340-94B0-6D5DBF903826}" type="datetimeFigureOut">
              <a:rPr lang="nl-NL" smtClean="0"/>
              <a:t>21-10-2025</a:t>
            </a:fld>
            <a:endParaRPr lang="nl-NL"/>
          </a:p>
        </p:txBody>
      </p:sp>
      <p:sp>
        <p:nvSpPr>
          <p:cNvPr id="5" name="Tijdelijke aanduiding voor voettekst 4">
            <a:extLst>
              <a:ext uri="{FF2B5EF4-FFF2-40B4-BE49-F238E27FC236}">
                <a16:creationId xmlns:a16="http://schemas.microsoft.com/office/drawing/2014/main" id="{4500CE93-552D-0359-8807-A38DA945008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D65ED3F-CAE1-B698-9786-74D43A076927}"/>
              </a:ext>
            </a:extLst>
          </p:cNvPr>
          <p:cNvSpPr>
            <a:spLocks noGrp="1"/>
          </p:cNvSpPr>
          <p:nvPr>
            <p:ph type="sldNum" sz="quarter" idx="12"/>
          </p:nvPr>
        </p:nvSpPr>
        <p:spPr/>
        <p:txBody>
          <a:bodyPr/>
          <a:lstStyle/>
          <a:p>
            <a:fld id="{E9FFE045-E4D7-0C44-880D-AE102E9BA672}" type="slidenum">
              <a:rPr lang="nl-NL" smtClean="0"/>
              <a:t>‹nr.›</a:t>
            </a:fld>
            <a:endParaRPr lang="nl-NL"/>
          </a:p>
        </p:txBody>
      </p:sp>
    </p:spTree>
    <p:extLst>
      <p:ext uri="{BB962C8B-B14F-4D97-AF65-F5344CB8AC3E}">
        <p14:creationId xmlns:p14="http://schemas.microsoft.com/office/powerpoint/2010/main" val="907108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320632-F37B-276F-53C9-1D26F19765F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6542FCE-BE52-9029-1716-5DE9CF90F14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865A571-7B53-6250-897F-54490C552AA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08C0507-2E5C-BB03-CFEE-4CCF040A0B98}"/>
              </a:ext>
            </a:extLst>
          </p:cNvPr>
          <p:cNvSpPr>
            <a:spLocks noGrp="1"/>
          </p:cNvSpPr>
          <p:nvPr>
            <p:ph type="dt" sz="half" idx="10"/>
          </p:nvPr>
        </p:nvSpPr>
        <p:spPr/>
        <p:txBody>
          <a:bodyPr/>
          <a:lstStyle/>
          <a:p>
            <a:fld id="{A320F2AA-7BDD-B340-94B0-6D5DBF903826}" type="datetimeFigureOut">
              <a:rPr lang="nl-NL" smtClean="0"/>
              <a:t>21-10-2025</a:t>
            </a:fld>
            <a:endParaRPr lang="nl-NL"/>
          </a:p>
        </p:txBody>
      </p:sp>
      <p:sp>
        <p:nvSpPr>
          <p:cNvPr id="6" name="Tijdelijke aanduiding voor voettekst 5">
            <a:extLst>
              <a:ext uri="{FF2B5EF4-FFF2-40B4-BE49-F238E27FC236}">
                <a16:creationId xmlns:a16="http://schemas.microsoft.com/office/drawing/2014/main" id="{7B0D40FF-08E7-1FA6-5918-1CC5CD3DDD8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8332B0A-2A39-8169-0939-C386D8FE21D6}"/>
              </a:ext>
            </a:extLst>
          </p:cNvPr>
          <p:cNvSpPr>
            <a:spLocks noGrp="1"/>
          </p:cNvSpPr>
          <p:nvPr>
            <p:ph type="sldNum" sz="quarter" idx="12"/>
          </p:nvPr>
        </p:nvSpPr>
        <p:spPr/>
        <p:txBody>
          <a:bodyPr/>
          <a:lstStyle/>
          <a:p>
            <a:fld id="{E9FFE045-E4D7-0C44-880D-AE102E9BA672}" type="slidenum">
              <a:rPr lang="nl-NL" smtClean="0"/>
              <a:t>‹nr.›</a:t>
            </a:fld>
            <a:endParaRPr lang="nl-NL"/>
          </a:p>
        </p:txBody>
      </p:sp>
    </p:spTree>
    <p:extLst>
      <p:ext uri="{BB962C8B-B14F-4D97-AF65-F5344CB8AC3E}">
        <p14:creationId xmlns:p14="http://schemas.microsoft.com/office/powerpoint/2010/main" val="4227492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8BAF30-CA26-87E0-76AC-1C8DB2209C7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D390C89-6383-374C-AF3C-0C82871783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7E0B5A02-4C52-44F7-C910-E345C1620BC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2A445C9-B098-FB58-79AB-1800982F09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417DF61-6914-6E9C-AB42-B1485FA0CD7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4E5FE20-3D1B-E769-823C-EEED3F006404}"/>
              </a:ext>
            </a:extLst>
          </p:cNvPr>
          <p:cNvSpPr>
            <a:spLocks noGrp="1"/>
          </p:cNvSpPr>
          <p:nvPr>
            <p:ph type="dt" sz="half" idx="10"/>
          </p:nvPr>
        </p:nvSpPr>
        <p:spPr/>
        <p:txBody>
          <a:bodyPr/>
          <a:lstStyle/>
          <a:p>
            <a:fld id="{A320F2AA-7BDD-B340-94B0-6D5DBF903826}" type="datetimeFigureOut">
              <a:rPr lang="nl-NL" smtClean="0"/>
              <a:t>21-10-2025</a:t>
            </a:fld>
            <a:endParaRPr lang="nl-NL"/>
          </a:p>
        </p:txBody>
      </p:sp>
      <p:sp>
        <p:nvSpPr>
          <p:cNvPr id="8" name="Tijdelijke aanduiding voor voettekst 7">
            <a:extLst>
              <a:ext uri="{FF2B5EF4-FFF2-40B4-BE49-F238E27FC236}">
                <a16:creationId xmlns:a16="http://schemas.microsoft.com/office/drawing/2014/main" id="{B311FDEC-90C9-F435-743C-920D41D3A6C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ED120F2-1F81-BF78-20CA-7FB5C422B4FD}"/>
              </a:ext>
            </a:extLst>
          </p:cNvPr>
          <p:cNvSpPr>
            <a:spLocks noGrp="1"/>
          </p:cNvSpPr>
          <p:nvPr>
            <p:ph type="sldNum" sz="quarter" idx="12"/>
          </p:nvPr>
        </p:nvSpPr>
        <p:spPr/>
        <p:txBody>
          <a:bodyPr/>
          <a:lstStyle/>
          <a:p>
            <a:fld id="{E9FFE045-E4D7-0C44-880D-AE102E9BA672}" type="slidenum">
              <a:rPr lang="nl-NL" smtClean="0"/>
              <a:t>‹nr.›</a:t>
            </a:fld>
            <a:endParaRPr lang="nl-NL"/>
          </a:p>
        </p:txBody>
      </p:sp>
    </p:spTree>
    <p:extLst>
      <p:ext uri="{BB962C8B-B14F-4D97-AF65-F5344CB8AC3E}">
        <p14:creationId xmlns:p14="http://schemas.microsoft.com/office/powerpoint/2010/main" val="2340066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780562-2497-9275-3B1E-C17F07290FE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4E512875-ADBC-FF78-F6C7-D3051B88F03B}"/>
              </a:ext>
            </a:extLst>
          </p:cNvPr>
          <p:cNvSpPr>
            <a:spLocks noGrp="1"/>
          </p:cNvSpPr>
          <p:nvPr>
            <p:ph type="dt" sz="half" idx="10"/>
          </p:nvPr>
        </p:nvSpPr>
        <p:spPr/>
        <p:txBody>
          <a:bodyPr/>
          <a:lstStyle/>
          <a:p>
            <a:fld id="{A320F2AA-7BDD-B340-94B0-6D5DBF903826}" type="datetimeFigureOut">
              <a:rPr lang="nl-NL" smtClean="0"/>
              <a:t>21-10-2025</a:t>
            </a:fld>
            <a:endParaRPr lang="nl-NL"/>
          </a:p>
        </p:txBody>
      </p:sp>
      <p:sp>
        <p:nvSpPr>
          <p:cNvPr id="4" name="Tijdelijke aanduiding voor voettekst 3">
            <a:extLst>
              <a:ext uri="{FF2B5EF4-FFF2-40B4-BE49-F238E27FC236}">
                <a16:creationId xmlns:a16="http://schemas.microsoft.com/office/drawing/2014/main" id="{102AF939-95E9-E9AE-A347-91311BF6402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31898C3-E142-039B-FFBB-098D9AC47434}"/>
              </a:ext>
            </a:extLst>
          </p:cNvPr>
          <p:cNvSpPr>
            <a:spLocks noGrp="1"/>
          </p:cNvSpPr>
          <p:nvPr>
            <p:ph type="sldNum" sz="quarter" idx="12"/>
          </p:nvPr>
        </p:nvSpPr>
        <p:spPr/>
        <p:txBody>
          <a:bodyPr/>
          <a:lstStyle/>
          <a:p>
            <a:fld id="{E9FFE045-E4D7-0C44-880D-AE102E9BA672}" type="slidenum">
              <a:rPr lang="nl-NL" smtClean="0"/>
              <a:t>‹nr.›</a:t>
            </a:fld>
            <a:endParaRPr lang="nl-NL"/>
          </a:p>
        </p:txBody>
      </p:sp>
    </p:spTree>
    <p:extLst>
      <p:ext uri="{BB962C8B-B14F-4D97-AF65-F5344CB8AC3E}">
        <p14:creationId xmlns:p14="http://schemas.microsoft.com/office/powerpoint/2010/main" val="152144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E746006-80E5-6FA7-8FA5-01CF78281E3A}"/>
              </a:ext>
            </a:extLst>
          </p:cNvPr>
          <p:cNvSpPr>
            <a:spLocks noGrp="1"/>
          </p:cNvSpPr>
          <p:nvPr>
            <p:ph type="dt" sz="half" idx="10"/>
          </p:nvPr>
        </p:nvSpPr>
        <p:spPr/>
        <p:txBody>
          <a:bodyPr/>
          <a:lstStyle/>
          <a:p>
            <a:fld id="{A320F2AA-7BDD-B340-94B0-6D5DBF903826}" type="datetimeFigureOut">
              <a:rPr lang="nl-NL" smtClean="0"/>
              <a:t>21-10-2025</a:t>
            </a:fld>
            <a:endParaRPr lang="nl-NL"/>
          </a:p>
        </p:txBody>
      </p:sp>
      <p:sp>
        <p:nvSpPr>
          <p:cNvPr id="3" name="Tijdelijke aanduiding voor voettekst 2">
            <a:extLst>
              <a:ext uri="{FF2B5EF4-FFF2-40B4-BE49-F238E27FC236}">
                <a16:creationId xmlns:a16="http://schemas.microsoft.com/office/drawing/2014/main" id="{7879337E-EF6F-3685-2704-5C8B0F2CF02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06013EE-25A6-637A-98D2-10D7B7E7D3B1}"/>
              </a:ext>
            </a:extLst>
          </p:cNvPr>
          <p:cNvSpPr>
            <a:spLocks noGrp="1"/>
          </p:cNvSpPr>
          <p:nvPr>
            <p:ph type="sldNum" sz="quarter" idx="12"/>
          </p:nvPr>
        </p:nvSpPr>
        <p:spPr/>
        <p:txBody>
          <a:bodyPr/>
          <a:lstStyle/>
          <a:p>
            <a:fld id="{E9FFE045-E4D7-0C44-880D-AE102E9BA672}" type="slidenum">
              <a:rPr lang="nl-NL" smtClean="0"/>
              <a:t>‹nr.›</a:t>
            </a:fld>
            <a:endParaRPr lang="nl-NL"/>
          </a:p>
        </p:txBody>
      </p:sp>
    </p:spTree>
    <p:extLst>
      <p:ext uri="{BB962C8B-B14F-4D97-AF65-F5344CB8AC3E}">
        <p14:creationId xmlns:p14="http://schemas.microsoft.com/office/powerpoint/2010/main" val="441816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7FC0F8-2EBA-B040-190C-F532055C64D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8FF3EDE-F08B-7469-19C1-F9AA551A79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C3BC66C-5E6F-36F4-4183-CA2ED4FCA2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1A08B73-714D-DB35-3CCB-B502F819E585}"/>
              </a:ext>
            </a:extLst>
          </p:cNvPr>
          <p:cNvSpPr>
            <a:spLocks noGrp="1"/>
          </p:cNvSpPr>
          <p:nvPr>
            <p:ph type="dt" sz="half" idx="10"/>
          </p:nvPr>
        </p:nvSpPr>
        <p:spPr/>
        <p:txBody>
          <a:bodyPr/>
          <a:lstStyle/>
          <a:p>
            <a:fld id="{A320F2AA-7BDD-B340-94B0-6D5DBF903826}" type="datetimeFigureOut">
              <a:rPr lang="nl-NL" smtClean="0"/>
              <a:t>21-10-2025</a:t>
            </a:fld>
            <a:endParaRPr lang="nl-NL"/>
          </a:p>
        </p:txBody>
      </p:sp>
      <p:sp>
        <p:nvSpPr>
          <p:cNvPr id="6" name="Tijdelijke aanduiding voor voettekst 5">
            <a:extLst>
              <a:ext uri="{FF2B5EF4-FFF2-40B4-BE49-F238E27FC236}">
                <a16:creationId xmlns:a16="http://schemas.microsoft.com/office/drawing/2014/main" id="{4E73856E-5C5B-0182-2416-03B7A010811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0087A89-25AA-A7C2-C15F-9613E5966E8B}"/>
              </a:ext>
            </a:extLst>
          </p:cNvPr>
          <p:cNvSpPr>
            <a:spLocks noGrp="1"/>
          </p:cNvSpPr>
          <p:nvPr>
            <p:ph type="sldNum" sz="quarter" idx="12"/>
          </p:nvPr>
        </p:nvSpPr>
        <p:spPr/>
        <p:txBody>
          <a:bodyPr/>
          <a:lstStyle/>
          <a:p>
            <a:fld id="{E9FFE045-E4D7-0C44-880D-AE102E9BA672}" type="slidenum">
              <a:rPr lang="nl-NL" smtClean="0"/>
              <a:t>‹nr.›</a:t>
            </a:fld>
            <a:endParaRPr lang="nl-NL"/>
          </a:p>
        </p:txBody>
      </p:sp>
    </p:spTree>
    <p:extLst>
      <p:ext uri="{BB962C8B-B14F-4D97-AF65-F5344CB8AC3E}">
        <p14:creationId xmlns:p14="http://schemas.microsoft.com/office/powerpoint/2010/main" val="3327299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92439C-9883-1113-1E46-81158D4319D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D6F22C1-9DCE-994B-8018-CC501E628D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AB1C070A-45F3-E9A9-B538-7A84BBEABA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56E60CF-4795-A6B0-F1FC-FC6484F93663}"/>
              </a:ext>
            </a:extLst>
          </p:cNvPr>
          <p:cNvSpPr>
            <a:spLocks noGrp="1"/>
          </p:cNvSpPr>
          <p:nvPr>
            <p:ph type="dt" sz="half" idx="10"/>
          </p:nvPr>
        </p:nvSpPr>
        <p:spPr/>
        <p:txBody>
          <a:bodyPr/>
          <a:lstStyle/>
          <a:p>
            <a:fld id="{A320F2AA-7BDD-B340-94B0-6D5DBF903826}" type="datetimeFigureOut">
              <a:rPr lang="nl-NL" smtClean="0"/>
              <a:t>21-10-2025</a:t>
            </a:fld>
            <a:endParaRPr lang="nl-NL"/>
          </a:p>
        </p:txBody>
      </p:sp>
      <p:sp>
        <p:nvSpPr>
          <p:cNvPr id="6" name="Tijdelijke aanduiding voor voettekst 5">
            <a:extLst>
              <a:ext uri="{FF2B5EF4-FFF2-40B4-BE49-F238E27FC236}">
                <a16:creationId xmlns:a16="http://schemas.microsoft.com/office/drawing/2014/main" id="{C2F48D29-F61A-4147-68C8-1A0AC49A8C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0900309-C2F9-3318-A705-43E527A509AC}"/>
              </a:ext>
            </a:extLst>
          </p:cNvPr>
          <p:cNvSpPr>
            <a:spLocks noGrp="1"/>
          </p:cNvSpPr>
          <p:nvPr>
            <p:ph type="sldNum" sz="quarter" idx="12"/>
          </p:nvPr>
        </p:nvSpPr>
        <p:spPr/>
        <p:txBody>
          <a:bodyPr/>
          <a:lstStyle/>
          <a:p>
            <a:fld id="{E9FFE045-E4D7-0C44-880D-AE102E9BA672}" type="slidenum">
              <a:rPr lang="nl-NL" smtClean="0"/>
              <a:t>‹nr.›</a:t>
            </a:fld>
            <a:endParaRPr lang="nl-NL"/>
          </a:p>
        </p:txBody>
      </p:sp>
    </p:spTree>
    <p:extLst>
      <p:ext uri="{BB962C8B-B14F-4D97-AF65-F5344CB8AC3E}">
        <p14:creationId xmlns:p14="http://schemas.microsoft.com/office/powerpoint/2010/main" val="962243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47B133D-8E58-BA1C-8903-4337E09566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3B3A6314-8184-C0B9-0106-B861054205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82E7F02-59F1-2CF4-F700-933152B586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20F2AA-7BDD-B340-94B0-6D5DBF903826}" type="datetimeFigureOut">
              <a:rPr lang="nl-NL" smtClean="0"/>
              <a:t>21-10-2025</a:t>
            </a:fld>
            <a:endParaRPr lang="nl-NL"/>
          </a:p>
        </p:txBody>
      </p:sp>
      <p:sp>
        <p:nvSpPr>
          <p:cNvPr id="5" name="Tijdelijke aanduiding voor voettekst 4">
            <a:extLst>
              <a:ext uri="{FF2B5EF4-FFF2-40B4-BE49-F238E27FC236}">
                <a16:creationId xmlns:a16="http://schemas.microsoft.com/office/drawing/2014/main" id="{FC838BCB-D3FF-6F4B-B186-148FE187D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11EA5A8-3584-8B8C-4D54-D2E3C24BA2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FFE045-E4D7-0C44-880D-AE102E9BA672}" type="slidenum">
              <a:rPr lang="nl-NL" smtClean="0"/>
              <a:t>‹nr.›</a:t>
            </a:fld>
            <a:endParaRPr lang="nl-NL"/>
          </a:p>
        </p:txBody>
      </p:sp>
    </p:spTree>
    <p:extLst>
      <p:ext uri="{BB962C8B-B14F-4D97-AF65-F5344CB8AC3E}">
        <p14:creationId xmlns:p14="http://schemas.microsoft.com/office/powerpoint/2010/main" val="87409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mailto:Ingrid.snijders@hz.n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8/10/relationships/comments" Target="../comments/modernComment_241_9BEB01A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2BC31-A53B-4AC4-B1B9-1FACB7721578}"/>
              </a:ext>
            </a:extLst>
          </p:cNvPr>
          <p:cNvSpPr>
            <a:spLocks noGrp="1"/>
          </p:cNvSpPr>
          <p:nvPr>
            <p:ph type="title"/>
          </p:nvPr>
        </p:nvSpPr>
        <p:spPr>
          <a:xfrm>
            <a:off x="923136" y="516605"/>
            <a:ext cx="10573247" cy="457200"/>
          </a:xfrm>
        </p:spPr>
        <p:txBody>
          <a:bodyPr/>
          <a:lstStyle/>
          <a:p>
            <a:pPr algn="ctr"/>
            <a:br>
              <a:rPr lang="en-US" dirty="0"/>
            </a:br>
            <a:r>
              <a:rPr lang="en-US" dirty="0"/>
              <a:t>Zorg in </a:t>
            </a:r>
            <a:r>
              <a:rPr lang="en-US" dirty="0" err="1"/>
              <a:t>Balans</a:t>
            </a:r>
            <a:r>
              <a:rPr lang="en-US" dirty="0"/>
              <a:t>: Het Goede </a:t>
            </a:r>
            <a:r>
              <a:rPr lang="en-US" dirty="0" err="1"/>
              <a:t>Gesprek</a:t>
            </a:r>
            <a:endParaRPr lang="en-US" dirty="0"/>
          </a:p>
        </p:txBody>
      </p:sp>
      <p:pic>
        <p:nvPicPr>
          <p:cNvPr id="5" name="Content Placeholder 4" descr="A person and person standing together&#10;&#10;AI-generated content may be incorrect.">
            <a:extLst>
              <a:ext uri="{FF2B5EF4-FFF2-40B4-BE49-F238E27FC236}">
                <a16:creationId xmlns:a16="http://schemas.microsoft.com/office/drawing/2014/main" id="{B20DE9DC-E293-46EB-96EC-863604B0DC66}"/>
              </a:ext>
            </a:extLst>
          </p:cNvPr>
          <p:cNvPicPr>
            <a:picLocks noGrp="1" noChangeAspect="1"/>
          </p:cNvPicPr>
          <p:nvPr>
            <p:ph idx="12"/>
          </p:nvPr>
        </p:nvPicPr>
        <p:blipFill>
          <a:blip r:embed="rId3"/>
          <a:stretch>
            <a:fillRect/>
          </a:stretch>
        </p:blipFill>
        <p:spPr>
          <a:xfrm>
            <a:off x="4850846" y="1772801"/>
            <a:ext cx="2487791" cy="3731687"/>
          </a:xfrm>
          <a:prstGeom prst="rect">
            <a:avLst/>
          </a:prstGeom>
        </p:spPr>
      </p:pic>
      <p:pic>
        <p:nvPicPr>
          <p:cNvPr id="8" name="Picture 7">
            <a:extLst>
              <a:ext uri="{FF2B5EF4-FFF2-40B4-BE49-F238E27FC236}">
                <a16:creationId xmlns:a16="http://schemas.microsoft.com/office/drawing/2014/main" id="{3098AEA1-0FE9-4C06-A722-4D0885B69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2651" y="1772802"/>
            <a:ext cx="2672947" cy="1782203"/>
          </a:xfrm>
          <a:prstGeom prst="rect">
            <a:avLst/>
          </a:prstGeom>
        </p:spPr>
      </p:pic>
      <p:pic>
        <p:nvPicPr>
          <p:cNvPr id="10" name="Picture 9" descr="https://www.zorgsaamwonen.nl/article/kabinet-stimuleert-samenwonen-jong-en-oud-Bz1kNn&#10;">
            <a:extLst>
              <a:ext uri="{FF2B5EF4-FFF2-40B4-BE49-F238E27FC236}">
                <a16:creationId xmlns:a16="http://schemas.microsoft.com/office/drawing/2014/main" id="{9C1A465A-ED00-48BD-9885-FFDCCAEA0C85}"/>
              </a:ext>
            </a:extLst>
          </p:cNvPr>
          <p:cNvPicPr>
            <a:picLocks noChangeAspect="1"/>
          </p:cNvPicPr>
          <p:nvPr/>
        </p:nvPicPr>
        <p:blipFill>
          <a:blip r:embed="rId5"/>
          <a:srcRect l="-1616" t="-6535" r="13" b="-8356"/>
          <a:stretch>
            <a:fillRect/>
          </a:stretch>
        </p:blipFill>
        <p:spPr>
          <a:xfrm>
            <a:off x="2022177" y="1631546"/>
            <a:ext cx="2715812" cy="1919361"/>
          </a:xfrm>
          <a:prstGeom prst="rect">
            <a:avLst/>
          </a:prstGeom>
        </p:spPr>
      </p:pic>
      <p:pic>
        <p:nvPicPr>
          <p:cNvPr id="12" name="Picture 11" descr="A group of people sitting around a table&#10;&#10;AI-generated content may be incorrect.">
            <a:extLst>
              <a:ext uri="{FF2B5EF4-FFF2-40B4-BE49-F238E27FC236}">
                <a16:creationId xmlns:a16="http://schemas.microsoft.com/office/drawing/2014/main" id="{F0EA67D1-2DDD-4078-91CF-DE9F6208849A}"/>
              </a:ext>
            </a:extLst>
          </p:cNvPr>
          <p:cNvPicPr>
            <a:picLocks noChangeAspect="1"/>
          </p:cNvPicPr>
          <p:nvPr/>
        </p:nvPicPr>
        <p:blipFill rotWithShape="1">
          <a:blip r:embed="rId6"/>
          <a:srcRect l="11164" r="11164"/>
          <a:stretch/>
        </p:blipFill>
        <p:spPr>
          <a:xfrm>
            <a:off x="7512651" y="3638645"/>
            <a:ext cx="2672947" cy="1865843"/>
          </a:xfrm>
          <a:prstGeom prst="rect">
            <a:avLst/>
          </a:prstGeom>
        </p:spPr>
      </p:pic>
      <p:sp>
        <p:nvSpPr>
          <p:cNvPr id="4" name="Title 1">
            <a:extLst>
              <a:ext uri="{FF2B5EF4-FFF2-40B4-BE49-F238E27FC236}">
                <a16:creationId xmlns:a16="http://schemas.microsoft.com/office/drawing/2014/main" id="{EA268DEC-9E49-5CDB-2B7B-3F759DB9B751}"/>
              </a:ext>
            </a:extLst>
          </p:cNvPr>
          <p:cNvSpPr txBox="1">
            <a:spLocks/>
          </p:cNvSpPr>
          <p:nvPr/>
        </p:nvSpPr>
        <p:spPr>
          <a:xfrm>
            <a:off x="4209400" y="6074884"/>
            <a:ext cx="10573247" cy="457200"/>
          </a:xfrm>
          <a:prstGeom prst="rect">
            <a:avLst/>
          </a:prstGeom>
        </p:spPr>
        <p:txBody>
          <a:bodyPr tIns="36000" bIns="36000" anchor="t">
            <a:noAutofit/>
          </a:bodyPr>
          <a:lstStyle>
            <a:lvl1pPr algn="l" defTabSz="685800" rtl="0" eaLnBrk="1" latinLnBrk="0" hangingPunct="1">
              <a:lnSpc>
                <a:spcPct val="90000"/>
              </a:lnSpc>
              <a:spcBef>
                <a:spcPct val="0"/>
              </a:spcBef>
              <a:buNone/>
              <a:defRPr lang="nl-NL" sz="3000" b="1" i="0" kern="1200" cap="none" baseline="0">
                <a:solidFill>
                  <a:srgbClr val="016298"/>
                </a:solidFill>
                <a:latin typeface="+mn-lt"/>
                <a:ea typeface="+mj-ea"/>
                <a:cs typeface="+mj-cs"/>
              </a:defRPr>
            </a:lvl1pPr>
          </a:lstStyle>
          <a:p>
            <a:r>
              <a:rPr lang="en-US" dirty="0"/>
              <a:t>HZ </a:t>
            </a:r>
            <a:r>
              <a:rPr lang="en-US" dirty="0" err="1"/>
              <a:t>Lectoraat</a:t>
            </a:r>
            <a:r>
              <a:rPr lang="en-US" dirty="0"/>
              <a:t> </a:t>
            </a:r>
            <a:r>
              <a:rPr lang="en-US" dirty="0" err="1"/>
              <a:t>Ouderenzorg</a:t>
            </a:r>
            <a:endParaRPr lang="en-US" dirty="0"/>
          </a:p>
        </p:txBody>
      </p:sp>
      <p:pic>
        <p:nvPicPr>
          <p:cNvPr id="7" name="Afbeelding 6" descr="Afbeelding met Graphics, Lettertype, logo, symbool&#10;&#10;Door AI gegenereerde inhoud is mogelijk onjuist.">
            <a:extLst>
              <a:ext uri="{FF2B5EF4-FFF2-40B4-BE49-F238E27FC236}">
                <a16:creationId xmlns:a16="http://schemas.microsoft.com/office/drawing/2014/main" id="{8ABD49A8-6FE0-A73E-3DBB-990FC0801835}"/>
              </a:ext>
            </a:extLst>
          </p:cNvPr>
          <p:cNvPicPr>
            <a:picLocks noChangeAspect="1"/>
          </p:cNvPicPr>
          <p:nvPr/>
        </p:nvPicPr>
        <p:blipFill>
          <a:blip r:embed="rId7"/>
          <a:stretch>
            <a:fillRect/>
          </a:stretch>
        </p:blipFill>
        <p:spPr>
          <a:xfrm>
            <a:off x="3117954" y="5935792"/>
            <a:ext cx="813570" cy="745773"/>
          </a:xfrm>
          <a:prstGeom prst="rect">
            <a:avLst/>
          </a:prstGeom>
        </p:spPr>
      </p:pic>
      <p:pic>
        <p:nvPicPr>
          <p:cNvPr id="11" name="Graphic 10">
            <a:extLst>
              <a:ext uri="{FF2B5EF4-FFF2-40B4-BE49-F238E27FC236}">
                <a16:creationId xmlns:a16="http://schemas.microsoft.com/office/drawing/2014/main" id="{4CD77953-2309-53FC-3569-5ADF6B6DCB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9673" y="5935792"/>
            <a:ext cx="2414671" cy="737816"/>
          </a:xfrm>
          <a:prstGeom prst="rect">
            <a:avLst/>
          </a:prstGeom>
        </p:spPr>
      </p:pic>
      <p:pic>
        <p:nvPicPr>
          <p:cNvPr id="3" name="Picture 2">
            <a:extLst>
              <a:ext uri="{FF2B5EF4-FFF2-40B4-BE49-F238E27FC236}">
                <a16:creationId xmlns:a16="http://schemas.microsoft.com/office/drawing/2014/main" id="{E919B23D-5FC9-C87B-91AD-1899C28BC62F}"/>
              </a:ext>
            </a:extLst>
          </p:cNvPr>
          <p:cNvPicPr>
            <a:picLocks noChangeAspect="1"/>
          </p:cNvPicPr>
          <p:nvPr/>
        </p:nvPicPr>
        <p:blipFill>
          <a:blip r:embed="rId10"/>
          <a:srcRect t="13703" b="13703"/>
          <a:stretch>
            <a:fillRect/>
          </a:stretch>
        </p:blipFill>
        <p:spPr>
          <a:xfrm>
            <a:off x="2065119" y="3556725"/>
            <a:ext cx="2679337" cy="1945064"/>
          </a:xfrm>
          <a:prstGeom prst="rect">
            <a:avLst/>
          </a:prstGeom>
        </p:spPr>
      </p:pic>
    </p:spTree>
    <p:extLst>
      <p:ext uri="{BB962C8B-B14F-4D97-AF65-F5344CB8AC3E}">
        <p14:creationId xmlns:p14="http://schemas.microsoft.com/office/powerpoint/2010/main" val="4037428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30" name="Rectangle 2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351455b69de045b6af104ad7142d197c">
            <a:extLst>
              <a:ext uri="{FF2B5EF4-FFF2-40B4-BE49-F238E27FC236}">
                <a16:creationId xmlns:a16="http://schemas.microsoft.com/office/drawing/2014/main" id="{42E51541-1F2D-5A2A-8E3F-022E10794558}"/>
              </a:ext>
            </a:extLst>
          </p:cNvPr>
          <p:cNvSpPr txBox="1">
            <a:spLocks noGrp="1"/>
          </p:cNvSpPr>
          <p:nvPr>
            <p:ph type="title"/>
          </p:nvPr>
        </p:nvSpPr>
        <p:spPr>
          <a:xfrm>
            <a:off x="1043631" y="809898"/>
            <a:ext cx="10173010" cy="1554480"/>
          </a:xfrm>
        </p:spPr>
        <p:txBody>
          <a:bodyPr lIns="0" tIns="0" rIns="0" bIns="0" anchor="ctr">
            <a:normAutofit/>
          </a:bodyPr>
          <a:lstStyle/>
          <a:p>
            <a:pPr lvl="0"/>
            <a:r>
              <a:rPr lang="nl-NL" sz="4800" dirty="0"/>
              <a:t>Verandering eigen </a:t>
            </a:r>
            <a:r>
              <a:rPr lang="nl-NL" sz="4800" dirty="0" err="1"/>
              <a:t>gedrag_Studerenden</a:t>
            </a:r>
            <a:endParaRPr lang="nl-NL" sz="4800" dirty="0"/>
          </a:p>
        </p:txBody>
      </p:sp>
      <p:cxnSp>
        <p:nvCxnSpPr>
          <p:cNvPr id="28" name="Straight Connector 2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Tijdelijke aanduiding voor inhoud 6" descr="Afbeelding met schermopname, tekst&#10;&#10;Door AI gegenereerde inhoud is mogelijk onjuist.">
            <a:extLst>
              <a:ext uri="{FF2B5EF4-FFF2-40B4-BE49-F238E27FC236}">
                <a16:creationId xmlns:a16="http://schemas.microsoft.com/office/drawing/2014/main" id="{CB02D872-C9D2-53DB-7A55-2C1E61B64651}"/>
              </a:ext>
            </a:extLst>
          </p:cNvPr>
          <p:cNvPicPr>
            <a:picLocks noGrp="1" noChangeAspect="1"/>
          </p:cNvPicPr>
          <p:nvPr>
            <p:ph idx="1"/>
          </p:nvPr>
        </p:nvPicPr>
        <p:blipFill>
          <a:blip r:embed="rId3"/>
          <a:stretch>
            <a:fillRect/>
          </a:stretch>
        </p:blipFill>
        <p:spPr>
          <a:xfrm>
            <a:off x="838200" y="2781892"/>
            <a:ext cx="10515600" cy="2438803"/>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721A0-2EB1-D3FB-24EF-8B7AC0E6BE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6223D86-8C8A-E706-3533-0490B723380C}"/>
              </a:ext>
            </a:extLst>
          </p:cNvPr>
          <p:cNvSpPr>
            <a:spLocks noGrp="1"/>
          </p:cNvSpPr>
          <p:nvPr>
            <p:ph type="ctrTitle"/>
          </p:nvPr>
        </p:nvSpPr>
        <p:spPr/>
        <p:txBody>
          <a:bodyPr/>
          <a:lstStyle/>
          <a:p>
            <a:r>
              <a:rPr lang="nl-NL" dirty="0"/>
              <a:t>Meting 1_Senioren</a:t>
            </a:r>
          </a:p>
        </p:txBody>
      </p:sp>
      <p:sp>
        <p:nvSpPr>
          <p:cNvPr id="3" name="Ondertitel 2">
            <a:extLst>
              <a:ext uri="{FF2B5EF4-FFF2-40B4-BE49-F238E27FC236}">
                <a16:creationId xmlns:a16="http://schemas.microsoft.com/office/drawing/2014/main" id="{9AC7A175-BC7B-386F-2CFA-88B975C1A07E}"/>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3966401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B3E18EC-6415-0539-A5CC-16E00F9E8C20}"/>
              </a:ext>
            </a:extLst>
          </p:cNvPr>
          <p:cNvSpPr>
            <a:spLocks noGrp="1"/>
          </p:cNvSpPr>
          <p:nvPr>
            <p:ph type="title"/>
          </p:nvPr>
        </p:nvSpPr>
        <p:spPr>
          <a:xfrm>
            <a:off x="841248" y="334644"/>
            <a:ext cx="10509504" cy="1076914"/>
          </a:xfrm>
        </p:spPr>
        <p:txBody>
          <a:bodyPr anchor="ctr">
            <a:normAutofit/>
          </a:bodyPr>
          <a:lstStyle/>
          <a:p>
            <a:r>
              <a:rPr lang="nl-NL" sz="4000"/>
              <a:t>Achtergrondinfo Zeeuwse senioren</a:t>
            </a:r>
          </a:p>
        </p:txBody>
      </p:sp>
      <p:sp>
        <p:nvSpPr>
          <p:cNvPr id="15" name="Rectangle 14">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0" name="Grafiek 6">
            <a:extLst>
              <a:ext uri="{FF2B5EF4-FFF2-40B4-BE49-F238E27FC236}">
                <a16:creationId xmlns:a16="http://schemas.microsoft.com/office/drawing/2014/main" id="{164AF19B-0F31-1A7A-578A-047CA319FE8F}"/>
              </a:ext>
            </a:extLst>
          </p:cNvPr>
          <p:cNvGraphicFramePr>
            <a:graphicFrameLocks noGrp="1"/>
          </p:cNvGraphicFramePr>
          <p:nvPr>
            <p:ph idx="1"/>
            <p:extLst>
              <p:ext uri="{D42A27DB-BD31-4B8C-83A1-F6EECF244321}">
                <p14:modId xmlns:p14="http://schemas.microsoft.com/office/powerpoint/2010/main" val="582045771"/>
              </p:ext>
            </p:extLst>
          </p:nvPr>
        </p:nvGraphicFramePr>
        <p:xfrm>
          <a:off x="838200" y="1737360"/>
          <a:ext cx="10506456" cy="45354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08881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24D28-1525-1DAA-55C1-EC69461D0AD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D09345D-25E8-6BD2-891F-8B5050AD9352}"/>
              </a:ext>
            </a:extLst>
          </p:cNvPr>
          <p:cNvSpPr>
            <a:spLocks noGrp="1"/>
          </p:cNvSpPr>
          <p:nvPr>
            <p:ph type="title"/>
          </p:nvPr>
        </p:nvSpPr>
        <p:spPr>
          <a:xfrm>
            <a:off x="645064" y="525982"/>
            <a:ext cx="4282983" cy="1200361"/>
          </a:xfrm>
        </p:spPr>
        <p:txBody>
          <a:bodyPr anchor="b">
            <a:normAutofit/>
          </a:bodyPr>
          <a:lstStyle/>
          <a:p>
            <a:r>
              <a:rPr lang="nl-NL" sz="3300" dirty="0" err="1"/>
              <a:t>Senioren_Meting</a:t>
            </a:r>
            <a:r>
              <a:rPr lang="nl-NL" sz="3300" dirty="0"/>
              <a:t> 1</a:t>
            </a:r>
          </a:p>
        </p:txBody>
      </p:sp>
      <p:sp>
        <p:nvSpPr>
          <p:cNvPr id="3" name="Tijdelijke aanduiding voor inhoud 2">
            <a:extLst>
              <a:ext uri="{FF2B5EF4-FFF2-40B4-BE49-F238E27FC236}">
                <a16:creationId xmlns:a16="http://schemas.microsoft.com/office/drawing/2014/main" id="{7D59C04B-4DCB-22FE-6A83-D22C7D5B13B2}"/>
              </a:ext>
            </a:extLst>
          </p:cNvPr>
          <p:cNvSpPr>
            <a:spLocks noGrp="1"/>
          </p:cNvSpPr>
          <p:nvPr>
            <p:ph idx="1"/>
          </p:nvPr>
        </p:nvSpPr>
        <p:spPr>
          <a:xfrm>
            <a:off x="645066" y="2031101"/>
            <a:ext cx="4516214" cy="3511943"/>
          </a:xfrm>
        </p:spPr>
        <p:txBody>
          <a:bodyPr anchor="ctr">
            <a:normAutofit/>
          </a:bodyPr>
          <a:lstStyle/>
          <a:p>
            <a:pPr algn="just"/>
            <a:r>
              <a:rPr lang="nl-NL" sz="1500" dirty="0"/>
              <a:t>Bekendheid Positieve Gezondheid : Gemiddelde 2.27 [</a:t>
            </a:r>
            <a:r>
              <a:rPr lang="nl-NL" sz="1500" dirty="0">
                <a:cs typeface="Times New Roman"/>
              </a:rPr>
              <a:t>1</a:t>
            </a:r>
            <a:r>
              <a:rPr lang="nl-NL" sz="1500" dirty="0">
                <a:effectLst/>
                <a:ea typeface="Calibri"/>
                <a:cs typeface="Times New Roman"/>
              </a:rPr>
              <a:t> = Zeer goed bekend -  5  = Helemaal niet bekend]</a:t>
            </a:r>
            <a:r>
              <a:rPr lang="nl-NL" sz="1500" dirty="0"/>
              <a:t> </a:t>
            </a:r>
            <a:endParaRPr lang="en-US">
              <a:ea typeface="Calibri" panose="020F0502020204030204"/>
              <a:cs typeface="Calibri" panose="020F0502020204030204"/>
            </a:endParaRPr>
          </a:p>
          <a:p>
            <a:r>
              <a:rPr lang="nl-NL" sz="1500" dirty="0"/>
              <a:t>Bekendheid vs. Tevredenheid  over welzijnsvoorzieningen:  Gemiddelde 2.52; 2.48  [</a:t>
            </a:r>
            <a:r>
              <a:rPr lang="nl-NL" sz="1500" dirty="0">
                <a:effectLst/>
                <a:ea typeface="Calibri"/>
                <a:cs typeface="Times New Roman"/>
              </a:rPr>
              <a:t>1 = Zeer goed bekend -  5  = Helemaal niet bekend]</a:t>
            </a:r>
          </a:p>
          <a:p>
            <a:r>
              <a:rPr lang="nl-NL" sz="1500" dirty="0">
                <a:ea typeface="Calibri"/>
                <a:cs typeface="Times New Roman"/>
              </a:rPr>
              <a:t>Bekendheid vs. Bereidwilligheid bevorderen van gezondheid: Gemiddelde 2.02; 1.70</a:t>
            </a:r>
          </a:p>
          <a:p>
            <a:r>
              <a:rPr lang="nl-NL" sz="1500" dirty="0">
                <a:ea typeface="Calibri"/>
                <a:cs typeface="Times New Roman"/>
              </a:rPr>
              <a:t>Bekendheid vs. Bereidwilligheid technologie gebruik: Gemiddelde 2.59; 1.81</a:t>
            </a:r>
            <a:endParaRPr lang="nl-NL" sz="1500" dirty="0">
              <a:cs typeface="Times New Roman"/>
            </a:endParaRPr>
          </a:p>
          <a:p>
            <a:r>
              <a:rPr lang="nl-NL" sz="1500" dirty="0">
                <a:ea typeface="Calibri"/>
                <a:cs typeface="Calibri"/>
              </a:rPr>
              <a:t>Tevreden over sociale netwerk: 1.76</a:t>
            </a:r>
            <a:endParaRPr lang="nl-NL" sz="1500" dirty="0">
              <a:effectLst/>
              <a:ea typeface="Calibri"/>
              <a:cs typeface="Calibri"/>
            </a:endParaRPr>
          </a:p>
          <a:p>
            <a:r>
              <a:rPr lang="nl-NL" sz="1500" dirty="0">
                <a:ea typeface="Calibri"/>
                <a:cs typeface="Calibri"/>
              </a:rPr>
              <a:t>Eigen gedrag veranderen: Gemiddelde </a:t>
            </a:r>
            <a:endParaRPr lang="nl-NL" sz="1500" dirty="0"/>
          </a:p>
          <a:p>
            <a:pPr marL="0" indent="0">
              <a:buNone/>
            </a:pPr>
            <a:r>
              <a:rPr lang="nl-NL" sz="1400" dirty="0"/>
              <a:t>N = 128</a:t>
            </a:r>
            <a:endParaRPr lang="nl-NL" sz="1500" dirty="0"/>
          </a:p>
        </p:txBody>
      </p:sp>
      <p:graphicFrame>
        <p:nvGraphicFramePr>
          <p:cNvPr id="6" name="Chart 5" descr="Chart type: Clustered Column. 'Frequency'&#10;&#10;Description automatically generated">
            <a:extLst>
              <a:ext uri="{FF2B5EF4-FFF2-40B4-BE49-F238E27FC236}">
                <a16:creationId xmlns:a16="http://schemas.microsoft.com/office/drawing/2014/main" id="{63FCFEAF-FDA5-3923-7EC8-8D1F8CA197D0}"/>
              </a:ext>
              <a:ext uri="{147F2762-F138-4A5C-976F-8EAC2B608ADB}">
                <a16:predDERef xmlns:a16="http://schemas.microsoft.com/office/drawing/2014/main" pred="{0809EA5A-9D8F-7B36-6FE8-21AFE3A86922}"/>
              </a:ext>
            </a:extLst>
          </p:cNvPr>
          <p:cNvGraphicFramePr>
            <a:graphicFrameLocks/>
          </p:cNvGraphicFramePr>
          <p:nvPr>
            <p:extLst>
              <p:ext uri="{D42A27DB-BD31-4B8C-83A1-F6EECF244321}">
                <p14:modId xmlns:p14="http://schemas.microsoft.com/office/powerpoint/2010/main" val="1117431729"/>
              </p:ext>
            </p:extLst>
          </p:nvPr>
        </p:nvGraphicFramePr>
        <p:xfrm>
          <a:off x="6100852" y="653271"/>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descr="Chart type: Clustered Column. 'Frequency'&#10;&#10;Description automatically generated">
            <a:extLst>
              <a:ext uri="{FF2B5EF4-FFF2-40B4-BE49-F238E27FC236}">
                <a16:creationId xmlns:a16="http://schemas.microsoft.com/office/drawing/2014/main" id="{1C42A141-9BCC-F049-4503-FB7A50B5BFD2}"/>
              </a:ext>
              <a:ext uri="{147F2762-F138-4A5C-976F-8EAC2B608ADB}">
                <a16:predDERef xmlns:a16="http://schemas.microsoft.com/office/drawing/2014/main" pred="{63FCFEAF-FDA5-3923-7EC8-8D1F8CA197D0}"/>
              </a:ext>
            </a:extLst>
          </p:cNvPr>
          <p:cNvGraphicFramePr>
            <a:graphicFrameLocks/>
          </p:cNvGraphicFramePr>
          <p:nvPr>
            <p:extLst>
              <p:ext uri="{D42A27DB-BD31-4B8C-83A1-F6EECF244321}">
                <p14:modId xmlns:p14="http://schemas.microsoft.com/office/powerpoint/2010/main" val="3567489120"/>
              </p:ext>
            </p:extLst>
          </p:nvPr>
        </p:nvGraphicFramePr>
        <p:xfrm>
          <a:off x="6100852" y="3428101"/>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6253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ACF2AB3-FD5D-A915-241A-434902AA2585}"/>
              </a:ext>
            </a:extLst>
          </p:cNvPr>
          <p:cNvSpPr>
            <a:spLocks noGrp="1"/>
          </p:cNvSpPr>
          <p:nvPr>
            <p:ph type="title"/>
          </p:nvPr>
        </p:nvSpPr>
        <p:spPr>
          <a:xfrm>
            <a:off x="793662" y="386930"/>
            <a:ext cx="10066122" cy="1298448"/>
          </a:xfrm>
        </p:spPr>
        <p:txBody>
          <a:bodyPr anchor="b">
            <a:normAutofit/>
          </a:bodyPr>
          <a:lstStyle/>
          <a:p>
            <a:r>
              <a:rPr lang="nl-NL" dirty="0"/>
              <a:t>Senioren </a:t>
            </a:r>
            <a:r>
              <a:rPr lang="nl-NL" dirty="0" err="1"/>
              <a:t>vervolg_Meting</a:t>
            </a:r>
            <a:r>
              <a:rPr lang="nl-NL" dirty="0"/>
              <a:t> 1</a:t>
            </a:r>
          </a:p>
        </p:txBody>
      </p:sp>
      <p:sp>
        <p:nvSpPr>
          <p:cNvPr id="24" name="Rectangle 2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9767E8DF-9FC2-5A01-AF1C-C2C0FFE92646}"/>
              </a:ext>
            </a:extLst>
          </p:cNvPr>
          <p:cNvSpPr>
            <a:spLocks noGrp="1"/>
          </p:cNvSpPr>
          <p:nvPr>
            <p:ph idx="1"/>
          </p:nvPr>
        </p:nvSpPr>
        <p:spPr>
          <a:xfrm>
            <a:off x="793661" y="2599509"/>
            <a:ext cx="4796318" cy="3639450"/>
          </a:xfrm>
        </p:spPr>
        <p:txBody>
          <a:bodyPr anchor="ctr">
            <a:normAutofit/>
          </a:bodyPr>
          <a:lstStyle/>
          <a:p>
            <a:r>
              <a:rPr lang="nl-NL" sz="2000" dirty="0"/>
              <a:t>Kennis knelpunten zorg: Gemiddeld 1.13 </a:t>
            </a:r>
            <a:r>
              <a:rPr lang="nl-NL" sz="2000" dirty="0">
                <a:ea typeface="Calibri"/>
                <a:cs typeface="Calibri"/>
              </a:rPr>
              <a:t> </a:t>
            </a:r>
            <a:r>
              <a:rPr lang="nl-NL" sz="1400" dirty="0">
                <a:ea typeface="Calibri"/>
                <a:cs typeface="Calibri"/>
              </a:rPr>
              <a:t>[</a:t>
            </a:r>
            <a:r>
              <a:rPr lang="nl-NL" sz="1400" dirty="0">
                <a:ea typeface="Calibri"/>
                <a:cs typeface="Times New Roman"/>
              </a:rPr>
              <a:t>1</a:t>
            </a:r>
            <a:r>
              <a:rPr lang="nl-NL" sz="1400" dirty="0">
                <a:effectLst/>
                <a:ea typeface="Calibri"/>
                <a:cs typeface="Times New Roman"/>
              </a:rPr>
              <a:t> = Ja</a:t>
            </a:r>
            <a:r>
              <a:rPr lang="nl-NL" sz="1400" dirty="0">
                <a:ea typeface="Calibri"/>
                <a:cs typeface="Times New Roman"/>
              </a:rPr>
              <a:t> dat wist ik</a:t>
            </a:r>
            <a:r>
              <a:rPr lang="nl-NL" sz="1400" dirty="0">
                <a:effectLst/>
                <a:ea typeface="Calibri"/>
                <a:cs typeface="Times New Roman"/>
              </a:rPr>
              <a:t> -  2  = Dat wist ik niet]</a:t>
            </a:r>
            <a:r>
              <a:rPr lang="nl-NL" sz="1400" dirty="0"/>
              <a:t> </a:t>
            </a:r>
          </a:p>
          <a:p>
            <a:r>
              <a:rPr lang="nl-NL" sz="2000" dirty="0"/>
              <a:t>Wie verantwoordelijk? </a:t>
            </a:r>
          </a:p>
          <a:p>
            <a:pPr marL="457200" lvl="1" indent="0">
              <a:buNone/>
            </a:pPr>
            <a:endParaRPr lang="nl-NL" sz="2000" dirty="0"/>
          </a:p>
        </p:txBody>
      </p:sp>
      <p:sp>
        <p:nvSpPr>
          <p:cNvPr id="28" name="Rectangle 27">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Grafiek 4">
            <a:extLst>
              <a:ext uri="{FF2B5EF4-FFF2-40B4-BE49-F238E27FC236}">
                <a16:creationId xmlns:a16="http://schemas.microsoft.com/office/drawing/2014/main" id="{51EB847F-DC55-BD7A-150C-BA9D12416DC5}"/>
              </a:ext>
            </a:extLst>
          </p:cNvPr>
          <p:cNvGraphicFramePr>
            <a:graphicFrameLocks/>
          </p:cNvGraphicFramePr>
          <p:nvPr>
            <p:extLst>
              <p:ext uri="{D42A27DB-BD31-4B8C-83A1-F6EECF244321}">
                <p14:modId xmlns:p14="http://schemas.microsoft.com/office/powerpoint/2010/main" val="485057536"/>
              </p:ext>
            </p:extLst>
          </p:nvPr>
        </p:nvGraphicFramePr>
        <p:xfrm>
          <a:off x="6602023" y="2984778"/>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89361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7a9e6425446a4fd3982e923c39eba6bf">
            <a:extLst>
              <a:ext uri="{FF2B5EF4-FFF2-40B4-BE49-F238E27FC236}">
                <a16:creationId xmlns:a16="http://schemas.microsoft.com/office/drawing/2014/main" id="{C00D6EBF-D1DB-3EAC-35BF-8D6C890537EE}"/>
              </a:ext>
            </a:extLst>
          </p:cNvPr>
          <p:cNvSpPr txBox="1">
            <a:spLocks noGrp="1"/>
          </p:cNvSpPr>
          <p:nvPr>
            <p:ph type="title"/>
          </p:nvPr>
        </p:nvSpPr>
        <p:spPr>
          <a:xfrm>
            <a:off x="1043631" y="809898"/>
            <a:ext cx="10173010" cy="1554480"/>
          </a:xfrm>
        </p:spPr>
        <p:txBody>
          <a:bodyPr lIns="0" tIns="0" rIns="0" bIns="0" anchor="ctr">
            <a:normAutofit/>
          </a:bodyPr>
          <a:lstStyle/>
          <a:p>
            <a:pPr lvl="0"/>
            <a:r>
              <a:rPr lang="nl-NL" dirty="0"/>
              <a:t>Verandering eigen </a:t>
            </a:r>
            <a:r>
              <a:rPr lang="nl-NL" dirty="0" err="1"/>
              <a:t>gedrag_Senioren</a:t>
            </a:r>
            <a:endParaRPr lang="nl-NL"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Tijdelijke aanduiding voor inhoud 6" descr="Afbeelding met schermopname, tekst&#10;&#10;Door AI gegenereerde inhoud is mogelijk onjuist.">
            <a:extLst>
              <a:ext uri="{FF2B5EF4-FFF2-40B4-BE49-F238E27FC236}">
                <a16:creationId xmlns:a16="http://schemas.microsoft.com/office/drawing/2014/main" id="{74131B52-A308-2046-5B66-5F4DCE20FC69}"/>
              </a:ext>
            </a:extLst>
          </p:cNvPr>
          <p:cNvPicPr>
            <a:picLocks noGrp="1" noChangeAspect="1"/>
          </p:cNvPicPr>
          <p:nvPr>
            <p:ph idx="1"/>
          </p:nvPr>
        </p:nvPicPr>
        <p:blipFill>
          <a:blip r:embed="rId3"/>
          <a:stretch>
            <a:fillRect/>
          </a:stretch>
        </p:blipFill>
        <p:spPr>
          <a:xfrm>
            <a:off x="838200" y="2784341"/>
            <a:ext cx="10515600" cy="2433905"/>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ACF2AB3-FD5D-A915-241A-434902AA2585}"/>
              </a:ext>
            </a:extLst>
          </p:cNvPr>
          <p:cNvSpPr>
            <a:spLocks noGrp="1"/>
          </p:cNvSpPr>
          <p:nvPr>
            <p:ph type="title"/>
          </p:nvPr>
        </p:nvSpPr>
        <p:spPr>
          <a:xfrm>
            <a:off x="1043631" y="809898"/>
            <a:ext cx="9942716" cy="1554480"/>
          </a:xfrm>
        </p:spPr>
        <p:txBody>
          <a:bodyPr anchor="ctr">
            <a:normAutofit/>
          </a:bodyPr>
          <a:lstStyle/>
          <a:p>
            <a:r>
              <a:rPr lang="nl-NL" sz="4800" dirty="0"/>
              <a:t>Positieve gezondheid_ Senioren</a:t>
            </a:r>
          </a:p>
        </p:txBody>
      </p:sp>
      <p:sp>
        <p:nvSpPr>
          <p:cNvPr id="3" name="Tijdelijke aanduiding voor inhoud 2">
            <a:extLst>
              <a:ext uri="{FF2B5EF4-FFF2-40B4-BE49-F238E27FC236}">
                <a16:creationId xmlns:a16="http://schemas.microsoft.com/office/drawing/2014/main" id="{9767E8DF-9FC2-5A01-AF1C-C2C0FFE92646}"/>
              </a:ext>
            </a:extLst>
          </p:cNvPr>
          <p:cNvSpPr>
            <a:spLocks noGrp="1"/>
          </p:cNvSpPr>
          <p:nvPr>
            <p:ph idx="1"/>
          </p:nvPr>
        </p:nvSpPr>
        <p:spPr>
          <a:xfrm>
            <a:off x="1045028" y="3017522"/>
            <a:ext cx="9941319" cy="3124658"/>
          </a:xfrm>
        </p:spPr>
        <p:txBody>
          <a:bodyPr anchor="ctr">
            <a:normAutofit/>
          </a:bodyPr>
          <a:lstStyle/>
          <a:p>
            <a:pPr marL="0" indent="0">
              <a:buNone/>
            </a:pPr>
            <a:r>
              <a:rPr lang="nl-NL" sz="2200" dirty="0"/>
              <a:t>Druk voorkomen door:</a:t>
            </a:r>
          </a:p>
          <a:p>
            <a:r>
              <a:rPr lang="nl-NL" sz="2200" dirty="0"/>
              <a:t>Mantelzorg</a:t>
            </a:r>
          </a:p>
          <a:p>
            <a:r>
              <a:rPr lang="nl-NL" sz="2200" dirty="0"/>
              <a:t>Hulp vanuit de buurt</a:t>
            </a:r>
          </a:p>
          <a:p>
            <a:r>
              <a:rPr lang="nl-NL" sz="2200" dirty="0"/>
              <a:t>Welzijnsvoorzieningen</a:t>
            </a:r>
          </a:p>
          <a:p>
            <a:r>
              <a:rPr lang="nl-NL" sz="2200" dirty="0"/>
              <a:t>Technologische tools</a:t>
            </a:r>
          </a:p>
          <a:p>
            <a:r>
              <a:rPr lang="nl-NL" sz="2200" dirty="0" err="1"/>
              <a:t>Zelfoplossend</a:t>
            </a:r>
            <a:r>
              <a:rPr lang="nl-NL" sz="2200" dirty="0"/>
              <a:t> vermogen</a:t>
            </a:r>
          </a:p>
          <a:p>
            <a:pPr marL="457200" lvl="1" indent="0">
              <a:buNone/>
            </a:pPr>
            <a:endParaRPr lang="nl-NL" dirty="0"/>
          </a:p>
          <a:p>
            <a:pPr lvl="1"/>
            <a:endParaRPr lang="nl-NL"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Afbeelding 4">
            <a:extLst>
              <a:ext uri="{FF2B5EF4-FFF2-40B4-BE49-F238E27FC236}">
                <a16:creationId xmlns:a16="http://schemas.microsoft.com/office/drawing/2014/main" id="{A66E5BCE-E913-28F0-1E27-C0D19E57F280}"/>
              </a:ext>
            </a:extLst>
          </p:cNvPr>
          <p:cNvPicPr>
            <a:picLocks noChangeAspect="1"/>
          </p:cNvPicPr>
          <p:nvPr/>
        </p:nvPicPr>
        <p:blipFill>
          <a:blip r:embed="rId3"/>
          <a:stretch>
            <a:fillRect/>
          </a:stretch>
        </p:blipFill>
        <p:spPr>
          <a:xfrm>
            <a:off x="4258975" y="3027069"/>
            <a:ext cx="7772400" cy="622091"/>
          </a:xfrm>
          <a:prstGeom prst="rect">
            <a:avLst/>
          </a:prstGeom>
        </p:spPr>
      </p:pic>
      <p:pic>
        <p:nvPicPr>
          <p:cNvPr id="7" name="Afbeelding 6">
            <a:extLst>
              <a:ext uri="{FF2B5EF4-FFF2-40B4-BE49-F238E27FC236}">
                <a16:creationId xmlns:a16="http://schemas.microsoft.com/office/drawing/2014/main" id="{5A6792E7-2DC3-0CD9-711B-58C3CA986F01}"/>
              </a:ext>
            </a:extLst>
          </p:cNvPr>
          <p:cNvPicPr>
            <a:picLocks noChangeAspect="1"/>
          </p:cNvPicPr>
          <p:nvPr/>
        </p:nvPicPr>
        <p:blipFill>
          <a:blip r:embed="rId4"/>
          <a:stretch>
            <a:fillRect/>
          </a:stretch>
        </p:blipFill>
        <p:spPr>
          <a:xfrm>
            <a:off x="4252200" y="3761858"/>
            <a:ext cx="7772400" cy="406301"/>
          </a:xfrm>
          <a:prstGeom prst="rect">
            <a:avLst/>
          </a:prstGeom>
        </p:spPr>
      </p:pic>
      <p:pic>
        <p:nvPicPr>
          <p:cNvPr id="14" name="Afbeelding 13">
            <a:extLst>
              <a:ext uri="{FF2B5EF4-FFF2-40B4-BE49-F238E27FC236}">
                <a16:creationId xmlns:a16="http://schemas.microsoft.com/office/drawing/2014/main" id="{B01E6DEB-B86C-63F8-37D4-816D40142BBF}"/>
              </a:ext>
            </a:extLst>
          </p:cNvPr>
          <p:cNvPicPr>
            <a:picLocks noChangeAspect="1"/>
          </p:cNvPicPr>
          <p:nvPr/>
        </p:nvPicPr>
        <p:blipFill>
          <a:blip r:embed="rId5"/>
          <a:stretch>
            <a:fillRect/>
          </a:stretch>
        </p:blipFill>
        <p:spPr>
          <a:xfrm>
            <a:off x="4252200" y="4218610"/>
            <a:ext cx="7582246" cy="355418"/>
          </a:xfrm>
          <a:prstGeom prst="rect">
            <a:avLst/>
          </a:prstGeom>
        </p:spPr>
      </p:pic>
      <p:pic>
        <p:nvPicPr>
          <p:cNvPr id="18" name="Afbeelding 17">
            <a:extLst>
              <a:ext uri="{FF2B5EF4-FFF2-40B4-BE49-F238E27FC236}">
                <a16:creationId xmlns:a16="http://schemas.microsoft.com/office/drawing/2014/main" id="{0458CF64-7B98-1A3A-FB7D-A51B89A734C9}"/>
              </a:ext>
            </a:extLst>
          </p:cNvPr>
          <p:cNvPicPr>
            <a:picLocks noChangeAspect="1"/>
          </p:cNvPicPr>
          <p:nvPr/>
        </p:nvPicPr>
        <p:blipFill>
          <a:blip r:embed="rId6"/>
          <a:stretch>
            <a:fillRect/>
          </a:stretch>
        </p:blipFill>
        <p:spPr>
          <a:xfrm>
            <a:off x="4252200" y="4625729"/>
            <a:ext cx="7772400" cy="400327"/>
          </a:xfrm>
          <a:prstGeom prst="rect">
            <a:avLst/>
          </a:prstGeom>
        </p:spPr>
      </p:pic>
      <p:pic>
        <p:nvPicPr>
          <p:cNvPr id="20" name="Afbeelding 19">
            <a:extLst>
              <a:ext uri="{FF2B5EF4-FFF2-40B4-BE49-F238E27FC236}">
                <a16:creationId xmlns:a16="http://schemas.microsoft.com/office/drawing/2014/main" id="{744DB3F4-8C68-7E27-DB31-3704A65FD162}"/>
              </a:ext>
            </a:extLst>
          </p:cNvPr>
          <p:cNvPicPr>
            <a:picLocks noChangeAspect="1"/>
          </p:cNvPicPr>
          <p:nvPr/>
        </p:nvPicPr>
        <p:blipFill>
          <a:blip r:embed="rId7"/>
          <a:stretch>
            <a:fillRect/>
          </a:stretch>
        </p:blipFill>
        <p:spPr>
          <a:xfrm>
            <a:off x="4258975" y="5131637"/>
            <a:ext cx="7772400" cy="395464"/>
          </a:xfrm>
          <a:prstGeom prst="rect">
            <a:avLst/>
          </a:prstGeom>
        </p:spPr>
      </p:pic>
    </p:spTree>
    <p:extLst>
      <p:ext uri="{BB962C8B-B14F-4D97-AF65-F5344CB8AC3E}">
        <p14:creationId xmlns:p14="http://schemas.microsoft.com/office/powerpoint/2010/main" val="3438626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E719B-41B0-4928-8A51-ADADC95B105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725B29-E19A-293E-648F-C407B44A7284}"/>
              </a:ext>
            </a:extLst>
          </p:cNvPr>
          <p:cNvSpPr>
            <a:spLocks noGrp="1"/>
          </p:cNvSpPr>
          <p:nvPr>
            <p:ph type="title"/>
          </p:nvPr>
        </p:nvSpPr>
        <p:spPr>
          <a:xfrm>
            <a:off x="1043631" y="809898"/>
            <a:ext cx="9942716" cy="1554480"/>
          </a:xfrm>
        </p:spPr>
        <p:txBody>
          <a:bodyPr anchor="ctr">
            <a:normAutofit/>
          </a:bodyPr>
          <a:lstStyle/>
          <a:p>
            <a:r>
              <a:rPr lang="nl-NL" sz="4800" dirty="0"/>
              <a:t>Positieve gezondheid_ Senioren</a:t>
            </a:r>
          </a:p>
        </p:txBody>
      </p:sp>
      <p:sp>
        <p:nvSpPr>
          <p:cNvPr id="3" name="Tijdelijke aanduiding voor inhoud 2">
            <a:extLst>
              <a:ext uri="{FF2B5EF4-FFF2-40B4-BE49-F238E27FC236}">
                <a16:creationId xmlns:a16="http://schemas.microsoft.com/office/drawing/2014/main" id="{060414CD-4EDF-933E-9161-CE8CFB26394D}"/>
              </a:ext>
            </a:extLst>
          </p:cNvPr>
          <p:cNvSpPr>
            <a:spLocks noGrp="1"/>
          </p:cNvSpPr>
          <p:nvPr>
            <p:ph idx="1"/>
          </p:nvPr>
        </p:nvSpPr>
        <p:spPr>
          <a:xfrm>
            <a:off x="733332" y="3017522"/>
            <a:ext cx="10836998" cy="3124658"/>
          </a:xfrm>
        </p:spPr>
        <p:txBody>
          <a:bodyPr anchor="ctr">
            <a:normAutofit/>
          </a:bodyPr>
          <a:lstStyle/>
          <a:p>
            <a:pPr marL="0" indent="0">
              <a:buNone/>
            </a:pPr>
            <a:r>
              <a:rPr lang="nl-NL" sz="2200" dirty="0"/>
              <a:t>Eigen regie: </a:t>
            </a:r>
          </a:p>
          <a:p>
            <a:r>
              <a:rPr lang="nl-NL" sz="2200" dirty="0"/>
              <a:t>Mantelzorg</a:t>
            </a:r>
          </a:p>
          <a:p>
            <a:r>
              <a:rPr lang="nl-NL" sz="2200" dirty="0"/>
              <a:t>Hulp vanuit de buurt</a:t>
            </a:r>
          </a:p>
          <a:p>
            <a:endParaRPr lang="nl-NL" sz="2200" dirty="0"/>
          </a:p>
          <a:p>
            <a:pPr marL="0" indent="0">
              <a:buNone/>
            </a:pPr>
            <a:endParaRPr lang="nl-NL" sz="2200" dirty="0"/>
          </a:p>
          <a:p>
            <a:pPr marL="457200" lvl="1" indent="0">
              <a:buNone/>
            </a:pPr>
            <a:endParaRPr lang="nl-NL" dirty="0"/>
          </a:p>
          <a:p>
            <a:pPr lvl="1"/>
            <a:endParaRPr lang="nl-NL" dirty="0"/>
          </a:p>
        </p:txBody>
      </p:sp>
      <p:pic>
        <p:nvPicPr>
          <p:cNvPr id="7" name="Afbeelding 6">
            <a:extLst>
              <a:ext uri="{FF2B5EF4-FFF2-40B4-BE49-F238E27FC236}">
                <a16:creationId xmlns:a16="http://schemas.microsoft.com/office/drawing/2014/main" id="{C1E5BF75-1138-4C1D-28DF-839E9008ACCF}"/>
              </a:ext>
            </a:extLst>
          </p:cNvPr>
          <p:cNvPicPr>
            <a:picLocks noChangeAspect="1"/>
          </p:cNvPicPr>
          <p:nvPr/>
        </p:nvPicPr>
        <p:blipFill>
          <a:blip r:embed="rId3"/>
          <a:stretch>
            <a:fillRect/>
          </a:stretch>
        </p:blipFill>
        <p:spPr>
          <a:xfrm>
            <a:off x="3499339" y="3646431"/>
            <a:ext cx="7772400" cy="732957"/>
          </a:xfrm>
          <a:prstGeom prst="rect">
            <a:avLst/>
          </a:prstGeom>
        </p:spPr>
      </p:pic>
    </p:spTree>
    <p:extLst>
      <p:ext uri="{BB962C8B-B14F-4D97-AF65-F5344CB8AC3E}">
        <p14:creationId xmlns:p14="http://schemas.microsoft.com/office/powerpoint/2010/main" val="891787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63CD5-466F-F11C-228E-68BE57B6543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9B476F7-376D-4127-C0A5-62AF700A364F}"/>
              </a:ext>
            </a:extLst>
          </p:cNvPr>
          <p:cNvSpPr>
            <a:spLocks noGrp="1"/>
          </p:cNvSpPr>
          <p:nvPr>
            <p:ph type="title"/>
          </p:nvPr>
        </p:nvSpPr>
        <p:spPr>
          <a:xfrm>
            <a:off x="1043631" y="809898"/>
            <a:ext cx="9942716" cy="1554480"/>
          </a:xfrm>
        </p:spPr>
        <p:txBody>
          <a:bodyPr anchor="ctr">
            <a:normAutofit/>
          </a:bodyPr>
          <a:lstStyle/>
          <a:p>
            <a:r>
              <a:rPr lang="nl-NL" sz="4800" dirty="0"/>
              <a:t>Positieve gezondheid_ Senioren</a:t>
            </a:r>
          </a:p>
        </p:txBody>
      </p:sp>
      <p:sp>
        <p:nvSpPr>
          <p:cNvPr id="3" name="Tijdelijke aanduiding voor inhoud 2">
            <a:extLst>
              <a:ext uri="{FF2B5EF4-FFF2-40B4-BE49-F238E27FC236}">
                <a16:creationId xmlns:a16="http://schemas.microsoft.com/office/drawing/2014/main" id="{952B16BE-0D3B-F253-7C07-783FF9E0FCAF}"/>
              </a:ext>
            </a:extLst>
          </p:cNvPr>
          <p:cNvSpPr>
            <a:spLocks noGrp="1"/>
          </p:cNvSpPr>
          <p:nvPr>
            <p:ph idx="1"/>
          </p:nvPr>
        </p:nvSpPr>
        <p:spPr>
          <a:xfrm>
            <a:off x="1045028" y="1368965"/>
            <a:ext cx="9941319" cy="3124658"/>
          </a:xfrm>
        </p:spPr>
        <p:txBody>
          <a:bodyPr anchor="ctr">
            <a:normAutofit/>
          </a:bodyPr>
          <a:lstStyle/>
          <a:p>
            <a:pPr marL="0" indent="0">
              <a:buNone/>
            </a:pPr>
            <a:r>
              <a:rPr lang="nl-NL" sz="2200" i="1" dirty="0"/>
              <a:t>Ik denk na over later en hoe mijn leven er dan uit zal zien</a:t>
            </a:r>
          </a:p>
          <a:p>
            <a:pPr marL="457200" lvl="1" indent="0">
              <a:buNone/>
            </a:pPr>
            <a:endParaRPr lang="nl-NL" dirty="0"/>
          </a:p>
          <a:p>
            <a:pPr lvl="1"/>
            <a:endParaRPr lang="nl-NL" dirty="0"/>
          </a:p>
        </p:txBody>
      </p:sp>
      <p:pic>
        <p:nvPicPr>
          <p:cNvPr id="5" name="Afbeelding 4" descr="Afbeelding met schermopname, tekst&#10;&#10;Door AI gegenereerde inhoud is mogelijk onjuist.">
            <a:extLst>
              <a:ext uri="{FF2B5EF4-FFF2-40B4-BE49-F238E27FC236}">
                <a16:creationId xmlns:a16="http://schemas.microsoft.com/office/drawing/2014/main" id="{2AF4B1FB-1BB1-1F87-14E4-171EBDEAEF34}"/>
              </a:ext>
            </a:extLst>
          </p:cNvPr>
          <p:cNvPicPr>
            <a:picLocks noChangeAspect="1"/>
          </p:cNvPicPr>
          <p:nvPr/>
        </p:nvPicPr>
        <p:blipFill>
          <a:blip r:embed="rId2"/>
          <a:stretch>
            <a:fillRect/>
          </a:stretch>
        </p:blipFill>
        <p:spPr>
          <a:xfrm>
            <a:off x="1043631" y="3101507"/>
            <a:ext cx="10421068" cy="2479431"/>
          </a:xfrm>
          <a:prstGeom prst="rect">
            <a:avLst/>
          </a:prstGeom>
        </p:spPr>
      </p:pic>
    </p:spTree>
    <p:extLst>
      <p:ext uri="{BB962C8B-B14F-4D97-AF65-F5344CB8AC3E}">
        <p14:creationId xmlns:p14="http://schemas.microsoft.com/office/powerpoint/2010/main" val="2138793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0E7FC-E098-9447-10C4-5994F060EF4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E1FFBCD-D38B-9CFF-4772-D3101297AA5F}"/>
              </a:ext>
            </a:extLst>
          </p:cNvPr>
          <p:cNvSpPr>
            <a:spLocks noGrp="1"/>
          </p:cNvSpPr>
          <p:nvPr>
            <p:ph type="title"/>
          </p:nvPr>
        </p:nvSpPr>
        <p:spPr>
          <a:xfrm>
            <a:off x="1043631" y="809898"/>
            <a:ext cx="9942716" cy="1554480"/>
          </a:xfrm>
        </p:spPr>
        <p:txBody>
          <a:bodyPr anchor="ctr">
            <a:normAutofit/>
          </a:bodyPr>
          <a:lstStyle/>
          <a:p>
            <a:r>
              <a:rPr lang="nl-NL" sz="4800" dirty="0"/>
              <a:t>Positieve gezondheid_ Senioren</a:t>
            </a:r>
          </a:p>
        </p:txBody>
      </p:sp>
      <p:sp>
        <p:nvSpPr>
          <p:cNvPr id="3" name="Tijdelijke aanduiding voor inhoud 2">
            <a:extLst>
              <a:ext uri="{FF2B5EF4-FFF2-40B4-BE49-F238E27FC236}">
                <a16:creationId xmlns:a16="http://schemas.microsoft.com/office/drawing/2014/main" id="{7CD356D6-7718-80CC-A8F4-A819CAAA006B}"/>
              </a:ext>
            </a:extLst>
          </p:cNvPr>
          <p:cNvSpPr>
            <a:spLocks noGrp="1"/>
          </p:cNvSpPr>
          <p:nvPr>
            <p:ph idx="1"/>
          </p:nvPr>
        </p:nvSpPr>
        <p:spPr>
          <a:xfrm>
            <a:off x="1045028" y="1368965"/>
            <a:ext cx="9941319" cy="3124658"/>
          </a:xfrm>
        </p:spPr>
        <p:txBody>
          <a:bodyPr anchor="ctr">
            <a:normAutofit/>
          </a:bodyPr>
          <a:lstStyle/>
          <a:p>
            <a:pPr marL="0" indent="0">
              <a:buNone/>
            </a:pPr>
            <a:r>
              <a:rPr lang="nl-NL" sz="2200" i="1" dirty="0"/>
              <a:t>Ik praat …..over later</a:t>
            </a:r>
            <a:endParaRPr lang="nl-NL" sz="2200" i="1" dirty="0">
              <a:highlight>
                <a:srgbClr val="FFFF00"/>
              </a:highlight>
              <a:ea typeface="Calibri"/>
              <a:cs typeface="Calibri"/>
            </a:endParaRPr>
          </a:p>
          <a:p>
            <a:pPr marL="457200" lvl="1" indent="0">
              <a:buNone/>
            </a:pPr>
            <a:endParaRPr lang="nl-NL" dirty="0"/>
          </a:p>
          <a:p>
            <a:pPr lvl="1"/>
            <a:endParaRPr lang="nl-NL" dirty="0"/>
          </a:p>
        </p:txBody>
      </p:sp>
      <p:pic>
        <p:nvPicPr>
          <p:cNvPr id="6" name="Afbeelding 5" descr="Afbeelding met schermopname, tekst&#10;&#10;Door AI gegenereerde inhoud is mogelijk onjuist.">
            <a:extLst>
              <a:ext uri="{FF2B5EF4-FFF2-40B4-BE49-F238E27FC236}">
                <a16:creationId xmlns:a16="http://schemas.microsoft.com/office/drawing/2014/main" id="{78926365-0C1B-231C-3429-F5F676C2FCE0}"/>
              </a:ext>
            </a:extLst>
          </p:cNvPr>
          <p:cNvPicPr>
            <a:picLocks noChangeAspect="1"/>
          </p:cNvPicPr>
          <p:nvPr/>
        </p:nvPicPr>
        <p:blipFill>
          <a:blip r:embed="rId2"/>
          <a:stretch>
            <a:fillRect/>
          </a:stretch>
        </p:blipFill>
        <p:spPr>
          <a:xfrm>
            <a:off x="1043630" y="2931294"/>
            <a:ext cx="9154639" cy="2121396"/>
          </a:xfrm>
          <a:prstGeom prst="rect">
            <a:avLst/>
          </a:prstGeom>
        </p:spPr>
      </p:pic>
    </p:spTree>
    <p:extLst>
      <p:ext uri="{BB962C8B-B14F-4D97-AF65-F5344CB8AC3E}">
        <p14:creationId xmlns:p14="http://schemas.microsoft.com/office/powerpoint/2010/main" val="178981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00E7B8-F526-4120-CE2C-DAB4839CBBE8}"/>
              </a:ext>
            </a:extLst>
          </p:cNvPr>
          <p:cNvSpPr>
            <a:spLocks noGrp="1"/>
          </p:cNvSpPr>
          <p:nvPr>
            <p:ph type="title"/>
          </p:nvPr>
        </p:nvSpPr>
        <p:spPr/>
        <p:txBody>
          <a:bodyPr/>
          <a:lstStyle/>
          <a:p>
            <a:r>
              <a:rPr lang="nl-NL" dirty="0"/>
              <a:t>Het Goede Gesprek voeren, want….</a:t>
            </a:r>
          </a:p>
        </p:txBody>
      </p:sp>
      <p:sp>
        <p:nvSpPr>
          <p:cNvPr id="54" name="Speech Bubble: Rectangle with Corners Rounded 53">
            <a:extLst>
              <a:ext uri="{FF2B5EF4-FFF2-40B4-BE49-F238E27FC236}">
                <a16:creationId xmlns:a16="http://schemas.microsoft.com/office/drawing/2014/main" id="{C97B6BA1-96D4-A4D9-EB41-966D0CF2F92D}"/>
              </a:ext>
            </a:extLst>
          </p:cNvPr>
          <p:cNvSpPr/>
          <p:nvPr/>
        </p:nvSpPr>
        <p:spPr>
          <a:xfrm flipH="1">
            <a:off x="843376" y="1707455"/>
            <a:ext cx="5259811" cy="1971423"/>
          </a:xfrm>
          <a:prstGeom prst="wedgeRoundRectCallou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400" dirty="0">
              <a:solidFill>
                <a:srgbClr val="000000"/>
              </a:solidFill>
              <a:ea typeface="Calibri"/>
              <a:cs typeface="Calibri"/>
            </a:endParaRPr>
          </a:p>
          <a:p>
            <a:pPr algn="ctr"/>
            <a:r>
              <a:rPr lang="nl-NL" sz="1400" dirty="0">
                <a:solidFill>
                  <a:srgbClr val="000000"/>
                </a:solidFill>
                <a:ea typeface="Calibri"/>
                <a:cs typeface="Calibri"/>
              </a:rPr>
              <a:t>"</a:t>
            </a:r>
            <a:r>
              <a:rPr lang="en-US" sz="1400" dirty="0">
                <a:solidFill>
                  <a:srgbClr val="000000"/>
                </a:solidFill>
                <a:ea typeface="Calibri"/>
                <a:cs typeface="Calibri"/>
              </a:rPr>
              <a:t>Het </a:t>
            </a:r>
            <a:r>
              <a:rPr lang="en-US" sz="1400" dirty="0" err="1">
                <a:solidFill>
                  <a:srgbClr val="000000"/>
                </a:solidFill>
                <a:ea typeface="Calibri"/>
                <a:cs typeface="Calibri"/>
              </a:rPr>
              <a:t>belangrijkste</a:t>
            </a:r>
            <a:r>
              <a:rPr lang="en-US" sz="1400" dirty="0">
                <a:solidFill>
                  <a:srgbClr val="000000"/>
                </a:solidFill>
                <a:ea typeface="Calibri"/>
                <a:cs typeface="Calibri"/>
              </a:rPr>
              <a:t> wat </a:t>
            </a:r>
            <a:r>
              <a:rPr lang="en-US" sz="1400" dirty="0" err="1">
                <a:solidFill>
                  <a:srgbClr val="000000"/>
                </a:solidFill>
                <a:ea typeface="Calibri"/>
                <a:cs typeface="Calibri"/>
              </a:rPr>
              <a:t>ik</a:t>
            </a:r>
            <a:r>
              <a:rPr lang="en-US" sz="1400" dirty="0">
                <a:solidFill>
                  <a:srgbClr val="000000"/>
                </a:solidFill>
                <a:ea typeface="Calibri"/>
                <a:cs typeface="Calibri"/>
              </a:rPr>
              <a:t> </a:t>
            </a:r>
            <a:r>
              <a:rPr lang="en-US" sz="1400" dirty="0" err="1">
                <a:solidFill>
                  <a:srgbClr val="000000"/>
                </a:solidFill>
                <a:ea typeface="Calibri"/>
                <a:cs typeface="Calibri"/>
              </a:rPr>
              <a:t>heb</a:t>
            </a:r>
            <a:r>
              <a:rPr lang="en-US" sz="1400" dirty="0">
                <a:solidFill>
                  <a:srgbClr val="000000"/>
                </a:solidFill>
                <a:ea typeface="Calibri"/>
                <a:cs typeface="Calibri"/>
              </a:rPr>
              <a:t> </a:t>
            </a:r>
            <a:r>
              <a:rPr lang="en-US" sz="1400" dirty="0" err="1">
                <a:solidFill>
                  <a:srgbClr val="000000"/>
                </a:solidFill>
                <a:ea typeface="Calibri"/>
                <a:cs typeface="Calibri"/>
              </a:rPr>
              <a:t>geleerd</a:t>
            </a:r>
            <a:r>
              <a:rPr lang="en-US" sz="1400" dirty="0">
                <a:solidFill>
                  <a:srgbClr val="000000"/>
                </a:solidFill>
                <a:ea typeface="Calibri"/>
                <a:cs typeface="Calibri"/>
              </a:rPr>
              <a:t> is </a:t>
            </a:r>
            <a:r>
              <a:rPr lang="en-US" sz="1400" dirty="0" err="1">
                <a:solidFill>
                  <a:srgbClr val="000000"/>
                </a:solidFill>
                <a:ea typeface="Calibri"/>
                <a:cs typeface="Calibri"/>
              </a:rPr>
              <a:t>dat</a:t>
            </a:r>
            <a:r>
              <a:rPr lang="en-US" sz="1400" dirty="0">
                <a:solidFill>
                  <a:srgbClr val="000000"/>
                </a:solidFill>
                <a:ea typeface="Calibri"/>
                <a:cs typeface="Calibri"/>
              </a:rPr>
              <a:t> </a:t>
            </a:r>
            <a:r>
              <a:rPr lang="en-US" sz="1400" dirty="0" err="1">
                <a:solidFill>
                  <a:srgbClr val="000000"/>
                </a:solidFill>
                <a:ea typeface="Calibri"/>
                <a:cs typeface="Calibri"/>
              </a:rPr>
              <a:t>iedere</a:t>
            </a:r>
            <a:r>
              <a:rPr lang="en-US" sz="1400" dirty="0">
                <a:solidFill>
                  <a:srgbClr val="000000"/>
                </a:solidFill>
                <a:ea typeface="Calibri"/>
                <a:cs typeface="Calibri"/>
              </a:rPr>
              <a:t> </a:t>
            </a:r>
            <a:r>
              <a:rPr lang="en-US" sz="1400" dirty="0" err="1">
                <a:solidFill>
                  <a:srgbClr val="000000"/>
                </a:solidFill>
                <a:ea typeface="Calibri"/>
                <a:cs typeface="Calibri"/>
              </a:rPr>
              <a:t>persoon</a:t>
            </a:r>
            <a:r>
              <a:rPr lang="en-US" sz="1400" dirty="0">
                <a:solidFill>
                  <a:srgbClr val="000000"/>
                </a:solidFill>
                <a:ea typeface="Calibri"/>
                <a:cs typeface="Calibri"/>
              </a:rPr>
              <a:t> </a:t>
            </a:r>
            <a:r>
              <a:rPr lang="en-US" sz="1400" dirty="0" err="1">
                <a:solidFill>
                  <a:srgbClr val="000000"/>
                </a:solidFill>
                <a:ea typeface="Calibri"/>
                <a:cs typeface="Calibri"/>
              </a:rPr>
              <a:t>anders</a:t>
            </a:r>
            <a:r>
              <a:rPr lang="en-US" sz="1400" dirty="0">
                <a:solidFill>
                  <a:srgbClr val="000000"/>
                </a:solidFill>
                <a:ea typeface="Calibri"/>
                <a:cs typeface="Calibri"/>
              </a:rPr>
              <a:t> is, </a:t>
            </a:r>
            <a:r>
              <a:rPr lang="en-US" sz="1400" dirty="0" err="1">
                <a:solidFill>
                  <a:srgbClr val="000000"/>
                </a:solidFill>
                <a:ea typeface="Calibri"/>
                <a:cs typeface="Calibri"/>
              </a:rPr>
              <a:t>iedereen</a:t>
            </a:r>
            <a:r>
              <a:rPr lang="en-US" sz="1400" dirty="0">
                <a:solidFill>
                  <a:srgbClr val="000000"/>
                </a:solidFill>
                <a:ea typeface="Calibri"/>
                <a:cs typeface="Calibri"/>
              </a:rPr>
              <a:t> </a:t>
            </a:r>
            <a:r>
              <a:rPr lang="en-US" sz="1400" dirty="0" err="1">
                <a:solidFill>
                  <a:srgbClr val="000000"/>
                </a:solidFill>
                <a:ea typeface="Calibri"/>
                <a:cs typeface="Calibri"/>
              </a:rPr>
              <a:t>kijkt</a:t>
            </a:r>
            <a:r>
              <a:rPr lang="en-US" sz="1400" dirty="0">
                <a:solidFill>
                  <a:srgbClr val="000000"/>
                </a:solidFill>
                <a:ea typeface="Calibri"/>
                <a:cs typeface="Calibri"/>
              </a:rPr>
              <a:t> </a:t>
            </a:r>
            <a:r>
              <a:rPr lang="en-US" sz="1400" dirty="0" err="1">
                <a:solidFill>
                  <a:srgbClr val="000000"/>
                </a:solidFill>
                <a:ea typeface="Calibri"/>
                <a:cs typeface="Calibri"/>
              </a:rPr>
              <a:t>anders</a:t>
            </a:r>
            <a:r>
              <a:rPr lang="en-US" sz="1400" dirty="0">
                <a:solidFill>
                  <a:srgbClr val="000000"/>
                </a:solidFill>
                <a:ea typeface="Calibri"/>
                <a:cs typeface="Calibri"/>
              </a:rPr>
              <a:t> </a:t>
            </a:r>
            <a:r>
              <a:rPr lang="en-US" sz="1400" dirty="0" err="1">
                <a:solidFill>
                  <a:srgbClr val="000000"/>
                </a:solidFill>
                <a:ea typeface="Calibri"/>
                <a:cs typeface="Calibri"/>
              </a:rPr>
              <a:t>naar</a:t>
            </a:r>
            <a:r>
              <a:rPr lang="en-US" sz="1400" dirty="0">
                <a:solidFill>
                  <a:srgbClr val="000000"/>
                </a:solidFill>
                <a:ea typeface="Calibri"/>
                <a:cs typeface="Calibri"/>
              </a:rPr>
              <a:t> de </a:t>
            </a:r>
            <a:r>
              <a:rPr lang="en-US" sz="1400" dirty="0" err="1">
                <a:solidFill>
                  <a:srgbClr val="000000"/>
                </a:solidFill>
                <a:ea typeface="Calibri"/>
                <a:cs typeface="Calibri"/>
              </a:rPr>
              <a:t>mogelijkheden</a:t>
            </a:r>
            <a:r>
              <a:rPr lang="en-US" sz="1400" dirty="0">
                <a:solidFill>
                  <a:srgbClr val="000000"/>
                </a:solidFill>
                <a:ea typeface="Calibri"/>
                <a:cs typeface="Calibri"/>
              </a:rPr>
              <a:t> </a:t>
            </a:r>
            <a:r>
              <a:rPr lang="en-US" sz="1400" dirty="0" err="1">
                <a:solidFill>
                  <a:srgbClr val="000000"/>
                </a:solidFill>
                <a:ea typeface="Calibri"/>
                <a:cs typeface="Calibri"/>
              </a:rPr>
              <a:t>en</a:t>
            </a:r>
            <a:r>
              <a:rPr lang="en-US" sz="1400" dirty="0">
                <a:solidFill>
                  <a:srgbClr val="000000"/>
                </a:solidFill>
                <a:ea typeface="Calibri"/>
                <a:cs typeface="Calibri"/>
              </a:rPr>
              <a:t> </a:t>
            </a:r>
            <a:r>
              <a:rPr lang="en-US" sz="1400" dirty="0" err="1">
                <a:solidFill>
                  <a:srgbClr val="000000"/>
                </a:solidFill>
                <a:ea typeface="Calibri"/>
                <a:cs typeface="Calibri"/>
              </a:rPr>
              <a:t>situaties</a:t>
            </a:r>
            <a:r>
              <a:rPr lang="en-US" sz="1400" dirty="0">
                <a:solidFill>
                  <a:srgbClr val="000000"/>
                </a:solidFill>
                <a:ea typeface="Calibri"/>
                <a:cs typeface="Calibri"/>
              </a:rPr>
              <a:t>. In </a:t>
            </a:r>
            <a:r>
              <a:rPr lang="en-US" sz="1400" dirty="0" err="1">
                <a:solidFill>
                  <a:srgbClr val="000000"/>
                </a:solidFill>
                <a:ea typeface="Calibri"/>
                <a:cs typeface="Calibri"/>
              </a:rPr>
              <a:t>een</a:t>
            </a:r>
            <a:r>
              <a:rPr lang="en-US" sz="1400" dirty="0">
                <a:solidFill>
                  <a:srgbClr val="000000"/>
                </a:solidFill>
                <a:ea typeface="Calibri"/>
                <a:cs typeface="Calibri"/>
              </a:rPr>
              <a:t> </a:t>
            </a:r>
            <a:r>
              <a:rPr lang="en-US" sz="1400" dirty="0" err="1">
                <a:solidFill>
                  <a:srgbClr val="000000"/>
                </a:solidFill>
                <a:ea typeface="Calibri"/>
                <a:cs typeface="Calibri"/>
              </a:rPr>
              <a:t>uitgestrekte</a:t>
            </a:r>
            <a:r>
              <a:rPr lang="en-US" sz="1400" dirty="0">
                <a:solidFill>
                  <a:srgbClr val="000000"/>
                </a:solidFill>
                <a:ea typeface="Calibri"/>
                <a:cs typeface="Calibri"/>
              </a:rPr>
              <a:t> </a:t>
            </a:r>
            <a:r>
              <a:rPr lang="en-US" sz="1400" dirty="0" err="1">
                <a:solidFill>
                  <a:srgbClr val="000000"/>
                </a:solidFill>
                <a:ea typeface="Calibri"/>
                <a:cs typeface="Calibri"/>
              </a:rPr>
              <a:t>streek</a:t>
            </a:r>
            <a:r>
              <a:rPr lang="en-US" sz="1400" dirty="0">
                <a:solidFill>
                  <a:srgbClr val="000000"/>
                </a:solidFill>
                <a:ea typeface="Calibri"/>
                <a:cs typeface="Calibri"/>
              </a:rPr>
              <a:t> </a:t>
            </a:r>
            <a:r>
              <a:rPr lang="en-US" sz="1400" dirty="0" err="1">
                <a:solidFill>
                  <a:srgbClr val="000000"/>
                </a:solidFill>
                <a:ea typeface="Calibri"/>
                <a:cs typeface="Calibri"/>
              </a:rPr>
              <a:t>zoals</a:t>
            </a:r>
            <a:r>
              <a:rPr lang="en-US" sz="1400" dirty="0">
                <a:solidFill>
                  <a:srgbClr val="000000"/>
                </a:solidFill>
                <a:ea typeface="Calibri"/>
                <a:cs typeface="Calibri"/>
              </a:rPr>
              <a:t> van </a:t>
            </a:r>
            <a:r>
              <a:rPr lang="en-US" sz="1400" dirty="0" err="1">
                <a:solidFill>
                  <a:srgbClr val="000000"/>
                </a:solidFill>
                <a:ea typeface="Calibri"/>
                <a:cs typeface="Calibri"/>
              </a:rPr>
              <a:t>ons</a:t>
            </a:r>
            <a:r>
              <a:rPr lang="en-US" sz="1400" dirty="0">
                <a:solidFill>
                  <a:srgbClr val="000000"/>
                </a:solidFill>
                <a:ea typeface="Calibri"/>
                <a:cs typeface="Calibri"/>
              </a:rPr>
              <a:t> is </a:t>
            </a:r>
            <a:r>
              <a:rPr lang="en-US" sz="1400" dirty="0" err="1">
                <a:solidFill>
                  <a:srgbClr val="000000"/>
                </a:solidFill>
                <a:ea typeface="Calibri"/>
                <a:cs typeface="Calibri"/>
              </a:rPr>
              <a:t>afstand</a:t>
            </a:r>
            <a:r>
              <a:rPr lang="en-US" sz="1400" dirty="0">
                <a:solidFill>
                  <a:srgbClr val="000000"/>
                </a:solidFill>
                <a:ea typeface="Calibri"/>
                <a:cs typeface="Calibri"/>
              </a:rPr>
              <a:t> </a:t>
            </a:r>
            <a:r>
              <a:rPr lang="en-US" sz="1400" dirty="0" err="1">
                <a:solidFill>
                  <a:srgbClr val="000000"/>
                </a:solidFill>
                <a:ea typeface="Calibri"/>
                <a:cs typeface="Calibri"/>
              </a:rPr>
              <a:t>en</a:t>
            </a:r>
            <a:r>
              <a:rPr lang="en-US" sz="1400" dirty="0">
                <a:solidFill>
                  <a:srgbClr val="000000"/>
                </a:solidFill>
                <a:ea typeface="Calibri"/>
                <a:cs typeface="Calibri"/>
              </a:rPr>
              <a:t> </a:t>
            </a:r>
            <a:r>
              <a:rPr lang="en-US" sz="1400" dirty="0" err="1">
                <a:solidFill>
                  <a:srgbClr val="000000"/>
                </a:solidFill>
                <a:ea typeface="Calibri"/>
                <a:cs typeface="Calibri"/>
              </a:rPr>
              <a:t>vervoer</a:t>
            </a:r>
            <a:r>
              <a:rPr lang="en-US" sz="1400" dirty="0">
                <a:solidFill>
                  <a:srgbClr val="000000"/>
                </a:solidFill>
                <a:ea typeface="Calibri"/>
                <a:cs typeface="Calibri"/>
              </a:rPr>
              <a:t> </a:t>
            </a:r>
            <a:r>
              <a:rPr lang="en-US" sz="1400" dirty="0" err="1">
                <a:solidFill>
                  <a:srgbClr val="000000"/>
                </a:solidFill>
                <a:ea typeface="Calibri"/>
                <a:cs typeface="Calibri"/>
              </a:rPr>
              <a:t>een</a:t>
            </a:r>
            <a:r>
              <a:rPr lang="en-US" sz="1400" dirty="0">
                <a:solidFill>
                  <a:srgbClr val="000000"/>
                </a:solidFill>
                <a:ea typeface="Calibri"/>
                <a:cs typeface="Calibri"/>
              </a:rPr>
              <a:t> </a:t>
            </a:r>
            <a:r>
              <a:rPr lang="en-US" sz="1400" dirty="0" err="1">
                <a:solidFill>
                  <a:srgbClr val="000000"/>
                </a:solidFill>
                <a:ea typeface="Calibri"/>
                <a:cs typeface="Calibri"/>
              </a:rPr>
              <a:t>algemeen</a:t>
            </a:r>
            <a:r>
              <a:rPr lang="en-US" sz="1400" dirty="0">
                <a:solidFill>
                  <a:srgbClr val="000000"/>
                </a:solidFill>
                <a:ea typeface="Calibri"/>
                <a:cs typeface="Calibri"/>
              </a:rPr>
              <a:t> </a:t>
            </a:r>
            <a:r>
              <a:rPr lang="en-US" sz="1400" dirty="0" err="1">
                <a:solidFill>
                  <a:srgbClr val="000000"/>
                </a:solidFill>
                <a:ea typeface="Calibri"/>
                <a:cs typeface="Calibri"/>
              </a:rPr>
              <a:t>probleem</a:t>
            </a:r>
            <a:r>
              <a:rPr lang="en-US" sz="1400" dirty="0">
                <a:solidFill>
                  <a:srgbClr val="000000"/>
                </a:solidFill>
                <a:ea typeface="Calibri"/>
                <a:cs typeface="Calibri"/>
              </a:rPr>
              <a:t>."</a:t>
            </a:r>
            <a:endParaRPr lang="en-US" sz="1400">
              <a:ea typeface="Calibri"/>
              <a:cs typeface="Calibri"/>
            </a:endParaRPr>
          </a:p>
          <a:p>
            <a:pPr algn="ctr"/>
            <a:endParaRPr lang="en-US" dirty="0">
              <a:ea typeface="Calibri"/>
              <a:cs typeface="Calibri"/>
            </a:endParaRPr>
          </a:p>
        </p:txBody>
      </p:sp>
      <p:sp>
        <p:nvSpPr>
          <p:cNvPr id="55" name="Speech Bubble: Rectangle with Corners Rounded 54">
            <a:extLst>
              <a:ext uri="{FF2B5EF4-FFF2-40B4-BE49-F238E27FC236}">
                <a16:creationId xmlns:a16="http://schemas.microsoft.com/office/drawing/2014/main" id="{C27AD0AD-5D82-86FF-64EE-20B6A0D60B6A}"/>
              </a:ext>
            </a:extLst>
          </p:cNvPr>
          <p:cNvSpPr/>
          <p:nvPr/>
        </p:nvSpPr>
        <p:spPr>
          <a:xfrm>
            <a:off x="6968129" y="1822476"/>
            <a:ext cx="2715021" cy="1727008"/>
          </a:xfrm>
          <a:prstGeom prst="wedgeRoundRectCallout">
            <a:avLst/>
          </a:prstGeom>
          <a:solidFill>
            <a:schemeClr val="accent5">
              <a:lumMod val="40000"/>
              <a:lumOff val="60000"/>
            </a:schemeClr>
          </a:solidFill>
          <a:ln>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rgbClr val="000000"/>
                </a:solidFill>
                <a:ea typeface="Calibri"/>
                <a:cs typeface="Calibri"/>
              </a:rPr>
              <a:t>"Ik ben </a:t>
            </a:r>
            <a:r>
              <a:rPr lang="en-US" sz="1400" err="1">
                <a:solidFill>
                  <a:srgbClr val="000000"/>
                </a:solidFill>
                <a:ea typeface="Calibri"/>
                <a:cs typeface="Calibri"/>
              </a:rPr>
              <a:t>advies</a:t>
            </a:r>
            <a:r>
              <a:rPr lang="en-US" sz="1400" dirty="0">
                <a:solidFill>
                  <a:srgbClr val="000000"/>
                </a:solidFill>
                <a:ea typeface="Calibri"/>
                <a:cs typeface="Calibri"/>
              </a:rPr>
              <a:t> </a:t>
            </a:r>
            <a:r>
              <a:rPr lang="en-US" sz="1400" err="1">
                <a:solidFill>
                  <a:srgbClr val="000000"/>
                </a:solidFill>
                <a:ea typeface="Calibri"/>
                <a:cs typeface="Calibri"/>
              </a:rPr>
              <a:t>gaan</a:t>
            </a:r>
            <a:r>
              <a:rPr lang="en-US" sz="1400" dirty="0">
                <a:solidFill>
                  <a:srgbClr val="000000"/>
                </a:solidFill>
                <a:ea typeface="Calibri"/>
                <a:cs typeface="Calibri"/>
              </a:rPr>
              <a:t> </a:t>
            </a:r>
            <a:r>
              <a:rPr lang="en-US" sz="1400" err="1">
                <a:solidFill>
                  <a:srgbClr val="000000"/>
                </a:solidFill>
                <a:ea typeface="Calibri"/>
                <a:cs typeface="Calibri"/>
              </a:rPr>
              <a:t>geven</a:t>
            </a:r>
            <a:r>
              <a:rPr lang="en-US" sz="1400" dirty="0">
                <a:solidFill>
                  <a:srgbClr val="000000"/>
                </a:solidFill>
                <a:ea typeface="Calibri"/>
                <a:cs typeface="Calibri"/>
              </a:rPr>
              <a:t> </a:t>
            </a:r>
            <a:r>
              <a:rPr lang="en-US" sz="1400" err="1">
                <a:solidFill>
                  <a:srgbClr val="000000"/>
                </a:solidFill>
                <a:ea typeface="Calibri"/>
                <a:cs typeface="Calibri"/>
              </a:rPr>
              <a:t>aan</a:t>
            </a:r>
            <a:r>
              <a:rPr lang="en-US" sz="1400" dirty="0">
                <a:solidFill>
                  <a:srgbClr val="000000"/>
                </a:solidFill>
                <a:ea typeface="Calibri"/>
                <a:cs typeface="Calibri"/>
              </a:rPr>
              <a:t> </a:t>
            </a:r>
            <a:r>
              <a:rPr lang="en-US" sz="1400" err="1">
                <a:solidFill>
                  <a:srgbClr val="000000"/>
                </a:solidFill>
                <a:ea typeface="Calibri"/>
                <a:cs typeface="Calibri"/>
              </a:rPr>
              <a:t>mijn</a:t>
            </a:r>
            <a:r>
              <a:rPr lang="en-US" sz="1400" dirty="0">
                <a:solidFill>
                  <a:srgbClr val="000000"/>
                </a:solidFill>
                <a:ea typeface="Calibri"/>
                <a:cs typeface="Calibri"/>
              </a:rPr>
              <a:t> eigen </a:t>
            </a:r>
            <a:r>
              <a:rPr lang="en-US" sz="1400" err="1">
                <a:solidFill>
                  <a:srgbClr val="000000"/>
                </a:solidFill>
                <a:ea typeface="Calibri"/>
                <a:cs typeface="Calibri"/>
              </a:rPr>
              <a:t>ouders</a:t>
            </a:r>
            <a:r>
              <a:rPr lang="en-US" sz="1400" dirty="0">
                <a:solidFill>
                  <a:srgbClr val="000000"/>
                </a:solidFill>
                <a:ea typeface="Calibri"/>
                <a:cs typeface="Calibri"/>
              </a:rPr>
              <a:t> van 90 </a:t>
            </a:r>
            <a:r>
              <a:rPr lang="en-US" sz="1400" err="1">
                <a:solidFill>
                  <a:srgbClr val="000000"/>
                </a:solidFill>
                <a:ea typeface="Calibri"/>
                <a:cs typeface="Calibri"/>
              </a:rPr>
              <a:t>jaar</a:t>
            </a:r>
            <a:r>
              <a:rPr lang="en-US" sz="1400" dirty="0">
                <a:solidFill>
                  <a:srgbClr val="000000"/>
                </a:solidFill>
                <a:ea typeface="Calibri"/>
                <a:cs typeface="Calibri"/>
              </a:rPr>
              <a:t> hoe ze </a:t>
            </a:r>
            <a:r>
              <a:rPr lang="en-US" sz="1400" err="1">
                <a:solidFill>
                  <a:srgbClr val="000000"/>
                </a:solidFill>
                <a:ea typeface="Calibri"/>
                <a:cs typeface="Calibri"/>
              </a:rPr>
              <a:t>zichzelf</a:t>
            </a:r>
            <a:r>
              <a:rPr lang="en-US" sz="1400" dirty="0">
                <a:solidFill>
                  <a:srgbClr val="000000"/>
                </a:solidFill>
                <a:ea typeface="Calibri"/>
                <a:cs typeface="Calibri"/>
              </a:rPr>
              <a:t> </a:t>
            </a:r>
            <a:r>
              <a:rPr lang="en-US" sz="1400" err="1">
                <a:solidFill>
                  <a:srgbClr val="000000"/>
                </a:solidFill>
                <a:ea typeface="Calibri"/>
                <a:cs typeface="Calibri"/>
              </a:rPr>
              <a:t>kunnen</a:t>
            </a:r>
            <a:r>
              <a:rPr lang="en-US" sz="1400" dirty="0">
                <a:solidFill>
                  <a:srgbClr val="000000"/>
                </a:solidFill>
                <a:ea typeface="Calibri"/>
                <a:cs typeface="Calibri"/>
              </a:rPr>
              <a:t> </a:t>
            </a:r>
            <a:r>
              <a:rPr lang="en-US" sz="1400" err="1">
                <a:solidFill>
                  <a:srgbClr val="000000"/>
                </a:solidFill>
                <a:ea typeface="Calibri"/>
                <a:cs typeface="Calibri"/>
              </a:rPr>
              <a:t>behelpen</a:t>
            </a:r>
            <a:r>
              <a:rPr lang="en-US" sz="1400" dirty="0">
                <a:solidFill>
                  <a:srgbClr val="000000"/>
                </a:solidFill>
                <a:ea typeface="Calibri"/>
                <a:cs typeface="Calibri"/>
              </a:rPr>
              <a:t> in </a:t>
            </a:r>
            <a:r>
              <a:rPr lang="en-US" sz="1400" err="1">
                <a:solidFill>
                  <a:srgbClr val="000000"/>
                </a:solidFill>
                <a:ea typeface="Calibri"/>
                <a:cs typeface="Calibri"/>
              </a:rPr>
              <a:t>hun</a:t>
            </a:r>
            <a:r>
              <a:rPr lang="en-US" sz="1400" dirty="0">
                <a:solidFill>
                  <a:srgbClr val="000000"/>
                </a:solidFill>
                <a:ea typeface="Calibri"/>
                <a:cs typeface="Calibri"/>
              </a:rPr>
              <a:t> eigen </a:t>
            </a:r>
            <a:r>
              <a:rPr lang="en-US" sz="1400" err="1">
                <a:solidFill>
                  <a:srgbClr val="000000"/>
                </a:solidFill>
                <a:ea typeface="Calibri"/>
                <a:cs typeface="Calibri"/>
              </a:rPr>
              <a:t>woning</a:t>
            </a:r>
            <a:r>
              <a:rPr lang="en-US" sz="1400" dirty="0">
                <a:solidFill>
                  <a:srgbClr val="000000"/>
                </a:solidFill>
                <a:ea typeface="Calibri"/>
                <a:cs typeface="Calibri"/>
              </a:rPr>
              <a:t>."</a:t>
            </a:r>
            <a:endParaRPr lang="en-US" sz="1400">
              <a:ea typeface="Calibri"/>
              <a:cs typeface="Calibri"/>
            </a:endParaRPr>
          </a:p>
          <a:p>
            <a:pPr algn="ctr"/>
            <a:endParaRPr lang="en-US" dirty="0">
              <a:ea typeface="Calibri"/>
              <a:cs typeface="Calibri"/>
            </a:endParaRPr>
          </a:p>
        </p:txBody>
      </p:sp>
      <p:sp>
        <p:nvSpPr>
          <p:cNvPr id="56" name="Speech Bubble: Rectangle with Corners Rounded 55">
            <a:extLst>
              <a:ext uri="{FF2B5EF4-FFF2-40B4-BE49-F238E27FC236}">
                <a16:creationId xmlns:a16="http://schemas.microsoft.com/office/drawing/2014/main" id="{613F5515-4557-1EBB-96DE-90B907D0EB84}"/>
              </a:ext>
            </a:extLst>
          </p:cNvPr>
          <p:cNvSpPr/>
          <p:nvPr/>
        </p:nvSpPr>
        <p:spPr>
          <a:xfrm flipH="1">
            <a:off x="5516017" y="4065342"/>
            <a:ext cx="5259812" cy="1842027"/>
          </a:xfrm>
          <a:prstGeom prst="wedgeRoundRectCallou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200" dirty="0">
              <a:solidFill>
                <a:srgbClr val="000000"/>
              </a:solidFill>
              <a:ea typeface="Calibri"/>
              <a:cs typeface="Calibri"/>
            </a:endParaRPr>
          </a:p>
          <a:p>
            <a:pPr algn="ctr"/>
            <a:r>
              <a:rPr lang="en-US" sz="1400" dirty="0">
                <a:solidFill>
                  <a:srgbClr val="000000"/>
                </a:solidFill>
                <a:ea typeface="Calibri"/>
                <a:cs typeface="Calibri"/>
              </a:rPr>
              <a:t>"</a:t>
            </a:r>
            <a:r>
              <a:rPr lang="en-US" sz="1400" dirty="0" err="1">
                <a:solidFill>
                  <a:srgbClr val="000000"/>
                </a:solidFill>
                <a:ea typeface="Calibri"/>
                <a:cs typeface="Calibri"/>
              </a:rPr>
              <a:t>Belangrijk</a:t>
            </a:r>
            <a:r>
              <a:rPr lang="en-US" sz="1400" dirty="0">
                <a:solidFill>
                  <a:srgbClr val="000000"/>
                </a:solidFill>
                <a:ea typeface="Calibri"/>
                <a:cs typeface="Calibri"/>
              </a:rPr>
              <a:t> is </a:t>
            </a:r>
            <a:r>
              <a:rPr lang="en-US" sz="1400" dirty="0" err="1">
                <a:solidFill>
                  <a:srgbClr val="000000"/>
                </a:solidFill>
                <a:ea typeface="Calibri"/>
                <a:cs typeface="Calibri"/>
              </a:rPr>
              <a:t>dat</a:t>
            </a:r>
            <a:r>
              <a:rPr lang="en-US" sz="1400" dirty="0">
                <a:solidFill>
                  <a:srgbClr val="000000"/>
                </a:solidFill>
                <a:ea typeface="Calibri"/>
                <a:cs typeface="Calibri"/>
              </a:rPr>
              <a:t> je </a:t>
            </a:r>
            <a:r>
              <a:rPr lang="en-US" sz="1400" dirty="0" err="1">
                <a:solidFill>
                  <a:srgbClr val="000000"/>
                </a:solidFill>
                <a:ea typeface="Calibri"/>
                <a:cs typeface="Calibri"/>
              </a:rPr>
              <a:t>verder</a:t>
            </a:r>
            <a:r>
              <a:rPr lang="en-US" sz="1400" dirty="0">
                <a:solidFill>
                  <a:srgbClr val="000000"/>
                </a:solidFill>
                <a:ea typeface="Calibri"/>
                <a:cs typeface="Calibri"/>
              </a:rPr>
              <a:t> </a:t>
            </a:r>
            <a:r>
              <a:rPr lang="en-US" sz="1400" dirty="0" err="1">
                <a:solidFill>
                  <a:srgbClr val="000000"/>
                </a:solidFill>
                <a:ea typeface="Calibri"/>
                <a:cs typeface="Calibri"/>
              </a:rPr>
              <a:t>kijkt</a:t>
            </a:r>
            <a:r>
              <a:rPr lang="en-US" sz="1400" dirty="0">
                <a:solidFill>
                  <a:srgbClr val="000000"/>
                </a:solidFill>
                <a:ea typeface="Calibri"/>
                <a:cs typeface="Calibri"/>
              </a:rPr>
              <a:t> dan wat je </a:t>
            </a:r>
            <a:r>
              <a:rPr lang="en-US" sz="1400" dirty="0" err="1">
                <a:solidFill>
                  <a:srgbClr val="000000"/>
                </a:solidFill>
                <a:ea typeface="Calibri"/>
                <a:cs typeface="Calibri"/>
              </a:rPr>
              <a:t>ziet</a:t>
            </a:r>
            <a:r>
              <a:rPr lang="en-US" sz="1400" dirty="0">
                <a:solidFill>
                  <a:srgbClr val="000000"/>
                </a:solidFill>
                <a:ea typeface="Calibri"/>
                <a:cs typeface="Calibri"/>
              </a:rPr>
              <a:t>... </a:t>
            </a:r>
            <a:r>
              <a:rPr lang="en-US" sz="1400" dirty="0" err="1">
                <a:solidFill>
                  <a:srgbClr val="000000"/>
                </a:solidFill>
                <a:ea typeface="Calibri"/>
                <a:cs typeface="Calibri"/>
              </a:rPr>
              <a:t>Belangrijk</a:t>
            </a:r>
            <a:r>
              <a:rPr lang="en-US" sz="1400" dirty="0">
                <a:solidFill>
                  <a:srgbClr val="000000"/>
                </a:solidFill>
                <a:ea typeface="Calibri"/>
                <a:cs typeface="Calibri"/>
              </a:rPr>
              <a:t> is </a:t>
            </a:r>
            <a:r>
              <a:rPr lang="en-US" sz="1400" dirty="0" err="1">
                <a:solidFill>
                  <a:srgbClr val="000000"/>
                </a:solidFill>
                <a:ea typeface="Calibri"/>
                <a:cs typeface="Calibri"/>
              </a:rPr>
              <a:t>dat</a:t>
            </a:r>
            <a:r>
              <a:rPr lang="en-US" sz="1400" dirty="0">
                <a:solidFill>
                  <a:srgbClr val="000000"/>
                </a:solidFill>
                <a:ea typeface="Calibri"/>
                <a:cs typeface="Calibri"/>
              </a:rPr>
              <a:t> je mee </a:t>
            </a:r>
            <a:r>
              <a:rPr lang="en-US" sz="1400" dirty="0" err="1">
                <a:solidFill>
                  <a:srgbClr val="000000"/>
                </a:solidFill>
                <a:ea typeface="Calibri"/>
                <a:cs typeface="Calibri"/>
              </a:rPr>
              <a:t>helpt</a:t>
            </a:r>
            <a:r>
              <a:rPr lang="en-US" sz="1400" dirty="0">
                <a:solidFill>
                  <a:srgbClr val="000000"/>
                </a:solidFill>
                <a:ea typeface="Calibri"/>
                <a:cs typeface="Calibri"/>
              </a:rPr>
              <a:t> </a:t>
            </a:r>
            <a:r>
              <a:rPr lang="en-US" sz="1400" dirty="0" err="1">
                <a:solidFill>
                  <a:srgbClr val="000000"/>
                </a:solidFill>
                <a:ea typeface="Calibri"/>
                <a:cs typeface="Calibri"/>
              </a:rPr>
              <a:t>denken</a:t>
            </a:r>
            <a:r>
              <a:rPr lang="en-US" sz="1400" dirty="0">
                <a:solidFill>
                  <a:srgbClr val="000000"/>
                </a:solidFill>
                <a:ea typeface="Calibri"/>
                <a:cs typeface="Calibri"/>
              </a:rPr>
              <a:t> </a:t>
            </a:r>
            <a:r>
              <a:rPr lang="en-US" sz="1400" dirty="0" err="1">
                <a:solidFill>
                  <a:srgbClr val="000000"/>
                </a:solidFill>
                <a:ea typeface="Calibri"/>
                <a:cs typeface="Calibri"/>
              </a:rPr>
              <a:t>en</a:t>
            </a:r>
            <a:r>
              <a:rPr lang="en-US" sz="1400" dirty="0">
                <a:solidFill>
                  <a:srgbClr val="000000"/>
                </a:solidFill>
                <a:ea typeface="Calibri"/>
                <a:cs typeface="Calibri"/>
              </a:rPr>
              <a:t> </a:t>
            </a:r>
            <a:r>
              <a:rPr lang="en-US" sz="1400" dirty="0" err="1">
                <a:solidFill>
                  <a:srgbClr val="000000"/>
                </a:solidFill>
                <a:ea typeface="Calibri"/>
                <a:cs typeface="Calibri"/>
              </a:rPr>
              <a:t>altijd</a:t>
            </a:r>
            <a:r>
              <a:rPr lang="en-US" sz="1400" dirty="0">
                <a:solidFill>
                  <a:srgbClr val="000000"/>
                </a:solidFill>
                <a:ea typeface="Calibri"/>
                <a:cs typeface="Calibri"/>
              </a:rPr>
              <a:t> </a:t>
            </a:r>
            <a:r>
              <a:rPr lang="en-US" sz="1400" dirty="0" err="1">
                <a:solidFill>
                  <a:srgbClr val="000000"/>
                </a:solidFill>
                <a:ea typeface="Calibri"/>
                <a:cs typeface="Calibri"/>
              </a:rPr>
              <a:t>proberen</a:t>
            </a:r>
            <a:r>
              <a:rPr lang="en-US" sz="1400" dirty="0">
                <a:solidFill>
                  <a:srgbClr val="000000"/>
                </a:solidFill>
                <a:ea typeface="Calibri"/>
                <a:cs typeface="Calibri"/>
              </a:rPr>
              <a:t> </a:t>
            </a:r>
            <a:r>
              <a:rPr lang="en-US" sz="1400" dirty="0" err="1">
                <a:solidFill>
                  <a:srgbClr val="000000"/>
                </a:solidFill>
                <a:ea typeface="Calibri"/>
                <a:cs typeface="Calibri"/>
              </a:rPr>
              <a:t>oplossingen</a:t>
            </a:r>
            <a:r>
              <a:rPr lang="en-US" sz="1400" dirty="0">
                <a:solidFill>
                  <a:srgbClr val="000000"/>
                </a:solidFill>
                <a:ea typeface="Calibri"/>
                <a:cs typeface="Calibri"/>
              </a:rPr>
              <a:t> </a:t>
            </a:r>
            <a:r>
              <a:rPr lang="en-US" sz="1400" dirty="0" err="1">
                <a:solidFill>
                  <a:srgbClr val="000000"/>
                </a:solidFill>
                <a:ea typeface="Calibri"/>
                <a:cs typeface="Calibri"/>
              </a:rPr>
              <a:t>aan</a:t>
            </a:r>
            <a:r>
              <a:rPr lang="en-US" sz="1400" dirty="0">
                <a:solidFill>
                  <a:srgbClr val="000000"/>
                </a:solidFill>
                <a:ea typeface="Calibri"/>
                <a:cs typeface="Calibri"/>
              </a:rPr>
              <a:t> </a:t>
            </a:r>
            <a:r>
              <a:rPr lang="en-US" sz="1400" dirty="0" err="1">
                <a:solidFill>
                  <a:srgbClr val="000000"/>
                </a:solidFill>
                <a:ea typeface="Calibri"/>
                <a:cs typeface="Calibri"/>
              </a:rPr>
              <a:t>te</a:t>
            </a:r>
            <a:r>
              <a:rPr lang="en-US" sz="1400" dirty="0">
                <a:solidFill>
                  <a:srgbClr val="000000"/>
                </a:solidFill>
                <a:ea typeface="Calibri"/>
                <a:cs typeface="Calibri"/>
              </a:rPr>
              <a:t> </a:t>
            </a:r>
            <a:r>
              <a:rPr lang="en-US" sz="1400" dirty="0" err="1">
                <a:solidFill>
                  <a:srgbClr val="000000"/>
                </a:solidFill>
                <a:ea typeface="Calibri"/>
                <a:cs typeface="Calibri"/>
              </a:rPr>
              <a:t>dragen</a:t>
            </a:r>
            <a:r>
              <a:rPr lang="en-US" sz="1400" dirty="0">
                <a:solidFill>
                  <a:srgbClr val="000000"/>
                </a:solidFill>
                <a:ea typeface="Calibri"/>
                <a:cs typeface="Calibri"/>
              </a:rPr>
              <a:t> </a:t>
            </a:r>
            <a:r>
              <a:rPr lang="en-US" sz="1400" dirty="0" err="1">
                <a:solidFill>
                  <a:srgbClr val="000000"/>
                </a:solidFill>
                <a:ea typeface="Calibri"/>
                <a:cs typeface="Calibri"/>
              </a:rPr>
              <a:t>ook</a:t>
            </a:r>
            <a:r>
              <a:rPr lang="en-US" sz="1400" dirty="0">
                <a:solidFill>
                  <a:srgbClr val="000000"/>
                </a:solidFill>
                <a:ea typeface="Calibri"/>
                <a:cs typeface="Calibri"/>
              </a:rPr>
              <a:t> al </a:t>
            </a:r>
            <a:r>
              <a:rPr lang="en-US" sz="1400" dirty="0" err="1">
                <a:solidFill>
                  <a:srgbClr val="000000"/>
                </a:solidFill>
                <a:ea typeface="Calibri"/>
                <a:cs typeface="Calibri"/>
              </a:rPr>
              <a:t>wordt</a:t>
            </a:r>
            <a:r>
              <a:rPr lang="en-US" sz="1400" dirty="0">
                <a:solidFill>
                  <a:srgbClr val="000000"/>
                </a:solidFill>
                <a:ea typeface="Calibri"/>
                <a:cs typeface="Calibri"/>
              </a:rPr>
              <a:t> </a:t>
            </a:r>
            <a:r>
              <a:rPr lang="en-US" sz="1400" dirty="0" err="1">
                <a:solidFill>
                  <a:srgbClr val="000000"/>
                </a:solidFill>
                <a:ea typeface="Calibri"/>
                <a:cs typeface="Calibri"/>
              </a:rPr>
              <a:t>daar</a:t>
            </a:r>
            <a:r>
              <a:rPr lang="en-US" sz="1400" dirty="0">
                <a:solidFill>
                  <a:srgbClr val="000000"/>
                </a:solidFill>
                <a:ea typeface="Calibri"/>
                <a:cs typeface="Calibri"/>
              </a:rPr>
              <a:t> </a:t>
            </a:r>
            <a:r>
              <a:rPr lang="en-US" sz="1400" dirty="0" err="1">
                <a:solidFill>
                  <a:srgbClr val="000000"/>
                </a:solidFill>
                <a:ea typeface="Calibri"/>
                <a:cs typeface="Calibri"/>
              </a:rPr>
              <a:t>afwijzend</a:t>
            </a:r>
            <a:r>
              <a:rPr lang="en-US" sz="1400" dirty="0">
                <a:solidFill>
                  <a:srgbClr val="000000"/>
                </a:solidFill>
                <a:ea typeface="Calibri"/>
                <a:cs typeface="Calibri"/>
              </a:rPr>
              <a:t> op </a:t>
            </a:r>
            <a:r>
              <a:rPr lang="en-US" sz="1400" dirty="0" err="1">
                <a:solidFill>
                  <a:srgbClr val="000000"/>
                </a:solidFill>
                <a:ea typeface="Calibri"/>
                <a:cs typeface="Calibri"/>
              </a:rPr>
              <a:t>gereageerd</a:t>
            </a:r>
            <a:r>
              <a:rPr lang="en-US" sz="1400" dirty="0">
                <a:solidFill>
                  <a:srgbClr val="000000"/>
                </a:solidFill>
                <a:ea typeface="Calibri"/>
                <a:cs typeface="Calibri"/>
              </a:rPr>
              <a:t> .</a:t>
            </a:r>
            <a:r>
              <a:rPr lang="en-US" sz="1400" dirty="0" err="1">
                <a:solidFill>
                  <a:srgbClr val="000000"/>
                </a:solidFill>
                <a:ea typeface="Calibri"/>
                <a:cs typeface="Calibri"/>
              </a:rPr>
              <a:t>een</a:t>
            </a:r>
            <a:r>
              <a:rPr lang="en-US" sz="1400" dirty="0">
                <a:solidFill>
                  <a:srgbClr val="000000"/>
                </a:solidFill>
                <a:ea typeface="Calibri"/>
                <a:cs typeface="Calibri"/>
              </a:rPr>
              <a:t> </a:t>
            </a:r>
            <a:r>
              <a:rPr lang="en-US" sz="1400" dirty="0" err="1">
                <a:solidFill>
                  <a:srgbClr val="000000"/>
                </a:solidFill>
                <a:ea typeface="Calibri"/>
                <a:cs typeface="Calibri"/>
              </a:rPr>
              <a:t>goede</a:t>
            </a:r>
            <a:r>
              <a:rPr lang="en-US" sz="1400" dirty="0">
                <a:solidFill>
                  <a:srgbClr val="000000"/>
                </a:solidFill>
                <a:ea typeface="Calibri"/>
                <a:cs typeface="Calibri"/>
              </a:rPr>
              <a:t> </a:t>
            </a:r>
            <a:r>
              <a:rPr lang="en-US" sz="1400" dirty="0" err="1">
                <a:solidFill>
                  <a:srgbClr val="000000"/>
                </a:solidFill>
                <a:ea typeface="Calibri"/>
                <a:cs typeface="Calibri"/>
              </a:rPr>
              <a:t>uitleg</a:t>
            </a:r>
            <a:r>
              <a:rPr lang="en-US" sz="1400" dirty="0">
                <a:solidFill>
                  <a:srgbClr val="000000"/>
                </a:solidFill>
                <a:ea typeface="Calibri"/>
                <a:cs typeface="Calibri"/>
              </a:rPr>
              <a:t> </a:t>
            </a:r>
            <a:r>
              <a:rPr lang="en-US" sz="1400" dirty="0" err="1">
                <a:solidFill>
                  <a:srgbClr val="000000"/>
                </a:solidFill>
                <a:ea typeface="Calibri"/>
                <a:cs typeface="Calibri"/>
              </a:rPr>
              <a:t>doet</a:t>
            </a:r>
            <a:r>
              <a:rPr lang="en-US" sz="1400" dirty="0">
                <a:solidFill>
                  <a:srgbClr val="000000"/>
                </a:solidFill>
                <a:ea typeface="Calibri"/>
                <a:cs typeface="Calibri"/>
              </a:rPr>
              <a:t> </a:t>
            </a:r>
            <a:r>
              <a:rPr lang="en-US" sz="1400" dirty="0" err="1">
                <a:solidFill>
                  <a:srgbClr val="000000"/>
                </a:solidFill>
                <a:ea typeface="Calibri"/>
                <a:cs typeface="Calibri"/>
              </a:rPr>
              <a:t>wonderen</a:t>
            </a:r>
            <a:r>
              <a:rPr lang="en-US" sz="1400" dirty="0">
                <a:solidFill>
                  <a:srgbClr val="000000"/>
                </a:solidFill>
                <a:ea typeface="Calibri"/>
                <a:cs typeface="Calibri"/>
              </a:rPr>
              <a:t>."</a:t>
            </a:r>
            <a:endParaRPr lang="en-US" sz="1400">
              <a:ea typeface="Calibri"/>
              <a:cs typeface="Calibri"/>
            </a:endParaRPr>
          </a:p>
          <a:p>
            <a:pPr algn="ctr"/>
            <a:endParaRPr lang="en-US" dirty="0">
              <a:ea typeface="Calibri"/>
              <a:cs typeface="Calibri"/>
            </a:endParaRPr>
          </a:p>
        </p:txBody>
      </p:sp>
      <p:sp>
        <p:nvSpPr>
          <p:cNvPr id="57" name="Speech Bubble: Rectangle with Corners Rounded 56">
            <a:extLst>
              <a:ext uri="{FF2B5EF4-FFF2-40B4-BE49-F238E27FC236}">
                <a16:creationId xmlns:a16="http://schemas.microsoft.com/office/drawing/2014/main" id="{B9058452-60DC-5795-0119-EA9B455C06E8}"/>
              </a:ext>
            </a:extLst>
          </p:cNvPr>
          <p:cNvSpPr/>
          <p:nvPr/>
        </p:nvSpPr>
        <p:spPr>
          <a:xfrm>
            <a:off x="1245939" y="4065341"/>
            <a:ext cx="2930681" cy="1554480"/>
          </a:xfrm>
          <a:prstGeom prst="wedgeRoundRectCallou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rgbClr val="000000"/>
                </a:solidFill>
                <a:ea typeface="Calibri"/>
                <a:cs typeface="Calibri"/>
              </a:rPr>
              <a:t>"Ik </a:t>
            </a:r>
            <a:r>
              <a:rPr lang="en-US" sz="1400" err="1">
                <a:solidFill>
                  <a:srgbClr val="000000"/>
                </a:solidFill>
                <a:ea typeface="Calibri"/>
                <a:cs typeface="Calibri"/>
              </a:rPr>
              <a:t>kom</a:t>
            </a:r>
            <a:r>
              <a:rPr lang="en-US" sz="1400" dirty="0">
                <a:solidFill>
                  <a:srgbClr val="000000"/>
                </a:solidFill>
                <a:ea typeface="Calibri"/>
                <a:cs typeface="Calibri"/>
              </a:rPr>
              <a:t> </a:t>
            </a:r>
            <a:r>
              <a:rPr lang="en-US" sz="1400" err="1">
                <a:solidFill>
                  <a:srgbClr val="000000"/>
                </a:solidFill>
                <a:ea typeface="Calibri"/>
                <a:cs typeface="Calibri"/>
              </a:rPr>
              <a:t>erachter</a:t>
            </a:r>
            <a:r>
              <a:rPr lang="en-US" sz="1400" dirty="0">
                <a:solidFill>
                  <a:srgbClr val="000000"/>
                </a:solidFill>
                <a:ea typeface="Calibri"/>
                <a:cs typeface="Calibri"/>
              </a:rPr>
              <a:t> </a:t>
            </a:r>
            <a:r>
              <a:rPr lang="en-US" sz="1400" err="1">
                <a:solidFill>
                  <a:srgbClr val="000000"/>
                </a:solidFill>
                <a:ea typeface="Calibri"/>
                <a:cs typeface="Calibri"/>
              </a:rPr>
              <a:t>dat</a:t>
            </a:r>
            <a:r>
              <a:rPr lang="en-US" sz="1400" dirty="0">
                <a:solidFill>
                  <a:srgbClr val="000000"/>
                </a:solidFill>
                <a:ea typeface="Calibri"/>
                <a:cs typeface="Calibri"/>
              </a:rPr>
              <a:t> </a:t>
            </a:r>
            <a:r>
              <a:rPr lang="en-US" sz="1400" err="1">
                <a:solidFill>
                  <a:srgbClr val="000000"/>
                </a:solidFill>
                <a:ea typeface="Calibri"/>
                <a:cs typeface="Calibri"/>
              </a:rPr>
              <a:t>veel</a:t>
            </a:r>
            <a:r>
              <a:rPr lang="en-US" sz="1400" dirty="0">
                <a:solidFill>
                  <a:srgbClr val="000000"/>
                </a:solidFill>
                <a:ea typeface="Calibri"/>
                <a:cs typeface="Calibri"/>
              </a:rPr>
              <a:t> </a:t>
            </a:r>
            <a:r>
              <a:rPr lang="en-US" sz="1400" err="1">
                <a:solidFill>
                  <a:srgbClr val="000000"/>
                </a:solidFill>
                <a:ea typeface="Calibri"/>
                <a:cs typeface="Calibri"/>
              </a:rPr>
              <a:t>ouderen</a:t>
            </a:r>
            <a:r>
              <a:rPr lang="en-US" sz="1400" dirty="0">
                <a:solidFill>
                  <a:srgbClr val="000000"/>
                </a:solidFill>
                <a:ea typeface="Calibri"/>
                <a:cs typeface="Calibri"/>
              </a:rPr>
              <a:t> </a:t>
            </a:r>
            <a:r>
              <a:rPr lang="en-US" sz="1400" err="1">
                <a:solidFill>
                  <a:srgbClr val="000000"/>
                </a:solidFill>
                <a:ea typeface="Calibri"/>
                <a:cs typeface="Calibri"/>
              </a:rPr>
              <a:t>niet</a:t>
            </a:r>
            <a:r>
              <a:rPr lang="en-US" sz="1400" dirty="0">
                <a:solidFill>
                  <a:srgbClr val="000000"/>
                </a:solidFill>
                <a:ea typeface="Calibri"/>
                <a:cs typeface="Calibri"/>
              </a:rPr>
              <a:t> </a:t>
            </a:r>
            <a:r>
              <a:rPr lang="en-US" sz="1400" err="1">
                <a:solidFill>
                  <a:srgbClr val="000000"/>
                </a:solidFill>
                <a:ea typeface="Calibri"/>
                <a:cs typeface="Calibri"/>
              </a:rPr>
              <a:t>weten</a:t>
            </a:r>
            <a:r>
              <a:rPr lang="en-US" sz="1400" dirty="0">
                <a:solidFill>
                  <a:srgbClr val="000000"/>
                </a:solidFill>
                <a:ea typeface="Calibri"/>
                <a:cs typeface="Calibri"/>
              </a:rPr>
              <a:t> </a:t>
            </a:r>
            <a:r>
              <a:rPr lang="en-US" sz="1400" err="1">
                <a:solidFill>
                  <a:srgbClr val="000000"/>
                </a:solidFill>
                <a:ea typeface="Calibri"/>
                <a:cs typeface="Calibri"/>
              </a:rPr>
              <a:t>waar</a:t>
            </a:r>
            <a:r>
              <a:rPr lang="en-US" sz="1400" dirty="0">
                <a:solidFill>
                  <a:srgbClr val="000000"/>
                </a:solidFill>
                <a:ea typeface="Calibri"/>
                <a:cs typeface="Calibri"/>
              </a:rPr>
              <a:t> ze </a:t>
            </a:r>
            <a:r>
              <a:rPr lang="en-US" sz="1400" err="1">
                <a:solidFill>
                  <a:srgbClr val="000000"/>
                </a:solidFill>
                <a:ea typeface="Calibri"/>
                <a:cs typeface="Calibri"/>
              </a:rPr>
              <a:t>terecht</a:t>
            </a:r>
            <a:r>
              <a:rPr lang="en-US" sz="1400" dirty="0">
                <a:solidFill>
                  <a:srgbClr val="000000"/>
                </a:solidFill>
                <a:ea typeface="Calibri"/>
                <a:cs typeface="Calibri"/>
              </a:rPr>
              <a:t> </a:t>
            </a:r>
            <a:r>
              <a:rPr lang="en-US" sz="1400" err="1">
                <a:solidFill>
                  <a:srgbClr val="000000"/>
                </a:solidFill>
                <a:ea typeface="Calibri"/>
                <a:cs typeface="Calibri"/>
              </a:rPr>
              <a:t>kunnen</a:t>
            </a:r>
            <a:r>
              <a:rPr lang="en-US" sz="1400" dirty="0">
                <a:solidFill>
                  <a:srgbClr val="000000"/>
                </a:solidFill>
                <a:ea typeface="Calibri"/>
                <a:cs typeface="Calibri"/>
              </a:rPr>
              <a:t> in de </a:t>
            </a:r>
            <a:r>
              <a:rPr lang="en-US" sz="1400" err="1">
                <a:solidFill>
                  <a:srgbClr val="000000"/>
                </a:solidFill>
                <a:ea typeface="Calibri"/>
                <a:cs typeface="Calibri"/>
              </a:rPr>
              <a:t>omgeving</a:t>
            </a:r>
            <a:r>
              <a:rPr lang="en-US" sz="1400" dirty="0">
                <a:solidFill>
                  <a:srgbClr val="000000"/>
                </a:solidFill>
                <a:ea typeface="Calibri"/>
                <a:cs typeface="Calibri"/>
              </a:rPr>
              <a:t>."</a:t>
            </a:r>
            <a:endParaRPr lang="en-US" sz="1400">
              <a:ea typeface="Calibri"/>
              <a:cs typeface="Calibri"/>
            </a:endParaRPr>
          </a:p>
          <a:p>
            <a:pPr algn="ctr"/>
            <a:endParaRPr lang="en-US" dirty="0">
              <a:ea typeface="Calibri"/>
              <a:cs typeface="Calibri"/>
            </a:endParaRPr>
          </a:p>
        </p:txBody>
      </p:sp>
    </p:spTree>
    <p:extLst>
      <p:ext uri="{BB962C8B-B14F-4D97-AF65-F5344CB8AC3E}">
        <p14:creationId xmlns:p14="http://schemas.microsoft.com/office/powerpoint/2010/main" val="3874328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7CE23-A5A2-953C-62B1-7D3048341C3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A7C4C15-10B8-2F17-0CFC-B63BEAE68FEB}"/>
              </a:ext>
            </a:extLst>
          </p:cNvPr>
          <p:cNvSpPr>
            <a:spLocks noGrp="1"/>
          </p:cNvSpPr>
          <p:nvPr>
            <p:ph type="title"/>
          </p:nvPr>
        </p:nvSpPr>
        <p:spPr>
          <a:xfrm>
            <a:off x="1043631" y="809898"/>
            <a:ext cx="9942716" cy="1554480"/>
          </a:xfrm>
        </p:spPr>
        <p:txBody>
          <a:bodyPr anchor="ctr">
            <a:normAutofit/>
          </a:bodyPr>
          <a:lstStyle/>
          <a:p>
            <a:r>
              <a:rPr lang="nl-NL" sz="4800" dirty="0"/>
              <a:t>Positieve gezondheid_ Senioren</a:t>
            </a:r>
          </a:p>
        </p:txBody>
      </p:sp>
      <p:sp>
        <p:nvSpPr>
          <p:cNvPr id="3" name="Tijdelijke aanduiding voor inhoud 2">
            <a:extLst>
              <a:ext uri="{FF2B5EF4-FFF2-40B4-BE49-F238E27FC236}">
                <a16:creationId xmlns:a16="http://schemas.microsoft.com/office/drawing/2014/main" id="{E0E787CC-C16B-A963-F922-7AB4FC60F248}"/>
              </a:ext>
            </a:extLst>
          </p:cNvPr>
          <p:cNvSpPr>
            <a:spLocks noGrp="1"/>
          </p:cNvSpPr>
          <p:nvPr>
            <p:ph idx="1"/>
          </p:nvPr>
        </p:nvSpPr>
        <p:spPr>
          <a:xfrm>
            <a:off x="1045028" y="3017522"/>
            <a:ext cx="9941319" cy="3124658"/>
          </a:xfrm>
        </p:spPr>
        <p:txBody>
          <a:bodyPr anchor="ctr">
            <a:normAutofit/>
          </a:bodyPr>
          <a:lstStyle/>
          <a:p>
            <a:r>
              <a:rPr lang="nl-NL" sz="2200" dirty="0"/>
              <a:t>Bekendheid &amp; tevredenheid met welzijnsvoorzieningen</a:t>
            </a:r>
          </a:p>
          <a:p>
            <a:pPr marL="457200" lvl="1" indent="0">
              <a:buNone/>
            </a:pPr>
            <a:endParaRPr lang="nl-NL" dirty="0"/>
          </a:p>
          <a:p>
            <a:pPr lvl="1"/>
            <a:endParaRPr lang="nl-NL" dirty="0"/>
          </a:p>
        </p:txBody>
      </p:sp>
    </p:spTree>
    <p:extLst>
      <p:ext uri="{BB962C8B-B14F-4D97-AF65-F5344CB8AC3E}">
        <p14:creationId xmlns:p14="http://schemas.microsoft.com/office/powerpoint/2010/main" val="1498287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758FD3-B064-9A90-4C44-BEAA81AAAD43}"/>
            </a:ext>
          </a:extLst>
        </p:cNvPr>
        <p:cNvGrpSpPr/>
        <p:nvPr/>
      </p:nvGrpSpPr>
      <p:grpSpPr>
        <a:xfrm>
          <a:off x="0" y="0"/>
          <a:ext cx="0" cy="0"/>
          <a:chOff x="0" y="0"/>
          <a:chExt cx="0" cy="0"/>
        </a:xfrm>
      </p:grpSpPr>
      <p:sp useBgFill="1">
        <p:nvSpPr>
          <p:cNvPr id="26" name="Rectangle 22">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5479E1A-9DF7-6A5F-6665-E5B9137348BA}"/>
              </a:ext>
            </a:extLst>
          </p:cNvPr>
          <p:cNvSpPr>
            <a:spLocks noGrp="1"/>
          </p:cNvSpPr>
          <p:nvPr>
            <p:ph type="title"/>
          </p:nvPr>
        </p:nvSpPr>
        <p:spPr>
          <a:xfrm>
            <a:off x="1051560" y="586822"/>
            <a:ext cx="3657600" cy="1645920"/>
          </a:xfrm>
        </p:spPr>
        <p:txBody>
          <a:bodyPr>
            <a:normAutofit/>
          </a:bodyPr>
          <a:lstStyle/>
          <a:p>
            <a:r>
              <a:rPr lang="nl-NL" sz="3200"/>
              <a:t>Positieve gezondheid_ Senioren</a:t>
            </a:r>
          </a:p>
        </p:txBody>
      </p:sp>
      <p:sp>
        <p:nvSpPr>
          <p:cNvPr id="27" name="Rectangle 26">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C455E90D-38D6-2930-D8AD-22154E78F6F3}"/>
              </a:ext>
            </a:extLst>
          </p:cNvPr>
          <p:cNvSpPr>
            <a:spLocks noGrp="1"/>
          </p:cNvSpPr>
          <p:nvPr>
            <p:ph idx="1"/>
          </p:nvPr>
        </p:nvSpPr>
        <p:spPr>
          <a:xfrm>
            <a:off x="5250106" y="586822"/>
            <a:ext cx="6106742" cy="1645920"/>
          </a:xfrm>
        </p:spPr>
        <p:txBody>
          <a:bodyPr anchor="ctr">
            <a:normAutofit/>
          </a:bodyPr>
          <a:lstStyle/>
          <a:p>
            <a:r>
              <a:rPr lang="nl-NL" sz="1800"/>
              <a:t>Gezondheidsbevordering &amp; bereidheid</a:t>
            </a:r>
          </a:p>
          <a:p>
            <a:pPr marL="0" indent="0">
              <a:buNone/>
            </a:pPr>
            <a:endParaRPr lang="nl-NL" sz="1800"/>
          </a:p>
          <a:p>
            <a:pPr marL="457200" lvl="1" indent="0">
              <a:buNone/>
            </a:pPr>
            <a:endParaRPr lang="nl-NL" sz="1800"/>
          </a:p>
          <a:p>
            <a:pPr lvl="1"/>
            <a:endParaRPr lang="nl-NL" sz="1800"/>
          </a:p>
        </p:txBody>
      </p:sp>
      <p:pic>
        <p:nvPicPr>
          <p:cNvPr id="7" name="Afbeelding 6" descr="Afbeelding met tekst, schermopname&#10;&#10;Door AI gegenereerde inhoud is mogelijk onjuist.">
            <a:extLst>
              <a:ext uri="{FF2B5EF4-FFF2-40B4-BE49-F238E27FC236}">
                <a16:creationId xmlns:a16="http://schemas.microsoft.com/office/drawing/2014/main" id="{8A6C3E62-7829-F6D7-8279-F4A857665700}"/>
              </a:ext>
            </a:extLst>
          </p:cNvPr>
          <p:cNvPicPr>
            <a:picLocks noChangeAspect="1"/>
          </p:cNvPicPr>
          <p:nvPr/>
        </p:nvPicPr>
        <p:blipFill>
          <a:blip r:embed="rId3"/>
          <a:stretch>
            <a:fillRect/>
          </a:stretch>
        </p:blipFill>
        <p:spPr>
          <a:xfrm>
            <a:off x="6556229" y="3640241"/>
            <a:ext cx="5267596" cy="1630748"/>
          </a:xfrm>
          <a:prstGeom prst="rect">
            <a:avLst/>
          </a:prstGeom>
        </p:spPr>
      </p:pic>
      <p:pic>
        <p:nvPicPr>
          <p:cNvPr id="5" name="Afbeelding 4" descr="Afbeelding met schermopname, tekst&#10;&#10;Door AI gegenereerde inhoud is mogelijk onjuist.">
            <a:extLst>
              <a:ext uri="{FF2B5EF4-FFF2-40B4-BE49-F238E27FC236}">
                <a16:creationId xmlns:a16="http://schemas.microsoft.com/office/drawing/2014/main" id="{CD42E224-B7A9-56A1-E8A8-6AD82F8CC845}"/>
              </a:ext>
            </a:extLst>
          </p:cNvPr>
          <p:cNvPicPr>
            <a:picLocks noChangeAspect="1"/>
          </p:cNvPicPr>
          <p:nvPr/>
        </p:nvPicPr>
        <p:blipFill>
          <a:blip r:embed="rId4"/>
          <a:stretch>
            <a:fillRect/>
          </a:stretch>
        </p:blipFill>
        <p:spPr>
          <a:xfrm>
            <a:off x="490408" y="3640241"/>
            <a:ext cx="5697646" cy="1630748"/>
          </a:xfrm>
          <a:prstGeom prst="rect">
            <a:avLst/>
          </a:prstGeom>
        </p:spPr>
      </p:pic>
    </p:spTree>
    <p:extLst>
      <p:ext uri="{BB962C8B-B14F-4D97-AF65-F5344CB8AC3E}">
        <p14:creationId xmlns:p14="http://schemas.microsoft.com/office/powerpoint/2010/main" val="280290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C2281-2E3E-D2D5-DC4F-BF1CACFA11D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0635DC-241F-1107-8D83-FD9BFA20836B}"/>
              </a:ext>
            </a:extLst>
          </p:cNvPr>
          <p:cNvSpPr>
            <a:spLocks noGrp="1"/>
          </p:cNvSpPr>
          <p:nvPr>
            <p:ph type="ctrTitle"/>
          </p:nvPr>
        </p:nvSpPr>
        <p:spPr/>
        <p:txBody>
          <a:bodyPr/>
          <a:lstStyle/>
          <a:p>
            <a:r>
              <a:rPr lang="nl-NL" dirty="0"/>
              <a:t>Meting 2_Studenten</a:t>
            </a:r>
          </a:p>
        </p:txBody>
      </p:sp>
      <p:sp>
        <p:nvSpPr>
          <p:cNvPr id="3" name="Ondertitel 2">
            <a:extLst>
              <a:ext uri="{FF2B5EF4-FFF2-40B4-BE49-F238E27FC236}">
                <a16:creationId xmlns:a16="http://schemas.microsoft.com/office/drawing/2014/main" id="{A5852061-DA2E-DD5A-6054-E1863E6D45CE}"/>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2208680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D5100-C74E-D65E-B00A-40B591096C75}"/>
              </a:ext>
            </a:extLst>
          </p:cNvPr>
          <p:cNvSpPr>
            <a:spLocks noGrp="1"/>
          </p:cNvSpPr>
          <p:nvPr>
            <p:ph type="title"/>
          </p:nvPr>
        </p:nvSpPr>
        <p:spPr/>
        <p:txBody>
          <a:bodyPr/>
          <a:lstStyle/>
          <a:p>
            <a:br>
              <a:rPr lang="nl-NL" sz="3400" dirty="0">
                <a:ea typeface="Calibri Light"/>
                <a:cs typeface="Calibri Light"/>
              </a:rPr>
            </a:br>
            <a:r>
              <a:rPr lang="nl-NL" sz="3400" err="1">
                <a:ea typeface="Calibri Light"/>
                <a:cs typeface="Calibri Light"/>
              </a:rPr>
              <a:t>Studerenden_Meting</a:t>
            </a:r>
            <a:r>
              <a:rPr lang="nl-NL" sz="3400" dirty="0">
                <a:ea typeface="Calibri Light"/>
                <a:cs typeface="Calibri Light"/>
              </a:rPr>
              <a:t> 2</a:t>
            </a:r>
            <a:endParaRPr lang="en-US" sz="3400">
              <a:ea typeface="Calibri Light"/>
              <a:cs typeface="Calibri Light"/>
            </a:endParaRPr>
          </a:p>
          <a:p>
            <a:endParaRPr lang="en-US" dirty="0">
              <a:ea typeface="Calibri Light"/>
              <a:cs typeface="Calibri Light"/>
            </a:endParaRPr>
          </a:p>
        </p:txBody>
      </p:sp>
      <p:sp>
        <p:nvSpPr>
          <p:cNvPr id="7" name="Tijdelijke aanduiding voor inhoud 2">
            <a:extLst>
              <a:ext uri="{FF2B5EF4-FFF2-40B4-BE49-F238E27FC236}">
                <a16:creationId xmlns:a16="http://schemas.microsoft.com/office/drawing/2014/main" id="{361088FE-2B3E-7568-11DF-1F52F126AD04}"/>
              </a:ext>
            </a:extLst>
          </p:cNvPr>
          <p:cNvSpPr txBox="1">
            <a:spLocks/>
          </p:cNvSpPr>
          <p:nvPr/>
        </p:nvSpPr>
        <p:spPr>
          <a:xfrm>
            <a:off x="985252" y="1951894"/>
            <a:ext cx="4832803" cy="36643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500" dirty="0"/>
              <a:t>Bekendheid Positieve Gezondheid : Gemiddelde 2.42      [</a:t>
            </a:r>
            <a:r>
              <a:rPr lang="nl-NL" sz="1500" dirty="0">
                <a:ea typeface="Calibri"/>
                <a:cs typeface="Times New Roman"/>
              </a:rPr>
              <a:t>1 = Zeer goed bekend -  5  = Helemaal niet bekend]</a:t>
            </a:r>
            <a:r>
              <a:rPr lang="nl-NL" sz="1500" dirty="0"/>
              <a:t> </a:t>
            </a:r>
          </a:p>
          <a:p>
            <a:r>
              <a:rPr lang="nl-NL" sz="1500" dirty="0"/>
              <a:t>Positieve Gezondheid Clustering:  Gemiddelde 2.10         [</a:t>
            </a:r>
            <a:r>
              <a:rPr lang="nl-NL" sz="1500" dirty="0">
                <a:ea typeface="Calibri"/>
                <a:cs typeface="Times New Roman"/>
              </a:rPr>
              <a:t>1 = Zeer goed bekend -  5  = Helemaal niet bekend]</a:t>
            </a:r>
          </a:p>
          <a:p>
            <a:pPr marL="0" indent="0">
              <a:buFont typeface="Arial" panose="020B0604020202020204" pitchFamily="34" charset="0"/>
              <a:buNone/>
            </a:pPr>
            <a:endParaRPr lang="nl-NL" sz="1500" dirty="0"/>
          </a:p>
          <a:p>
            <a:r>
              <a:rPr lang="nl-NL" sz="1500"/>
              <a:t>Mogelijkheden Zorgverlening: Gemiddelde 1.71               </a:t>
            </a:r>
            <a:r>
              <a:rPr lang="nl-NL" sz="1500" dirty="0"/>
              <a:t>[</a:t>
            </a:r>
            <a:r>
              <a:rPr lang="nl-NL" sz="1500" dirty="0">
                <a:ea typeface="Calibri"/>
                <a:cs typeface="Times New Roman"/>
              </a:rPr>
              <a:t>1 = Altijd -  5  = Nooit]</a:t>
            </a:r>
          </a:p>
          <a:p>
            <a:endParaRPr lang="nl-NL" sz="1500" dirty="0"/>
          </a:p>
          <a:p>
            <a:r>
              <a:rPr lang="nl-NL" sz="1500" dirty="0"/>
              <a:t>Belang vs. Vaardigheid: Gemiddelde 1.85; 2.12                 [</a:t>
            </a:r>
            <a:r>
              <a:rPr lang="nl-NL" sz="1500" dirty="0">
                <a:ea typeface="Calibri"/>
                <a:cs typeface="Times New Roman"/>
              </a:rPr>
              <a:t>1 = Heel belangrijk -  5  = Totaal niet belangrijk]       </a:t>
            </a:r>
            <a:r>
              <a:rPr lang="nl-NL" sz="1500" dirty="0">
                <a:cs typeface="Times New Roman"/>
              </a:rPr>
              <a:t>         </a:t>
            </a:r>
            <a:r>
              <a:rPr lang="nl-NL" sz="1500" dirty="0"/>
              <a:t>[</a:t>
            </a:r>
            <a:r>
              <a:rPr lang="nl-NL" sz="1500" dirty="0">
                <a:ea typeface="Calibri"/>
                <a:cs typeface="Times New Roman"/>
              </a:rPr>
              <a:t>1 = Volledig -  5  = Geen]</a:t>
            </a:r>
          </a:p>
          <a:p>
            <a:pPr marL="0" indent="0">
              <a:buFont typeface="Arial" panose="020B0604020202020204" pitchFamily="34" charset="0"/>
              <a:buNone/>
            </a:pPr>
            <a:r>
              <a:rPr lang="nl-NL" sz="1500" dirty="0"/>
              <a:t>N = 33</a:t>
            </a:r>
          </a:p>
        </p:txBody>
      </p:sp>
      <p:graphicFrame>
        <p:nvGraphicFramePr>
          <p:cNvPr id="3" name="Chart 2" descr="Chart type: Clustered Column. 'Frequency'&#10;&#10;Description automatically generated">
            <a:extLst>
              <a:ext uri="{FF2B5EF4-FFF2-40B4-BE49-F238E27FC236}">
                <a16:creationId xmlns:a16="http://schemas.microsoft.com/office/drawing/2014/main" id="{184D3130-A34C-F488-18CA-183C41D98F93}"/>
              </a:ext>
              <a:ext uri="{147F2762-F138-4A5C-976F-8EAC2B608ADB}">
                <a16:predDERef xmlns:a16="http://schemas.microsoft.com/office/drawing/2014/main" pred="{4A61D9D3-E26B-0107-EFF4-7B7C3F544BAA}"/>
              </a:ext>
            </a:extLst>
          </p:cNvPr>
          <p:cNvGraphicFramePr>
            <a:graphicFrameLocks/>
          </p:cNvGraphicFramePr>
          <p:nvPr>
            <p:extLst>
              <p:ext uri="{D42A27DB-BD31-4B8C-83A1-F6EECF244321}">
                <p14:modId xmlns:p14="http://schemas.microsoft.com/office/powerpoint/2010/main" val="3798476808"/>
              </p:ext>
            </p:extLst>
          </p:nvPr>
        </p:nvGraphicFramePr>
        <p:xfrm>
          <a:off x="6417154" y="1027083"/>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descr="Chart type: Clustered Column. 'Frequency'&#10;&#10;Description automatically generated">
            <a:extLst>
              <a:ext uri="{FF2B5EF4-FFF2-40B4-BE49-F238E27FC236}">
                <a16:creationId xmlns:a16="http://schemas.microsoft.com/office/drawing/2014/main" id="{4A61D9D3-E26B-0107-EFF4-7B7C3F544BAA}"/>
              </a:ext>
            </a:extLst>
          </p:cNvPr>
          <p:cNvGraphicFramePr>
            <a:graphicFrameLocks/>
          </p:cNvGraphicFramePr>
          <p:nvPr>
            <p:extLst>
              <p:ext uri="{D42A27DB-BD31-4B8C-83A1-F6EECF244321}">
                <p14:modId xmlns:p14="http://schemas.microsoft.com/office/powerpoint/2010/main" val="3660971776"/>
              </p:ext>
            </p:extLst>
          </p:nvPr>
        </p:nvGraphicFramePr>
        <p:xfrm>
          <a:off x="6417154" y="3557498"/>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4257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588FF4-FB33-AF1A-8740-0DABFDAFF7E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8C57DC9-BB8F-78C0-D428-52D8F026A6C9}"/>
              </a:ext>
            </a:extLst>
          </p:cNvPr>
          <p:cNvSpPr>
            <a:spLocks noGrp="1"/>
          </p:cNvSpPr>
          <p:nvPr>
            <p:ph type="title"/>
          </p:nvPr>
        </p:nvSpPr>
        <p:spPr>
          <a:xfrm>
            <a:off x="630936" y="639520"/>
            <a:ext cx="3429000" cy="1719072"/>
          </a:xfrm>
        </p:spPr>
        <p:txBody>
          <a:bodyPr anchor="b">
            <a:normAutofit/>
          </a:bodyPr>
          <a:lstStyle/>
          <a:p>
            <a:r>
              <a:rPr lang="nl-NL" sz="3800" dirty="0"/>
              <a:t>Studerenden vervolg_ Meting 2</a:t>
            </a:r>
            <a:endParaRPr lang="nl-NL" sz="3800" dirty="0">
              <a:ea typeface="Calibri Light"/>
              <a:cs typeface="Calibri Light"/>
            </a:endParaRP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FD6829C9-DED4-E376-CB44-E2CBA5936B41}"/>
              </a:ext>
            </a:extLst>
          </p:cNvPr>
          <p:cNvSpPr>
            <a:spLocks noGrp="1"/>
          </p:cNvSpPr>
          <p:nvPr>
            <p:ph idx="1"/>
          </p:nvPr>
        </p:nvSpPr>
        <p:spPr>
          <a:xfrm>
            <a:off x="630936" y="2807208"/>
            <a:ext cx="3429000" cy="3410712"/>
          </a:xfrm>
        </p:spPr>
        <p:txBody>
          <a:bodyPr anchor="t">
            <a:normAutofit/>
          </a:bodyPr>
          <a:lstStyle/>
          <a:p>
            <a:pPr marL="0" indent="0">
              <a:buNone/>
            </a:pPr>
            <a:endParaRPr lang="nl-NL" sz="2200"/>
          </a:p>
          <a:p>
            <a:r>
              <a:rPr lang="nl-NL" sz="2200" dirty="0"/>
              <a:t>Kennis knelpunten zorg: Gemiddelde 1.10  </a:t>
            </a:r>
          </a:p>
          <a:p>
            <a:pPr marL="0" indent="0">
              <a:buNone/>
            </a:pPr>
            <a:r>
              <a:rPr lang="nl-NL" sz="2200" dirty="0"/>
              <a:t>[</a:t>
            </a:r>
            <a:r>
              <a:rPr lang="nl-NL" sz="2200" dirty="0">
                <a:effectLst/>
                <a:ea typeface="Calibri"/>
                <a:cs typeface="Times New Roman"/>
              </a:rPr>
              <a:t>1 = Ja</a:t>
            </a:r>
            <a:r>
              <a:rPr lang="nl-NL" sz="2200" dirty="0">
                <a:ea typeface="Calibri"/>
                <a:cs typeface="Times New Roman"/>
              </a:rPr>
              <a:t> dat wist ik</a:t>
            </a:r>
            <a:r>
              <a:rPr lang="nl-NL" sz="2200" dirty="0">
                <a:effectLst/>
                <a:ea typeface="Calibri"/>
                <a:cs typeface="Times New Roman"/>
              </a:rPr>
              <a:t> -  2  = Dat wist ik niet]</a:t>
            </a:r>
            <a:r>
              <a:rPr lang="nl-NL" sz="2200" dirty="0"/>
              <a:t> </a:t>
            </a:r>
            <a:endParaRPr lang="nl-NL" sz="2200" dirty="0">
              <a:ea typeface="Calibri"/>
              <a:cs typeface="Calibri"/>
            </a:endParaRPr>
          </a:p>
          <a:p>
            <a:r>
              <a:rPr lang="nl-NL" sz="2200" dirty="0"/>
              <a:t>Wie verantwoordelijk? </a:t>
            </a:r>
            <a:endParaRPr lang="nl-NL" sz="2200" dirty="0">
              <a:ea typeface="Calibri" panose="020F0502020204030204"/>
              <a:cs typeface="Calibri" panose="020F0502020204030204"/>
            </a:endParaRPr>
          </a:p>
          <a:p>
            <a:pPr marL="457200" lvl="1" indent="0">
              <a:buNone/>
            </a:pPr>
            <a:endParaRPr lang="nl-NL" sz="2200"/>
          </a:p>
        </p:txBody>
      </p:sp>
      <p:graphicFrame>
        <p:nvGraphicFramePr>
          <p:cNvPr id="6" name="Chart 5">
            <a:extLst>
              <a:ext uri="{FF2B5EF4-FFF2-40B4-BE49-F238E27FC236}">
                <a16:creationId xmlns:a16="http://schemas.microsoft.com/office/drawing/2014/main" id="{315C7D68-11B9-3660-9689-0579F896868B}"/>
              </a:ext>
            </a:extLst>
          </p:cNvPr>
          <p:cNvGraphicFramePr>
            <a:graphicFrameLocks/>
          </p:cNvGraphicFramePr>
          <p:nvPr>
            <p:extLst>
              <p:ext uri="{D42A27DB-BD31-4B8C-83A1-F6EECF244321}">
                <p14:modId xmlns:p14="http://schemas.microsoft.com/office/powerpoint/2010/main" val="3728075088"/>
              </p:ext>
            </p:extLst>
          </p:nvPr>
        </p:nvGraphicFramePr>
        <p:xfrm>
          <a:off x="4059267" y="1501535"/>
          <a:ext cx="6584829" cy="35627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46191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F48A6-6D0C-9EB7-6FDA-DBB35811427B}"/>
            </a:ext>
          </a:extLst>
        </p:cNvPr>
        <p:cNvGrpSpPr/>
        <p:nvPr/>
      </p:nvGrpSpPr>
      <p:grpSpPr>
        <a:xfrm>
          <a:off x="0" y="0"/>
          <a:ext cx="0" cy="0"/>
          <a:chOff x="0" y="0"/>
          <a:chExt cx="0" cy="0"/>
        </a:xfrm>
      </p:grpSpPr>
      <p:sp>
        <p:nvSpPr>
          <p:cNvPr id="2" name="351455b69de045b6af104ad7142d197c">
            <a:extLst>
              <a:ext uri="{FF2B5EF4-FFF2-40B4-BE49-F238E27FC236}">
                <a16:creationId xmlns:a16="http://schemas.microsoft.com/office/drawing/2014/main" id="{708B2FA5-F29B-1733-5BF6-D61387344EF2}"/>
              </a:ext>
            </a:extLst>
          </p:cNvPr>
          <p:cNvSpPr txBox="1">
            <a:spLocks noGrp="1"/>
          </p:cNvSpPr>
          <p:nvPr>
            <p:ph type="title"/>
          </p:nvPr>
        </p:nvSpPr>
        <p:spPr>
          <a:xfrm>
            <a:off x="1043631" y="809898"/>
            <a:ext cx="10173010" cy="1554480"/>
          </a:xfrm>
        </p:spPr>
        <p:txBody>
          <a:bodyPr lIns="0" tIns="0" rIns="0" bIns="0" anchor="ctr">
            <a:normAutofit/>
          </a:bodyPr>
          <a:lstStyle/>
          <a:p>
            <a:pPr lvl="0"/>
            <a:r>
              <a:rPr lang="nl-NL" sz="4800" dirty="0"/>
              <a:t>Verandering eigen gedrag _Studerenden</a:t>
            </a:r>
          </a:p>
        </p:txBody>
      </p:sp>
      <p:pic>
        <p:nvPicPr>
          <p:cNvPr id="5" name="Tijdelijke aanduiding voor inhoud 4" descr="Afbeelding met schermopname, tekst&#10;&#10;Door AI gegenereerde inhoud is mogelijk onjuist.">
            <a:extLst>
              <a:ext uri="{FF2B5EF4-FFF2-40B4-BE49-F238E27FC236}">
                <a16:creationId xmlns:a16="http://schemas.microsoft.com/office/drawing/2014/main" id="{99AB652F-7681-90A7-9D80-0DD58814A34C}"/>
              </a:ext>
            </a:extLst>
          </p:cNvPr>
          <p:cNvPicPr>
            <a:picLocks noGrp="1" noChangeAspect="1"/>
          </p:cNvPicPr>
          <p:nvPr>
            <p:ph idx="1"/>
          </p:nvPr>
        </p:nvPicPr>
        <p:blipFill>
          <a:blip r:embed="rId3"/>
          <a:stretch>
            <a:fillRect/>
          </a:stretch>
        </p:blipFill>
        <p:spPr>
          <a:xfrm>
            <a:off x="838200" y="2717522"/>
            <a:ext cx="10515600" cy="2567543"/>
          </a:xfrm>
        </p:spPr>
      </p:pic>
    </p:spTree>
    <p:extLst>
      <p:ext uri="{BB962C8B-B14F-4D97-AF65-F5344CB8AC3E}">
        <p14:creationId xmlns:p14="http://schemas.microsoft.com/office/powerpoint/2010/main" val="2120740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579CA53-6513-9BE9-9D33-4CA767A81AFC}"/>
              </a:ext>
            </a:extLst>
          </p:cNvPr>
          <p:cNvSpPr>
            <a:spLocks noGrp="1"/>
          </p:cNvSpPr>
          <p:nvPr>
            <p:ph type="title"/>
          </p:nvPr>
        </p:nvSpPr>
        <p:spPr>
          <a:xfrm>
            <a:off x="1043631" y="809898"/>
            <a:ext cx="9942716" cy="1554480"/>
          </a:xfrm>
        </p:spPr>
        <p:txBody>
          <a:bodyPr anchor="ctr">
            <a:normAutofit/>
          </a:bodyPr>
          <a:lstStyle/>
          <a:p>
            <a:r>
              <a:rPr lang="nl-NL" sz="4800" dirty="0"/>
              <a:t>Reflectie studerenden Meting 2</a:t>
            </a:r>
          </a:p>
        </p:txBody>
      </p:sp>
      <p:sp>
        <p:nvSpPr>
          <p:cNvPr id="4" name="Tijdelijke aanduiding voor inhoud 3">
            <a:extLst>
              <a:ext uri="{FF2B5EF4-FFF2-40B4-BE49-F238E27FC236}">
                <a16:creationId xmlns:a16="http://schemas.microsoft.com/office/drawing/2014/main" id="{461A132B-3CE7-E290-CD53-3844A01ACAA6}"/>
              </a:ext>
            </a:extLst>
          </p:cNvPr>
          <p:cNvSpPr>
            <a:spLocks noGrp="1"/>
          </p:cNvSpPr>
          <p:nvPr>
            <p:ph idx="1"/>
          </p:nvPr>
        </p:nvSpPr>
        <p:spPr>
          <a:xfrm>
            <a:off x="1045028" y="3017522"/>
            <a:ext cx="9941319" cy="3124658"/>
          </a:xfrm>
        </p:spPr>
        <p:txBody>
          <a:bodyPr anchor="ctr">
            <a:normAutofit/>
          </a:bodyPr>
          <a:lstStyle/>
          <a:p>
            <a:pPr marL="0" indent="0">
              <a:buNone/>
            </a:pPr>
            <a:endParaRPr lang="nl-NL" sz="2400" dirty="0"/>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499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25CF1DD-8E76-64AE-86F8-74498C360882}"/>
              </a:ext>
            </a:extLst>
          </p:cNvPr>
          <p:cNvSpPr>
            <a:spLocks noGrp="1"/>
          </p:cNvSpPr>
          <p:nvPr>
            <p:ph type="title"/>
          </p:nvPr>
        </p:nvSpPr>
        <p:spPr>
          <a:xfrm>
            <a:off x="838200" y="365125"/>
            <a:ext cx="10515600" cy="1325563"/>
          </a:xfrm>
        </p:spPr>
        <p:txBody>
          <a:bodyPr>
            <a:normAutofit/>
          </a:bodyPr>
          <a:lstStyle/>
          <a:p>
            <a:r>
              <a:rPr lang="en-US" dirty="0" err="1"/>
              <a:t>Reflectie</a:t>
            </a:r>
            <a:r>
              <a:rPr lang="en-US" dirty="0"/>
              <a:t> </a:t>
            </a:r>
            <a:r>
              <a:rPr lang="en-US" dirty="0" err="1"/>
              <a:t>studerenden</a:t>
            </a:r>
            <a:r>
              <a:rPr lang="en-US" dirty="0"/>
              <a:t>: </a:t>
            </a:r>
            <a:r>
              <a:rPr lang="en-US" dirty="0" err="1"/>
              <a:t>geleerde</a:t>
            </a:r>
            <a:r>
              <a:rPr lang="en-US" dirty="0"/>
              <a:t> lessen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A6426E9-A4AC-9B38-EAFB-4DB68A42A9E9}"/>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en-US" sz="2400" dirty="0"/>
              <a:t>Zo </a:t>
            </a:r>
            <a:r>
              <a:rPr lang="en-US" sz="2400" b="1" dirty="0"/>
              <a:t>lang </a:t>
            </a:r>
            <a:r>
              <a:rPr lang="en-US" sz="2400" b="1" err="1"/>
              <a:t>mogelijk</a:t>
            </a:r>
            <a:r>
              <a:rPr lang="en-US" sz="2400" b="1" dirty="0"/>
              <a:t> </a:t>
            </a:r>
            <a:r>
              <a:rPr lang="en-US" sz="2400" b="1" err="1"/>
              <a:t>zelfstandig</a:t>
            </a:r>
            <a:r>
              <a:rPr lang="en-US" sz="2400" dirty="0"/>
              <a:t> </a:t>
            </a:r>
            <a:r>
              <a:rPr lang="en-US" sz="2400" err="1"/>
              <a:t>wonen</a:t>
            </a:r>
            <a:r>
              <a:rPr lang="en-US" sz="2400" dirty="0"/>
              <a:t> is </a:t>
            </a:r>
            <a:r>
              <a:rPr lang="en-US" sz="2400" err="1"/>
              <a:t>belangrijk</a:t>
            </a:r>
            <a:r>
              <a:rPr lang="en-US" sz="2400" dirty="0"/>
              <a:t> </a:t>
            </a:r>
            <a:r>
              <a:rPr lang="en-US" sz="2400" err="1"/>
              <a:t>voor</a:t>
            </a:r>
            <a:r>
              <a:rPr lang="en-US" sz="2400" dirty="0"/>
              <a:t> de </a:t>
            </a:r>
            <a:r>
              <a:rPr lang="en-US" sz="2400" err="1"/>
              <a:t>gezondheid</a:t>
            </a:r>
            <a:r>
              <a:rPr lang="en-US" sz="2400" dirty="0"/>
              <a:t> </a:t>
            </a:r>
            <a:r>
              <a:rPr lang="en-US" sz="2400" err="1"/>
              <a:t>en</a:t>
            </a:r>
            <a:r>
              <a:rPr lang="en-US" sz="2400" dirty="0"/>
              <a:t> </a:t>
            </a:r>
            <a:r>
              <a:rPr lang="en-US" sz="2400" err="1"/>
              <a:t>welzijn</a:t>
            </a:r>
            <a:r>
              <a:rPr lang="en-US" sz="2400" dirty="0"/>
              <a:t> </a:t>
            </a:r>
          </a:p>
          <a:p>
            <a:r>
              <a:rPr lang="en-US" sz="2400" err="1"/>
              <a:t>Iedereen</a:t>
            </a:r>
            <a:r>
              <a:rPr lang="en-US" sz="2400" dirty="0"/>
              <a:t> is </a:t>
            </a:r>
            <a:r>
              <a:rPr lang="en-US" sz="2400" err="1"/>
              <a:t>uniek</a:t>
            </a:r>
            <a:r>
              <a:rPr lang="en-US" sz="2400" dirty="0"/>
              <a:t>: </a:t>
            </a:r>
            <a:r>
              <a:rPr lang="en-US" sz="2400" err="1"/>
              <a:t>vraagt</a:t>
            </a:r>
            <a:r>
              <a:rPr lang="en-US" sz="2400" dirty="0"/>
              <a:t> </a:t>
            </a:r>
            <a:r>
              <a:rPr lang="en-US" sz="2400" err="1"/>
              <a:t>naar</a:t>
            </a:r>
            <a:r>
              <a:rPr lang="en-US" sz="2400" dirty="0"/>
              <a:t> </a:t>
            </a:r>
            <a:r>
              <a:rPr lang="en-US" sz="2400" b="1" err="1"/>
              <a:t>gepersonaliseerde</a:t>
            </a:r>
            <a:r>
              <a:rPr lang="en-US" sz="2400" b="1" dirty="0"/>
              <a:t> </a:t>
            </a:r>
            <a:r>
              <a:rPr lang="en-US" sz="2400" b="1" err="1"/>
              <a:t>zorg</a:t>
            </a:r>
            <a:r>
              <a:rPr lang="en-US" sz="2400" b="1" dirty="0"/>
              <a:t> </a:t>
            </a:r>
            <a:r>
              <a:rPr lang="en-US" sz="2400" b="1" err="1"/>
              <a:t>en</a:t>
            </a:r>
            <a:r>
              <a:rPr lang="en-US" sz="2400" b="1" dirty="0"/>
              <a:t> </a:t>
            </a:r>
            <a:r>
              <a:rPr lang="en-US" sz="2400" b="1" err="1"/>
              <a:t>ondersteuning</a:t>
            </a:r>
            <a:endParaRPr lang="en-US" sz="2400" b="1"/>
          </a:p>
          <a:p>
            <a:r>
              <a:rPr lang="en-US" sz="2400" b="1" dirty="0" err="1"/>
              <a:t>Verdiepende</a:t>
            </a:r>
            <a:r>
              <a:rPr lang="en-US" sz="2400" b="1" dirty="0"/>
              <a:t> </a:t>
            </a:r>
            <a:r>
              <a:rPr lang="en-US" sz="2400" b="1" dirty="0" err="1"/>
              <a:t>gesprekken</a:t>
            </a:r>
            <a:r>
              <a:rPr lang="en-US" sz="2400" dirty="0"/>
              <a:t> over </a:t>
            </a:r>
            <a:r>
              <a:rPr lang="en-US" sz="2400" dirty="0" err="1"/>
              <a:t>wensen</a:t>
            </a:r>
            <a:r>
              <a:rPr lang="en-US" sz="2400" dirty="0"/>
              <a:t> is </a:t>
            </a:r>
            <a:r>
              <a:rPr lang="en-US" sz="2400" dirty="0" err="1"/>
              <a:t>noodzakelijk</a:t>
            </a:r>
            <a:r>
              <a:rPr lang="en-US" sz="2400" dirty="0"/>
              <a:t> </a:t>
            </a:r>
            <a:r>
              <a:rPr lang="en-US" sz="2400" dirty="0" err="1"/>
              <a:t>voor</a:t>
            </a:r>
            <a:r>
              <a:rPr lang="en-US" sz="2400" dirty="0"/>
              <a:t> </a:t>
            </a:r>
            <a:r>
              <a:rPr lang="en-US" sz="2400" dirty="0" err="1"/>
              <a:t>een</a:t>
            </a:r>
            <a:r>
              <a:rPr lang="en-US" sz="2400" dirty="0"/>
              <a:t> </a:t>
            </a:r>
            <a:r>
              <a:rPr lang="en-US" sz="2400" dirty="0" err="1"/>
              <a:t>passende</a:t>
            </a:r>
            <a:r>
              <a:rPr lang="en-US" sz="2400" dirty="0"/>
              <a:t> </a:t>
            </a:r>
            <a:r>
              <a:rPr lang="en-US" sz="2400" dirty="0" err="1"/>
              <a:t>zorg</a:t>
            </a:r>
            <a:endParaRPr lang="en-US" sz="2400" dirty="0"/>
          </a:p>
          <a:p>
            <a:r>
              <a:rPr lang="en-US" sz="2400" dirty="0"/>
              <a:t>“</a:t>
            </a:r>
            <a:r>
              <a:rPr lang="nl-NL" sz="2400" dirty="0"/>
              <a:t>Hoe meer gesprekken je voert met verschillende gesprekstechnieken, hoe meer je informatie kan werven om de situatie beter te begrijpen en hier op in te spelen.”</a:t>
            </a:r>
            <a:endParaRPr lang="nl-NL" sz="2400" dirty="0">
              <a:ea typeface="Calibri"/>
              <a:cs typeface="Calibri"/>
            </a:endParaRPr>
          </a:p>
          <a:p>
            <a:r>
              <a:rPr lang="en-US" sz="2400" dirty="0"/>
              <a:t>“</a:t>
            </a:r>
            <a:r>
              <a:rPr lang="nl-NL" sz="2400" dirty="0"/>
              <a:t>Dat positieve gezondheid heel breed is, dat dit samenhangt met verschillende factoren. Fysiek, sociaal en mentaal welbevinden zijn hier voorbeelden van. Voor ieder kan dit verschillend zijn. Hoe verschillend mensen over dit onderwerp kunnen denken.”</a:t>
            </a:r>
            <a:endParaRPr lang="nl-NL" sz="2400" dirty="0">
              <a:ea typeface="Calibri"/>
              <a:cs typeface="Calibri"/>
            </a:endParaRPr>
          </a:p>
          <a:p>
            <a:r>
              <a:rPr lang="en-US" sz="2400" dirty="0"/>
              <a:t>N</a:t>
            </a:r>
            <a:r>
              <a:rPr lang="nl-NL" sz="2400" dirty="0"/>
              <a:t>=28</a:t>
            </a:r>
            <a:endParaRPr lang="en-US" sz="2400" dirty="0"/>
          </a:p>
        </p:txBody>
      </p:sp>
    </p:spTree>
    <p:extLst>
      <p:ext uri="{BB962C8B-B14F-4D97-AF65-F5344CB8AC3E}">
        <p14:creationId xmlns:p14="http://schemas.microsoft.com/office/powerpoint/2010/main" val="3344733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604C397-F96B-C917-B0A4-C858539013AD}"/>
              </a:ext>
            </a:extLst>
          </p:cNvPr>
          <p:cNvSpPr>
            <a:spLocks noGrp="1"/>
          </p:cNvSpPr>
          <p:nvPr>
            <p:ph type="title"/>
          </p:nvPr>
        </p:nvSpPr>
        <p:spPr>
          <a:xfrm>
            <a:off x="838200" y="365125"/>
            <a:ext cx="10515600" cy="1325563"/>
          </a:xfrm>
        </p:spPr>
        <p:txBody>
          <a:bodyPr>
            <a:normAutofit/>
          </a:bodyPr>
          <a:lstStyle/>
          <a:p>
            <a:r>
              <a:rPr lang="en-US" dirty="0" err="1"/>
              <a:t>Voorbeeld</a:t>
            </a:r>
            <a:r>
              <a:rPr lang="en-US" dirty="0"/>
              <a:t> </a:t>
            </a:r>
            <a:r>
              <a:rPr lang="en-US" dirty="0" err="1"/>
              <a:t>toepassing</a:t>
            </a:r>
            <a:r>
              <a:rPr lang="en-US" dirty="0"/>
              <a:t> </a:t>
            </a:r>
            <a:r>
              <a:rPr lang="en-US" dirty="0" err="1"/>
              <a:t>positieve</a:t>
            </a:r>
            <a:r>
              <a:rPr lang="en-US" dirty="0"/>
              <a:t> </a:t>
            </a:r>
            <a:r>
              <a:rPr lang="en-US" dirty="0" err="1"/>
              <a:t>gezondheid</a:t>
            </a:r>
            <a:r>
              <a:rPr lang="en-US" dirty="0"/>
              <a:t> in de </a:t>
            </a:r>
            <a:r>
              <a:rPr lang="en-US" dirty="0" err="1"/>
              <a:t>praktijk</a:t>
            </a:r>
          </a:p>
          <a:p>
            <a:endParaRPr lang="en-US" dirty="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3465B0C-CC57-061D-B820-50B2672208A0}"/>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en-US" sz="2400" dirty="0"/>
              <a:t>Studerenden </a:t>
            </a:r>
            <a:r>
              <a:rPr lang="en-US" sz="2400" err="1"/>
              <a:t>zijn</a:t>
            </a:r>
            <a:r>
              <a:rPr lang="en-US" sz="2400" dirty="0"/>
              <a:t> </a:t>
            </a:r>
            <a:r>
              <a:rPr lang="en-US" sz="2400" b="1" err="1"/>
              <a:t>beter</a:t>
            </a:r>
            <a:r>
              <a:rPr lang="en-US" sz="2400" b="1" dirty="0"/>
              <a:t> </a:t>
            </a:r>
            <a:r>
              <a:rPr lang="en-US" sz="2400" b="1" err="1"/>
              <a:t>gaan</a:t>
            </a:r>
            <a:r>
              <a:rPr lang="en-US" sz="2400" b="1" dirty="0"/>
              <a:t> </a:t>
            </a:r>
            <a:r>
              <a:rPr lang="en-US" sz="2400" b="1" err="1"/>
              <a:t>luisteren</a:t>
            </a:r>
            <a:r>
              <a:rPr lang="en-US" sz="2400" dirty="0"/>
              <a:t> </a:t>
            </a:r>
            <a:r>
              <a:rPr lang="en-US" sz="2400" err="1"/>
              <a:t>naar</a:t>
            </a:r>
            <a:r>
              <a:rPr lang="en-US" sz="2400" dirty="0"/>
              <a:t> </a:t>
            </a:r>
            <a:r>
              <a:rPr lang="en-US" sz="2400" err="1"/>
              <a:t>zorgvragers</a:t>
            </a:r>
            <a:endParaRPr lang="en-US" sz="2400"/>
          </a:p>
          <a:p>
            <a:r>
              <a:rPr lang="en-US" sz="2400" dirty="0" err="1"/>
              <a:t>Zijn</a:t>
            </a:r>
            <a:r>
              <a:rPr lang="en-US" sz="2400" dirty="0"/>
              <a:t> </a:t>
            </a:r>
            <a:r>
              <a:rPr lang="en-US" sz="2400" b="1" dirty="0" err="1"/>
              <a:t>bewuster</a:t>
            </a:r>
            <a:r>
              <a:rPr lang="en-US" sz="2400" b="1" dirty="0"/>
              <a:t> over </a:t>
            </a:r>
            <a:r>
              <a:rPr lang="en-US" sz="2400" b="1" dirty="0" err="1"/>
              <a:t>activiteiten</a:t>
            </a:r>
            <a:r>
              <a:rPr lang="en-US" sz="2400" dirty="0"/>
              <a:t> </a:t>
            </a:r>
            <a:r>
              <a:rPr lang="en-US" sz="2400" dirty="0" err="1"/>
              <a:t>gaande</a:t>
            </a:r>
            <a:r>
              <a:rPr lang="en-US" sz="2400" dirty="0"/>
              <a:t> in </a:t>
            </a:r>
            <a:r>
              <a:rPr lang="en-US" sz="2400" dirty="0" err="1"/>
              <a:t>hun</a:t>
            </a:r>
            <a:r>
              <a:rPr lang="en-US" sz="2400" dirty="0"/>
              <a:t> </a:t>
            </a:r>
            <a:r>
              <a:rPr lang="en-US" sz="2400" dirty="0" err="1"/>
              <a:t>omgeving</a:t>
            </a:r>
            <a:endParaRPr lang="en-US" sz="2400" dirty="0"/>
          </a:p>
          <a:p>
            <a:r>
              <a:rPr lang="en-US" sz="2400" b="1" dirty="0"/>
              <a:t>Meer </a:t>
            </a:r>
            <a:r>
              <a:rPr lang="en-US" sz="2400" b="1" dirty="0" err="1"/>
              <a:t>doorvragen</a:t>
            </a:r>
            <a:r>
              <a:rPr lang="en-US" sz="2400" dirty="0"/>
              <a:t> </a:t>
            </a:r>
            <a:r>
              <a:rPr lang="en-US" sz="2400" dirty="0" err="1"/>
              <a:t>en</a:t>
            </a:r>
            <a:r>
              <a:rPr lang="en-US" sz="2400" dirty="0"/>
              <a:t> </a:t>
            </a:r>
            <a:r>
              <a:rPr lang="en-US" sz="2400" dirty="0" err="1"/>
              <a:t>bewuster</a:t>
            </a:r>
            <a:r>
              <a:rPr lang="en-US" sz="2400" dirty="0"/>
              <a:t> </a:t>
            </a:r>
            <a:r>
              <a:rPr lang="en-US" sz="2400" dirty="0" err="1"/>
              <a:t>naar</a:t>
            </a:r>
            <a:r>
              <a:rPr lang="en-US" sz="2400" dirty="0"/>
              <a:t> </a:t>
            </a:r>
            <a:r>
              <a:rPr lang="en-US" sz="2400" dirty="0" err="1"/>
              <a:t>oplossingen</a:t>
            </a:r>
            <a:r>
              <a:rPr lang="en-US" sz="2400" dirty="0"/>
              <a:t> </a:t>
            </a:r>
            <a:r>
              <a:rPr lang="en-US" sz="2400" dirty="0" err="1"/>
              <a:t>zoeken</a:t>
            </a:r>
            <a:endParaRPr lang="en-US" sz="2400" dirty="0"/>
          </a:p>
          <a:p>
            <a:r>
              <a:rPr lang="en-US" sz="2400" dirty="0"/>
              <a:t>“</a:t>
            </a:r>
            <a:r>
              <a:rPr lang="nl-NL" sz="2400" dirty="0"/>
              <a:t>Door in gesprek te gaan over de wensen en mogelijkheden, heb ik mensen kunnen koppelen om samen een activiteit te ondernemen.”</a:t>
            </a:r>
            <a:endParaRPr lang="nl-NL" sz="2400" dirty="0">
              <a:ea typeface="Calibri"/>
              <a:cs typeface="Calibri"/>
            </a:endParaRPr>
          </a:p>
          <a:p>
            <a:r>
              <a:rPr lang="nl-NL" sz="2400" dirty="0"/>
              <a:t>Ik ben advies gaan geven aan mijn eigen ouders van 90 jaar hoe ze zichzelf kunnen behelpen in hun eigen woning.”</a:t>
            </a:r>
            <a:endParaRPr lang="nl-NL" sz="2400" dirty="0">
              <a:ea typeface="Calibri"/>
              <a:cs typeface="Calibri"/>
            </a:endParaRPr>
          </a:p>
          <a:p>
            <a:r>
              <a:rPr lang="en-US" sz="2400" dirty="0"/>
              <a:t>“</a:t>
            </a:r>
            <a:r>
              <a:rPr lang="nl-NL" sz="2400" dirty="0"/>
              <a:t>Een uitstapje gedaan met die persoon.”</a:t>
            </a:r>
            <a:endParaRPr lang="nl-NL" sz="2400" dirty="0">
              <a:ea typeface="Calibri"/>
              <a:cs typeface="Calibri"/>
            </a:endParaRPr>
          </a:p>
          <a:p>
            <a:endParaRPr lang="en-US" sz="2400"/>
          </a:p>
          <a:p>
            <a:r>
              <a:rPr lang="en-US" sz="2400" dirty="0"/>
              <a:t>N=26</a:t>
            </a:r>
            <a:endParaRPr lang="en-US" sz="2400" dirty="0">
              <a:ea typeface="Calibri"/>
              <a:cs typeface="Calibri"/>
            </a:endParaRPr>
          </a:p>
        </p:txBody>
      </p:sp>
    </p:spTree>
    <p:extLst>
      <p:ext uri="{BB962C8B-B14F-4D97-AF65-F5344CB8AC3E}">
        <p14:creationId xmlns:p14="http://schemas.microsoft.com/office/powerpoint/2010/main" val="849970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616D8D3-6AC7-A85B-8C23-852DBF5C4C0A}"/>
              </a:ext>
            </a:extLst>
          </p:cNvPr>
          <p:cNvSpPr>
            <a:spLocks noGrp="1"/>
          </p:cNvSpPr>
          <p:nvPr>
            <p:ph type="title"/>
          </p:nvPr>
        </p:nvSpPr>
        <p:spPr>
          <a:xfrm>
            <a:off x="838200" y="365125"/>
            <a:ext cx="10515600" cy="1325563"/>
          </a:xfrm>
        </p:spPr>
        <p:txBody>
          <a:bodyPr>
            <a:normAutofit/>
          </a:bodyPr>
          <a:lstStyle/>
          <a:p>
            <a:r>
              <a:rPr lang="en-US" dirty="0" err="1"/>
              <a:t>Hoogtepunten</a:t>
            </a:r>
            <a:r>
              <a:rPr lang="en-US" dirty="0"/>
              <a:t> van de lessen </a:t>
            </a:r>
            <a:r>
              <a:rPr lang="en-US" dirty="0" err="1"/>
              <a:t>en</a:t>
            </a:r>
            <a:r>
              <a:rPr lang="en-US" dirty="0"/>
              <a:t> </a:t>
            </a:r>
            <a:r>
              <a:rPr lang="en-US" dirty="0" err="1"/>
              <a:t>gesprekken</a:t>
            </a:r>
          </a:p>
          <a:p>
            <a:endParaRPr lang="en-US" dirty="0"/>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BA7228A-222A-3610-8AF7-8B8418016DAC}"/>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en-US" sz="2400" dirty="0"/>
              <a:t>Meer </a:t>
            </a:r>
            <a:r>
              <a:rPr lang="en-US" sz="2400" b="1" err="1"/>
              <a:t>inzichten</a:t>
            </a:r>
            <a:r>
              <a:rPr lang="en-US" sz="2400" b="1" dirty="0"/>
              <a:t> </a:t>
            </a:r>
            <a:r>
              <a:rPr lang="en-US" sz="2400" err="1"/>
              <a:t>verkregen</a:t>
            </a:r>
            <a:r>
              <a:rPr lang="en-US" sz="2400" dirty="0"/>
              <a:t> in de </a:t>
            </a:r>
            <a:r>
              <a:rPr lang="en-US" sz="2400" err="1"/>
              <a:t>verschillende</a:t>
            </a:r>
            <a:r>
              <a:rPr lang="en-US" sz="2400" dirty="0"/>
              <a:t> </a:t>
            </a:r>
            <a:r>
              <a:rPr lang="en-US" sz="2400" err="1"/>
              <a:t>perspectieven</a:t>
            </a:r>
            <a:r>
              <a:rPr lang="en-US" sz="2400" dirty="0"/>
              <a:t> van </a:t>
            </a:r>
            <a:r>
              <a:rPr lang="en-US" sz="2400" err="1"/>
              <a:t>ouderen</a:t>
            </a:r>
            <a:r>
              <a:rPr lang="en-US" sz="2400" dirty="0"/>
              <a:t> over het </a:t>
            </a:r>
            <a:r>
              <a:rPr lang="en-US" sz="2400" err="1"/>
              <a:t>ouder</a:t>
            </a:r>
            <a:r>
              <a:rPr lang="en-US" sz="2400" dirty="0"/>
              <a:t> </a:t>
            </a:r>
            <a:r>
              <a:rPr lang="en-US" sz="2400" err="1"/>
              <a:t>worden</a:t>
            </a:r>
            <a:r>
              <a:rPr lang="en-US" sz="2400" dirty="0"/>
              <a:t> </a:t>
            </a:r>
            <a:r>
              <a:rPr lang="en-US" sz="2400" err="1"/>
              <a:t>en</a:t>
            </a:r>
            <a:r>
              <a:rPr lang="en-US" sz="2400" dirty="0"/>
              <a:t> </a:t>
            </a:r>
            <a:r>
              <a:rPr lang="en-US" sz="2400" err="1"/>
              <a:t>hun</a:t>
            </a:r>
            <a:r>
              <a:rPr lang="en-US" sz="2400" dirty="0"/>
              <a:t> </a:t>
            </a:r>
            <a:r>
              <a:rPr lang="en-US" sz="2400" err="1"/>
              <a:t>gezondheid</a:t>
            </a:r>
            <a:r>
              <a:rPr lang="en-US" sz="2400" dirty="0"/>
              <a:t> </a:t>
            </a:r>
          </a:p>
          <a:p>
            <a:r>
              <a:rPr lang="en-US" sz="2400" dirty="0"/>
              <a:t>Meer </a:t>
            </a:r>
            <a:r>
              <a:rPr lang="en-US" sz="2400" b="1" dirty="0" err="1"/>
              <a:t>kennis</a:t>
            </a:r>
            <a:r>
              <a:rPr lang="en-US" sz="2400" b="1" dirty="0"/>
              <a:t> </a:t>
            </a:r>
            <a:r>
              <a:rPr lang="en-US" sz="2400" dirty="0"/>
              <a:t>over de </a:t>
            </a:r>
            <a:r>
              <a:rPr lang="en-US" sz="2400" dirty="0" err="1"/>
              <a:t>zorgvoorzieningen</a:t>
            </a:r>
            <a:endParaRPr lang="en-US" sz="2400" dirty="0"/>
          </a:p>
          <a:p>
            <a:r>
              <a:rPr lang="en-US" sz="2400" dirty="0"/>
              <a:t>“</a:t>
            </a:r>
            <a:r>
              <a:rPr lang="nl-NL" sz="2400" dirty="0"/>
              <a:t>Het is wel interessant hoe verschillend de mensen hierin staan, wat voor de 1 belangrijk is </a:t>
            </a:r>
            <a:r>
              <a:rPr lang="nl-NL" sz="2400" dirty="0" err="1"/>
              <a:t>is</a:t>
            </a:r>
            <a:r>
              <a:rPr lang="nl-NL" sz="2400" dirty="0"/>
              <a:t> voor de ander totaal niet belangrijk.”</a:t>
            </a:r>
            <a:endParaRPr lang="nl-NL" sz="2400" dirty="0">
              <a:ea typeface="Calibri"/>
              <a:cs typeface="Calibri"/>
            </a:endParaRPr>
          </a:p>
          <a:p>
            <a:r>
              <a:rPr lang="en-US" sz="2400" dirty="0"/>
              <a:t>“</a:t>
            </a:r>
            <a:r>
              <a:rPr lang="nl-NL" sz="2400" dirty="0"/>
              <a:t>Hoe ik een gesprek voerde, ik vind dat het verbeterd is.”</a:t>
            </a:r>
            <a:endParaRPr lang="nl-NL" sz="2400" dirty="0">
              <a:ea typeface="Calibri"/>
              <a:cs typeface="Calibri"/>
            </a:endParaRPr>
          </a:p>
          <a:p>
            <a:r>
              <a:rPr lang="en-US" sz="2400" dirty="0"/>
              <a:t>“</a:t>
            </a:r>
            <a:r>
              <a:rPr lang="nl-NL" sz="2400" dirty="0"/>
              <a:t>Ouderen die nog thuis wonen hebben een hele andere kijk als ouderen die in een verzorgingsinstelling wonen. Ouderen die thuis wonen zijn positiever over het langer thuis blijven wonen en zelfstandigheid te behouden.”</a:t>
            </a:r>
            <a:endParaRPr lang="nl-NL" sz="2400" dirty="0">
              <a:ea typeface="Calibri"/>
              <a:cs typeface="Calibri"/>
            </a:endParaRPr>
          </a:p>
          <a:p>
            <a:r>
              <a:rPr lang="en-US" sz="2400" dirty="0"/>
              <a:t>N=28</a:t>
            </a:r>
            <a:endParaRPr lang="en-US" sz="2400" dirty="0">
              <a:ea typeface="Calibri"/>
              <a:cs typeface="Calibri"/>
            </a:endParaRPr>
          </a:p>
          <a:p>
            <a:endParaRPr lang="en-US" sz="2400"/>
          </a:p>
        </p:txBody>
      </p:sp>
    </p:spTree>
    <p:extLst>
      <p:ext uri="{BB962C8B-B14F-4D97-AF65-F5344CB8AC3E}">
        <p14:creationId xmlns:p14="http://schemas.microsoft.com/office/powerpoint/2010/main" val="2598165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AACF2AB3-FD5D-A915-241A-434902AA2585}"/>
              </a:ext>
            </a:extLst>
          </p:cNvPr>
          <p:cNvSpPr>
            <a:spLocks noGrp="1"/>
          </p:cNvSpPr>
          <p:nvPr>
            <p:ph type="title"/>
          </p:nvPr>
        </p:nvSpPr>
        <p:spPr>
          <a:xfrm>
            <a:off x="838200" y="365125"/>
            <a:ext cx="10515600" cy="1325563"/>
          </a:xfrm>
        </p:spPr>
        <p:txBody>
          <a:bodyPr>
            <a:normAutofit/>
          </a:bodyPr>
          <a:lstStyle/>
          <a:p>
            <a:r>
              <a:rPr lang="nl-NL">
                <a:ea typeface="Calibri"/>
                <a:cs typeface="Calibri"/>
                <a:sym typeface="Calibri"/>
              </a:rPr>
              <a:t>Aanleiding, doel &amp; aanpak</a:t>
            </a:r>
            <a:endParaRPr lang="nl-NL"/>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a:extLst>
              <a:ext uri="{FF2B5EF4-FFF2-40B4-BE49-F238E27FC236}">
                <a16:creationId xmlns:a16="http://schemas.microsoft.com/office/drawing/2014/main" id="{9767E8DF-9FC2-5A01-AF1C-C2C0FFE92646}"/>
              </a:ext>
            </a:extLst>
          </p:cNvPr>
          <p:cNvSpPr>
            <a:spLocks noGrp="1"/>
          </p:cNvSpPr>
          <p:nvPr>
            <p:ph idx="1"/>
          </p:nvPr>
        </p:nvSpPr>
        <p:spPr>
          <a:xfrm>
            <a:off x="838200" y="1825625"/>
            <a:ext cx="10515600" cy="4351338"/>
          </a:xfrm>
        </p:spPr>
        <p:txBody>
          <a:bodyPr vert="horz" lIns="91440" tIns="45720" rIns="91440" bIns="45720" rtlCol="0" anchor="t">
            <a:normAutofit/>
          </a:bodyPr>
          <a:lstStyle/>
          <a:p>
            <a:pPr marL="0" indent="0">
              <a:spcAft>
                <a:spcPts val="800"/>
              </a:spcAft>
              <a:buNone/>
            </a:pPr>
            <a:r>
              <a:rPr lang="nl-NL" sz="1300" kern="100" dirty="0">
                <a:ea typeface="Calibri" panose="020F0502020204030204" pitchFamily="34" charset="0"/>
                <a:cs typeface="Times New Roman" panose="02020603050405020304" pitchFamily="18" charset="0"/>
              </a:rPr>
              <a:t>Aanleiding</a:t>
            </a:r>
          </a:p>
          <a:p>
            <a:pPr marL="0" indent="0">
              <a:spcAft>
                <a:spcPts val="800"/>
              </a:spcAft>
              <a:buNone/>
            </a:pPr>
            <a:r>
              <a:rPr lang="nl-NL" sz="1300" kern="100" dirty="0">
                <a:ea typeface="Calibri" panose="020F0502020204030204" pitchFamily="34" charset="0"/>
                <a:cs typeface="Times New Roman" panose="02020603050405020304" pitchFamily="18" charset="0"/>
              </a:rPr>
              <a:t>Druk op de ouderenzorg in Zeeland die vraagt om:</a:t>
            </a:r>
            <a:endParaRPr lang="nl-NL" sz="1300" b="1" kern="100" dirty="0">
              <a:ea typeface="Calibri" panose="020F0502020204030204" pitchFamily="34" charset="0"/>
              <a:cs typeface="Times New Roman" panose="02020603050405020304" pitchFamily="18" charset="0"/>
            </a:endParaRPr>
          </a:p>
          <a:p>
            <a:pPr marL="0" indent="0">
              <a:spcAft>
                <a:spcPts val="800"/>
              </a:spcAft>
              <a:buNone/>
            </a:pPr>
            <a:r>
              <a:rPr lang="nl-NL" sz="1300" kern="100" dirty="0">
                <a:ea typeface="Calibri" panose="020F0502020204030204" pitchFamily="34" charset="0"/>
                <a:cs typeface="Times New Roman" panose="02020603050405020304" pitchFamily="18" charset="0"/>
              </a:rPr>
              <a:t>- Ander gedrag van ouderen en hun mantelzorgers</a:t>
            </a:r>
          </a:p>
          <a:p>
            <a:pPr marL="0" indent="0">
              <a:spcAft>
                <a:spcPts val="800"/>
              </a:spcAft>
              <a:buNone/>
            </a:pPr>
            <a:r>
              <a:rPr lang="nl-NL" sz="1300" kern="100" dirty="0">
                <a:ea typeface="Calibri" panose="020F0502020204030204" pitchFamily="34" charset="0"/>
                <a:cs typeface="Times New Roman" panose="02020603050405020304" pitchFamily="18" charset="0"/>
              </a:rPr>
              <a:t>- Onderwijs voor toekomstige zorgprofessionals om ouderen hierbij te helpen</a:t>
            </a:r>
            <a:endParaRPr lang="nl-NL" sz="1300" dirty="0">
              <a:effectLst/>
              <a:ea typeface="Times New Roman" panose="02020603050405020304" pitchFamily="18" charset="0"/>
            </a:endParaRPr>
          </a:p>
          <a:p>
            <a:pPr marL="0" indent="0">
              <a:buNone/>
            </a:pPr>
            <a:endParaRPr lang="nl-NL" sz="1300" dirty="0">
              <a:ea typeface="Times New Roman" panose="02020603050405020304" pitchFamily="18" charset="0"/>
            </a:endParaRPr>
          </a:p>
          <a:p>
            <a:pPr marL="0" indent="0">
              <a:buNone/>
            </a:pPr>
            <a:r>
              <a:rPr lang="nl-NL" sz="1300" dirty="0">
                <a:effectLst/>
                <a:ea typeface="Times New Roman" panose="02020603050405020304" pitchFamily="18" charset="0"/>
              </a:rPr>
              <a:t>Doel(en)</a:t>
            </a:r>
            <a:endParaRPr lang="nl-NL" dirty="0"/>
          </a:p>
          <a:p>
            <a:pPr marL="0" indent="0">
              <a:buNone/>
            </a:pPr>
            <a:r>
              <a:rPr lang="nl-NL" sz="1300" kern="100" dirty="0">
                <a:ea typeface="Calibri" panose="020F0502020204030204" pitchFamily="34" charset="0"/>
                <a:cs typeface="Times New Roman" panose="02020603050405020304" pitchFamily="18" charset="0"/>
              </a:rPr>
              <a:t>- Ouderen eigenaar kunnen maken van hun eigen toekomst </a:t>
            </a:r>
          </a:p>
          <a:p>
            <a:pPr marL="0" indent="0">
              <a:buNone/>
            </a:pPr>
            <a:r>
              <a:rPr lang="nl-NL" sz="1300" kern="100" dirty="0">
                <a:ea typeface="Calibri" panose="020F0502020204030204" pitchFamily="34" charset="0"/>
                <a:cs typeface="Times New Roman" panose="02020603050405020304" pitchFamily="18" charset="0"/>
              </a:rPr>
              <a:t>- Toekomstige zorgprofessional ondersteunen in deze nieuwe vaardigheid</a:t>
            </a:r>
          </a:p>
          <a:p>
            <a:pPr marL="0" indent="0">
              <a:buNone/>
            </a:pPr>
            <a:endParaRPr lang="nl-NL" sz="1300" kern="100" dirty="0">
              <a:effectLst/>
              <a:ea typeface="Calibri" panose="020F0502020204030204" pitchFamily="34" charset="0"/>
              <a:cs typeface="Times New Roman" panose="02020603050405020304" pitchFamily="18" charset="0"/>
            </a:endParaRPr>
          </a:p>
          <a:p>
            <a:pPr marL="0" indent="0">
              <a:buNone/>
            </a:pPr>
            <a:r>
              <a:rPr lang="nl-NL" sz="1300" kern="100" dirty="0">
                <a:ea typeface="Calibri" panose="020F0502020204030204" pitchFamily="34" charset="0"/>
                <a:cs typeface="Times New Roman" panose="02020603050405020304" pitchFamily="18" charset="0"/>
              </a:rPr>
              <a:t>Aanpak</a:t>
            </a:r>
          </a:p>
          <a:p>
            <a:pPr marL="0" indent="0">
              <a:buNone/>
            </a:pPr>
            <a:r>
              <a:rPr lang="nl-NL" sz="1300" kern="100" dirty="0">
                <a:ea typeface="Calibri" panose="020F0502020204030204" pitchFamily="34" charset="0"/>
                <a:cs typeface="Times New Roman" panose="02020603050405020304" pitchFamily="18" charset="0"/>
              </a:rPr>
              <a:t>Gesprekken</a:t>
            </a:r>
            <a:r>
              <a:rPr lang="nl-NL" sz="1300" kern="100" dirty="0">
                <a:effectLst/>
                <a:ea typeface="Calibri" panose="020F0502020204030204" pitchFamily="34" charset="0"/>
                <a:cs typeface="Times New Roman" panose="02020603050405020304" pitchFamily="18" charset="0"/>
              </a:rPr>
              <a:t> tussen </a:t>
            </a:r>
            <a:r>
              <a:rPr lang="nl-NL" sz="1300" kern="100" dirty="0" err="1">
                <a:effectLst/>
                <a:ea typeface="Calibri" panose="020F0502020204030204" pitchFamily="34" charset="0"/>
                <a:cs typeface="Times New Roman" panose="02020603050405020304" pitchFamily="18" charset="0"/>
              </a:rPr>
              <a:t>Scalda</a:t>
            </a:r>
            <a:r>
              <a:rPr lang="nl-NL" sz="1300" kern="100" dirty="0">
                <a:ea typeface="Calibri" panose="020F0502020204030204" pitchFamily="34" charset="0"/>
                <a:cs typeface="Times New Roman" panose="02020603050405020304" pitchFamily="18" charset="0"/>
              </a:rPr>
              <a:t>-</a:t>
            </a:r>
            <a:r>
              <a:rPr lang="nl-NL" sz="1300" kern="100" dirty="0">
                <a:effectLst/>
                <a:ea typeface="Calibri" panose="020F0502020204030204" pitchFamily="34" charset="0"/>
                <a:cs typeface="Times New Roman" panose="02020603050405020304" pitchFamily="18" charset="0"/>
              </a:rPr>
              <a:t>studenten en thuiswonende ouderen via</a:t>
            </a:r>
          </a:p>
          <a:p>
            <a:pPr marL="0" indent="0">
              <a:buNone/>
            </a:pPr>
            <a:r>
              <a:rPr lang="nl-NL" sz="1300" kern="100" dirty="0">
                <a:effectLst/>
                <a:ea typeface="Calibri" panose="020F0502020204030204" pitchFamily="34" charset="0"/>
                <a:cs typeface="Times New Roman" panose="02020603050405020304" pitchFamily="18" charset="0"/>
              </a:rPr>
              <a:t>- Methode van “</a:t>
            </a:r>
            <a:r>
              <a:rPr lang="nl-NL" sz="1300" kern="100" dirty="0" err="1">
                <a:effectLst/>
                <a:ea typeface="Calibri" panose="020F0502020204030204" pitchFamily="34" charset="0"/>
                <a:cs typeface="Times New Roman" panose="02020603050405020304" pitchFamily="18" charset="0"/>
              </a:rPr>
              <a:t>appreciative</a:t>
            </a:r>
            <a:r>
              <a:rPr lang="nl-NL" sz="1300" kern="100" dirty="0">
                <a:effectLst/>
                <a:ea typeface="Calibri" panose="020F0502020204030204" pitchFamily="34" charset="0"/>
                <a:cs typeface="Times New Roman" panose="02020603050405020304" pitchFamily="18" charset="0"/>
              </a:rPr>
              <a:t> </a:t>
            </a:r>
            <a:r>
              <a:rPr lang="nl-NL" sz="1300" kern="100" dirty="0" err="1">
                <a:effectLst/>
                <a:ea typeface="Calibri" panose="020F0502020204030204" pitchFamily="34" charset="0"/>
                <a:cs typeface="Times New Roman" panose="02020603050405020304" pitchFamily="18" charset="0"/>
              </a:rPr>
              <a:t>inquiry</a:t>
            </a:r>
            <a:r>
              <a:rPr lang="nl-NL" sz="1300" kern="100" dirty="0">
                <a:effectLst/>
                <a:ea typeface="Calibri" panose="020F0502020204030204" pitchFamily="34" charset="0"/>
                <a:cs typeface="Times New Roman" panose="02020603050405020304" pitchFamily="18" charset="0"/>
              </a:rPr>
              <a:t>”:  focus op positieve uitkomsten en wat ervoor nodig is deze te bereiken</a:t>
            </a:r>
          </a:p>
          <a:p>
            <a:pPr marL="0" indent="0">
              <a:buNone/>
            </a:pPr>
            <a:r>
              <a:rPr lang="nl-NL" sz="1300" kern="100" dirty="0">
                <a:ea typeface="Calibri" panose="020F0502020204030204" pitchFamily="34" charset="0"/>
                <a:cs typeface="Times New Roman" panose="02020603050405020304" pitchFamily="18" charset="0"/>
              </a:rPr>
              <a:t>- Tools zoals de </a:t>
            </a:r>
            <a:r>
              <a:rPr lang="nl-NL" sz="1300" kern="100" dirty="0">
                <a:effectLst/>
                <a:ea typeface="Calibri" panose="020F0502020204030204" pitchFamily="34" charset="0"/>
                <a:cs typeface="Times New Roman" panose="02020603050405020304" pitchFamily="18" charset="0"/>
              </a:rPr>
              <a:t>praatplaat van de gebouwde omgeving en het Positieve Gezondheid spinnenweb</a:t>
            </a:r>
            <a:endParaRPr lang="nl-NL" sz="1300" dirty="0"/>
          </a:p>
          <a:p>
            <a:pPr marL="0" indent="0">
              <a:buNone/>
            </a:pPr>
            <a:endParaRPr lang="nl-NL" sz="1300" kern="100" dirty="0">
              <a:effectLst/>
              <a:ea typeface="Calibri" panose="020F0502020204030204" pitchFamily="34" charset="0"/>
              <a:cs typeface="Times New Roman" panose="02020603050405020304" pitchFamily="18" charset="0"/>
            </a:endParaRPr>
          </a:p>
          <a:p>
            <a:pPr marL="0" indent="0">
              <a:buNone/>
            </a:pPr>
            <a:endParaRPr lang="nl-NL" sz="1300" dirty="0">
              <a:effectLst/>
              <a:ea typeface="Times New Roman" panose="02020603050405020304" pitchFamily="18" charset="0"/>
            </a:endParaRPr>
          </a:p>
        </p:txBody>
      </p:sp>
    </p:spTree>
    <p:extLst>
      <p:ext uri="{BB962C8B-B14F-4D97-AF65-F5344CB8AC3E}">
        <p14:creationId xmlns:p14="http://schemas.microsoft.com/office/powerpoint/2010/main" val="1108005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5FB1548-0F70-D5AB-0E3B-5FCCDB43410E}"/>
              </a:ext>
            </a:extLst>
          </p:cNvPr>
          <p:cNvSpPr>
            <a:spLocks noGrp="1"/>
          </p:cNvSpPr>
          <p:nvPr>
            <p:ph type="title"/>
          </p:nvPr>
        </p:nvSpPr>
        <p:spPr>
          <a:xfrm>
            <a:off x="838200" y="365125"/>
            <a:ext cx="10515600" cy="1325563"/>
          </a:xfrm>
        </p:spPr>
        <p:txBody>
          <a:bodyPr>
            <a:normAutofit/>
          </a:bodyPr>
          <a:lstStyle/>
          <a:p>
            <a:r>
              <a:rPr lang="en-US" dirty="0"/>
              <a:t>Implementatie positieve gezondheid in de </a:t>
            </a:r>
            <a:r>
              <a:rPr lang="en-US" dirty="0" err="1"/>
              <a:t>toekomst</a:t>
            </a:r>
            <a:r>
              <a:rPr lang="en-US" dirty="0"/>
              <a:t>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D4C6588-545E-3819-5BFC-D125350C9C55}"/>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en-US" b="1" dirty="0" err="1"/>
              <a:t>Betere</a:t>
            </a:r>
            <a:r>
              <a:rPr lang="en-US" b="1" dirty="0"/>
              <a:t> </a:t>
            </a:r>
            <a:r>
              <a:rPr lang="en-US" b="1" dirty="0" err="1"/>
              <a:t>communicatie</a:t>
            </a:r>
            <a:r>
              <a:rPr lang="en-US" dirty="0"/>
              <a:t> door </a:t>
            </a:r>
            <a:r>
              <a:rPr lang="en-US" dirty="0" err="1"/>
              <a:t>beter</a:t>
            </a:r>
            <a:r>
              <a:rPr lang="en-US" dirty="0"/>
              <a:t> </a:t>
            </a:r>
            <a:r>
              <a:rPr lang="en-US" dirty="0" err="1"/>
              <a:t>luisteren</a:t>
            </a:r>
            <a:r>
              <a:rPr lang="en-US" dirty="0"/>
              <a:t> </a:t>
            </a:r>
            <a:r>
              <a:rPr lang="en-US" dirty="0" err="1"/>
              <a:t>en</a:t>
            </a:r>
            <a:r>
              <a:rPr lang="en-US" dirty="0"/>
              <a:t> </a:t>
            </a:r>
            <a:r>
              <a:rPr lang="en-US" dirty="0" err="1"/>
              <a:t>doorvragen</a:t>
            </a:r>
            <a:endParaRPr lang="en-US" dirty="0"/>
          </a:p>
          <a:p>
            <a:r>
              <a:rPr lang="en-US" dirty="0" err="1"/>
              <a:t>Bewuster</a:t>
            </a:r>
            <a:r>
              <a:rPr lang="en-US" dirty="0"/>
              <a:t> en </a:t>
            </a:r>
            <a:r>
              <a:rPr lang="en-US" dirty="0" err="1"/>
              <a:t>breder</a:t>
            </a:r>
            <a:r>
              <a:rPr lang="en-US" dirty="0"/>
              <a:t> </a:t>
            </a:r>
            <a:r>
              <a:rPr lang="en-US" dirty="0" err="1"/>
              <a:t>kijken</a:t>
            </a:r>
            <a:r>
              <a:rPr lang="en-US" dirty="0"/>
              <a:t> </a:t>
            </a:r>
            <a:r>
              <a:rPr lang="en-US" dirty="0" err="1"/>
              <a:t>naar</a:t>
            </a:r>
            <a:r>
              <a:rPr lang="en-US" dirty="0"/>
              <a:t> de </a:t>
            </a:r>
            <a:r>
              <a:rPr lang="en-US" b="1" dirty="0" err="1"/>
              <a:t>omgeving</a:t>
            </a:r>
            <a:r>
              <a:rPr lang="en-US" b="1" dirty="0"/>
              <a:t> en </a:t>
            </a:r>
            <a:r>
              <a:rPr lang="en-US" b="1" dirty="0" err="1"/>
              <a:t>woonsituatie</a:t>
            </a:r>
            <a:r>
              <a:rPr lang="en-US" b="1" dirty="0"/>
              <a:t> </a:t>
            </a:r>
            <a:r>
              <a:rPr lang="en-US" dirty="0"/>
              <a:t>van </a:t>
            </a:r>
            <a:r>
              <a:rPr lang="en-US" dirty="0" err="1"/>
              <a:t>zorgvragers</a:t>
            </a:r>
            <a:endParaRPr lang="en-US" dirty="0"/>
          </a:p>
          <a:p>
            <a:r>
              <a:rPr lang="en-US" err="1"/>
              <a:t>Opgedane</a:t>
            </a:r>
            <a:r>
              <a:rPr lang="en-US" b="1" dirty="0"/>
              <a:t> </a:t>
            </a:r>
            <a:r>
              <a:rPr lang="en-US" b="1" err="1"/>
              <a:t>kennis</a:t>
            </a:r>
            <a:r>
              <a:rPr lang="en-US" b="1" dirty="0"/>
              <a:t> </a:t>
            </a:r>
            <a:r>
              <a:rPr lang="en-US" b="1" err="1"/>
              <a:t>gebruiken</a:t>
            </a:r>
            <a:r>
              <a:rPr lang="en-US" dirty="0"/>
              <a:t> op de </a:t>
            </a:r>
            <a:r>
              <a:rPr lang="en-US" err="1"/>
              <a:t>werkvloer</a:t>
            </a:r>
            <a:r>
              <a:rPr lang="en-US" dirty="0"/>
              <a:t> (</a:t>
            </a:r>
            <a:r>
              <a:rPr lang="en-US" err="1"/>
              <a:t>betere</a:t>
            </a:r>
            <a:r>
              <a:rPr lang="en-US" dirty="0"/>
              <a:t> </a:t>
            </a:r>
            <a:r>
              <a:rPr lang="en-US" err="1"/>
              <a:t>oplossingen</a:t>
            </a:r>
            <a:r>
              <a:rPr lang="en-US" dirty="0"/>
              <a:t>)</a:t>
            </a:r>
            <a:endParaRPr lang="en-US"/>
          </a:p>
          <a:p>
            <a:r>
              <a:rPr lang="en-US" dirty="0"/>
              <a:t>“</a:t>
            </a:r>
            <a:r>
              <a:rPr lang="nl-NL" dirty="0"/>
              <a:t>Als de situatie zich aandient, wil ik proberen iemand te helpen door eerst het spinnenweb in te vullen om te kijken waar het knelpunt zit.”</a:t>
            </a:r>
          </a:p>
          <a:p>
            <a:r>
              <a:rPr lang="en-US" dirty="0"/>
              <a:t>“</a:t>
            </a:r>
            <a:r>
              <a:rPr lang="nl-NL" dirty="0"/>
              <a:t>Het delen met collega’s en specialisten En het in het werkveld brengen met presentaties en overleggen.”</a:t>
            </a:r>
            <a:endParaRPr lang="en-US" dirty="0"/>
          </a:p>
          <a:p>
            <a:endParaRPr lang="en-US" dirty="0"/>
          </a:p>
        </p:txBody>
      </p:sp>
    </p:spTree>
    <p:extLst>
      <p:ext uri="{BB962C8B-B14F-4D97-AF65-F5344CB8AC3E}">
        <p14:creationId xmlns:p14="http://schemas.microsoft.com/office/powerpoint/2010/main" val="3457711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579CA53-6513-9BE9-9D33-4CA767A81AFC}"/>
              </a:ext>
            </a:extLst>
          </p:cNvPr>
          <p:cNvSpPr>
            <a:spLocks noGrp="1"/>
          </p:cNvSpPr>
          <p:nvPr>
            <p:ph type="title"/>
          </p:nvPr>
        </p:nvSpPr>
        <p:spPr>
          <a:xfrm>
            <a:off x="1043631" y="809898"/>
            <a:ext cx="9942716" cy="1554480"/>
          </a:xfrm>
        </p:spPr>
        <p:txBody>
          <a:bodyPr anchor="ctr">
            <a:normAutofit/>
          </a:bodyPr>
          <a:lstStyle/>
          <a:p>
            <a:r>
              <a:rPr lang="nl-NL" sz="4800" dirty="0"/>
              <a:t>Conclusie</a:t>
            </a:r>
          </a:p>
        </p:txBody>
      </p:sp>
      <p:sp>
        <p:nvSpPr>
          <p:cNvPr id="3" name="Tijdelijke aanduiding voor inhoud 2">
            <a:extLst>
              <a:ext uri="{FF2B5EF4-FFF2-40B4-BE49-F238E27FC236}">
                <a16:creationId xmlns:a16="http://schemas.microsoft.com/office/drawing/2014/main" id="{0BC9DA1B-BAB5-0B81-FC22-BB8C994EC8A2}"/>
              </a:ext>
            </a:extLst>
          </p:cNvPr>
          <p:cNvSpPr>
            <a:spLocks noGrp="1"/>
          </p:cNvSpPr>
          <p:nvPr>
            <p:ph idx="1"/>
          </p:nvPr>
        </p:nvSpPr>
        <p:spPr>
          <a:xfrm>
            <a:off x="1045028" y="3017522"/>
            <a:ext cx="9941319" cy="3124658"/>
          </a:xfrm>
        </p:spPr>
        <p:txBody>
          <a:bodyPr anchor="ctr">
            <a:normAutofit/>
          </a:bodyPr>
          <a:lstStyle/>
          <a:p>
            <a:r>
              <a:rPr lang="nl-NL" sz="2000" dirty="0"/>
              <a:t>Uit de respons op de vragenlijsten blijkt dat</a:t>
            </a:r>
          </a:p>
          <a:p>
            <a:pPr lvl="1"/>
            <a:r>
              <a:rPr lang="nl-NL" sz="1600" dirty="0"/>
              <a:t>M1</a:t>
            </a:r>
          </a:p>
          <a:p>
            <a:pPr lvl="2"/>
            <a:r>
              <a:rPr lang="nl-NL" sz="1200" dirty="0"/>
              <a:t>Redelijk hoge scores zijn er op kennis van Positieve Gezondheid uit vragenlijst studerenden en senioren</a:t>
            </a:r>
          </a:p>
          <a:p>
            <a:pPr lvl="2"/>
            <a:r>
              <a:rPr lang="nl-NL" sz="1200" dirty="0"/>
              <a:t>Verschillen in meningen onder senioren wie verantwoordelijk en ook het idee dat niet iedereen op de hoogte is. Dat roept de vraag op, hoe senioren beter op de hoogte kunnen worden gebracht over mogelijkheden (eigen regie), via welke kanalen/hoe bereik je senioren het beste?</a:t>
            </a:r>
          </a:p>
          <a:p>
            <a:pPr lvl="2"/>
            <a:r>
              <a:rPr lang="nl-NL" sz="1200" dirty="0"/>
              <a:t>Verschillen tussen belang </a:t>
            </a:r>
            <a:r>
              <a:rPr lang="nl-NL" sz="1200" dirty="0" err="1"/>
              <a:t>vs</a:t>
            </a:r>
            <a:r>
              <a:rPr lang="nl-NL" sz="1200" dirty="0"/>
              <a:t> vaardigheden voor gespreksvoering. Hier ligt een leermogelijkheid.</a:t>
            </a:r>
          </a:p>
          <a:p>
            <a:pPr lvl="1"/>
            <a:r>
              <a:rPr lang="nl-NL" sz="1600" dirty="0"/>
              <a:t>M2</a:t>
            </a:r>
          </a:p>
          <a:p>
            <a:pPr lvl="2"/>
            <a:r>
              <a:rPr lang="nl-NL" sz="1200" dirty="0"/>
              <a:t>Voornamelijk hoge scores zijn er op kennis van Positieve Gezondheid uit vragenlijst 2</a:t>
            </a:r>
            <a:r>
              <a:rPr lang="nl-NL" sz="1200" baseline="30000" dirty="0"/>
              <a:t>e</a:t>
            </a:r>
            <a:r>
              <a:rPr lang="nl-NL" sz="1200" dirty="0"/>
              <a:t> meting onder studerenden</a:t>
            </a:r>
          </a:p>
          <a:p>
            <a:pPr lvl="2"/>
            <a:r>
              <a:rPr lang="nl-NL" sz="1200" dirty="0"/>
              <a:t>Het lijkt dat na de lessen PG die studeren hebben genoten er een vergrote kennis is verworven. Dit is echter onder een kleine groep studenten (N = 30).</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787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B799D5F-2904-FAE3-48D7-2BDD8A7E186B}"/>
              </a:ext>
            </a:extLst>
          </p:cNvPr>
          <p:cNvSpPr>
            <a:spLocks noGrp="1"/>
          </p:cNvSpPr>
          <p:nvPr>
            <p:ph type="title"/>
          </p:nvPr>
        </p:nvSpPr>
        <p:spPr>
          <a:xfrm>
            <a:off x="808638" y="386930"/>
            <a:ext cx="9236700" cy="1188950"/>
          </a:xfrm>
        </p:spPr>
        <p:txBody>
          <a:bodyPr anchor="b">
            <a:normAutofit/>
          </a:bodyPr>
          <a:lstStyle/>
          <a:p>
            <a:r>
              <a:rPr lang="nl-NL" sz="5400">
                <a:ea typeface="Calibri Light"/>
                <a:cs typeface="Calibri Light"/>
              </a:rPr>
              <a:t>Bijdragen </a:t>
            </a:r>
            <a:r>
              <a:rPr lang="nl-NL" sz="5400" dirty="0">
                <a:ea typeface="Calibri Light"/>
                <a:cs typeface="Calibri Light"/>
              </a:rPr>
              <a:t>door</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a:extLst>
              <a:ext uri="{FF2B5EF4-FFF2-40B4-BE49-F238E27FC236}">
                <a16:creationId xmlns:a16="http://schemas.microsoft.com/office/drawing/2014/main" id="{4D03C486-B992-EF7A-CDEE-7B4DEE9B9A8C}"/>
              </a:ext>
            </a:extLst>
          </p:cNvPr>
          <p:cNvSpPr txBox="1">
            <a:spLocks/>
          </p:cNvSpPr>
          <p:nvPr/>
        </p:nvSpPr>
        <p:spPr>
          <a:xfrm>
            <a:off x="281977" y="6125139"/>
            <a:ext cx="10573247" cy="457200"/>
          </a:xfrm>
          <a:prstGeom prst="rect">
            <a:avLst/>
          </a:prstGeom>
        </p:spPr>
        <p:txBody>
          <a:bodyPr tIns="36000" bIns="36000" anchor="t">
            <a:noAutofit/>
          </a:bodyPr>
          <a:lstStyle>
            <a:lvl1pPr algn="l" defTabSz="685800" rtl="0" eaLnBrk="1" latinLnBrk="0" hangingPunct="1">
              <a:lnSpc>
                <a:spcPct val="90000"/>
              </a:lnSpc>
              <a:spcBef>
                <a:spcPct val="0"/>
              </a:spcBef>
              <a:buNone/>
              <a:defRPr lang="nl-NL" sz="3000" b="1" i="0" kern="1200" cap="none" baseline="0">
                <a:solidFill>
                  <a:srgbClr val="016298"/>
                </a:solidFill>
                <a:latin typeface="+mn-lt"/>
                <a:ea typeface="+mj-ea"/>
                <a:cs typeface="+mj-cs"/>
              </a:defRPr>
            </a:lvl1pPr>
          </a:lstStyle>
          <a:p>
            <a:r>
              <a:rPr lang="en-US" dirty="0" err="1"/>
              <a:t>Lectoraat</a:t>
            </a:r>
            <a:r>
              <a:rPr lang="en-US" dirty="0"/>
              <a:t> </a:t>
            </a:r>
            <a:r>
              <a:rPr lang="en-US" dirty="0" err="1"/>
              <a:t>Ouderenzorg</a:t>
            </a:r>
            <a:endParaRPr lang="en-US" dirty="0"/>
          </a:p>
        </p:txBody>
      </p:sp>
      <p:pic>
        <p:nvPicPr>
          <p:cNvPr id="6" name="Afbeelding 5" descr="Afbeelding met tekst, Lettertype, logo, symbool&#10;&#10;Automatisch gegenereerde beschrijving">
            <a:extLst>
              <a:ext uri="{FF2B5EF4-FFF2-40B4-BE49-F238E27FC236}">
                <a16:creationId xmlns:a16="http://schemas.microsoft.com/office/drawing/2014/main" id="{10F88425-C192-6C89-70B9-E19335EE2454}"/>
              </a:ext>
            </a:extLst>
          </p:cNvPr>
          <p:cNvPicPr>
            <a:picLocks noChangeAspect="1"/>
          </p:cNvPicPr>
          <p:nvPr/>
        </p:nvPicPr>
        <p:blipFill>
          <a:blip r:embed="rId3"/>
          <a:stretch>
            <a:fillRect/>
          </a:stretch>
        </p:blipFill>
        <p:spPr>
          <a:xfrm>
            <a:off x="8824619" y="5824370"/>
            <a:ext cx="2870462" cy="793958"/>
          </a:xfrm>
          <a:prstGeom prst="rect">
            <a:avLst/>
          </a:prstGeom>
        </p:spPr>
      </p:pic>
      <p:sp>
        <p:nvSpPr>
          <p:cNvPr id="7" name="Content Placeholder 6">
            <a:extLst>
              <a:ext uri="{FF2B5EF4-FFF2-40B4-BE49-F238E27FC236}">
                <a16:creationId xmlns:a16="http://schemas.microsoft.com/office/drawing/2014/main" id="{D2ABB760-B081-1512-D46E-71A685459CA6}"/>
              </a:ext>
            </a:extLst>
          </p:cNvPr>
          <p:cNvSpPr>
            <a:spLocks noGrp="1"/>
          </p:cNvSpPr>
          <p:nvPr>
            <p:ph idx="1"/>
          </p:nvPr>
        </p:nvSpPr>
        <p:spPr>
          <a:xfrm>
            <a:off x="809445" y="1998154"/>
            <a:ext cx="2593678" cy="2467903"/>
          </a:xfrm>
        </p:spPr>
        <p:txBody>
          <a:bodyPr vert="horz" lIns="91440" tIns="45720" rIns="91440" bIns="45720" rtlCol="0" anchor="t">
            <a:normAutofit/>
          </a:bodyPr>
          <a:lstStyle/>
          <a:p>
            <a:pPr marL="0" indent="0">
              <a:buNone/>
            </a:pPr>
            <a:endParaRPr lang="en-US" sz="1800" dirty="0">
              <a:ea typeface="Calibri" panose="020F0502020204030204"/>
              <a:cs typeface="Calibri" panose="020F0502020204030204"/>
            </a:endParaRPr>
          </a:p>
          <a:p>
            <a:pPr marL="0" indent="0">
              <a:buNone/>
            </a:pPr>
            <a:r>
              <a:rPr lang="en-US" sz="2000" b="1" dirty="0">
                <a:ea typeface="Calibri" panose="020F0502020204030204"/>
                <a:cs typeface="Calibri" panose="020F0502020204030204"/>
              </a:rPr>
              <a:t>Dr. Ingrid Snijders</a:t>
            </a:r>
          </a:p>
          <a:p>
            <a:pPr marL="0" indent="0">
              <a:buNone/>
            </a:pPr>
            <a:r>
              <a:rPr lang="en-US" sz="1800" dirty="0" err="1">
                <a:ea typeface="Calibri" panose="020F0502020204030204"/>
                <a:cs typeface="Calibri" panose="020F0502020204030204"/>
              </a:rPr>
              <a:t>Lectoraat</a:t>
            </a:r>
            <a:r>
              <a:rPr lang="en-US" sz="1800" dirty="0">
                <a:ea typeface="Calibri" panose="020F0502020204030204"/>
                <a:cs typeface="Calibri" panose="020F0502020204030204"/>
              </a:rPr>
              <a:t> </a:t>
            </a:r>
            <a:r>
              <a:rPr lang="en-US" sz="1800" dirty="0" err="1">
                <a:ea typeface="Calibri" panose="020F0502020204030204"/>
                <a:cs typeface="Calibri" panose="020F0502020204030204"/>
              </a:rPr>
              <a:t>Ouderenzorg</a:t>
            </a:r>
            <a:r>
              <a:rPr lang="en-US" sz="1800" dirty="0">
                <a:ea typeface="Calibri" panose="020F0502020204030204"/>
                <a:cs typeface="Calibri" panose="020F0502020204030204"/>
              </a:rPr>
              <a:t>/Healthy Region</a:t>
            </a:r>
          </a:p>
          <a:p>
            <a:pPr marL="0" indent="0">
              <a:buNone/>
            </a:pPr>
            <a:r>
              <a:rPr lang="en-US" sz="1800" dirty="0">
                <a:ea typeface="Calibri" panose="020F0502020204030204"/>
                <a:cs typeface="Calibri" panose="020F0502020204030204"/>
                <a:hlinkClick r:id="rId4"/>
              </a:rPr>
              <a:t>Ingrid.snijders@hz.nl</a:t>
            </a:r>
            <a:endParaRPr lang="en-US" sz="1800" dirty="0">
              <a:ea typeface="Calibri" panose="020F0502020204030204"/>
              <a:cs typeface="Calibri" panose="020F0502020204030204"/>
            </a:endParaRPr>
          </a:p>
          <a:p>
            <a:pPr marL="0" indent="0">
              <a:buNone/>
            </a:pPr>
            <a:r>
              <a:rPr lang="en-US" sz="1800" dirty="0">
                <a:ea typeface="Calibri" panose="020F0502020204030204"/>
                <a:cs typeface="Calibri" panose="020F0502020204030204"/>
              </a:rPr>
              <a:t>06-29390862</a:t>
            </a:r>
            <a:endParaRPr lang="en-US" sz="1800" dirty="0"/>
          </a:p>
        </p:txBody>
      </p:sp>
      <p:sp>
        <p:nvSpPr>
          <p:cNvPr id="13" name="Content Placeholder 6">
            <a:extLst>
              <a:ext uri="{FF2B5EF4-FFF2-40B4-BE49-F238E27FC236}">
                <a16:creationId xmlns:a16="http://schemas.microsoft.com/office/drawing/2014/main" id="{FFF33CDA-C6CE-96DB-5608-F2597B260BB3}"/>
              </a:ext>
            </a:extLst>
          </p:cNvPr>
          <p:cNvSpPr txBox="1">
            <a:spLocks/>
          </p:cNvSpPr>
          <p:nvPr/>
        </p:nvSpPr>
        <p:spPr>
          <a:xfrm>
            <a:off x="3405996" y="1992403"/>
            <a:ext cx="2694319" cy="24822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b="1" dirty="0">
              <a:ea typeface="Calibri" panose="020F0502020204030204"/>
              <a:cs typeface="Calibri" panose="020F0502020204030204"/>
            </a:endParaRPr>
          </a:p>
          <a:p>
            <a:pPr marL="0" indent="0">
              <a:buNone/>
            </a:pPr>
            <a:r>
              <a:rPr lang="en-US" sz="2000" b="1" dirty="0">
                <a:ea typeface="Calibri" panose="020F0502020204030204"/>
                <a:cs typeface="Calibri" panose="020F0502020204030204"/>
              </a:rPr>
              <a:t>Petra </a:t>
            </a:r>
            <a:r>
              <a:rPr lang="en-US" sz="2000" b="1" dirty="0" err="1">
                <a:ea typeface="Calibri" panose="020F0502020204030204"/>
                <a:cs typeface="Calibri" panose="020F0502020204030204"/>
              </a:rPr>
              <a:t>Varenkamp</a:t>
            </a:r>
            <a:r>
              <a:rPr lang="en-US" sz="2000" b="1" dirty="0">
                <a:ea typeface="Calibri" panose="020F0502020204030204"/>
                <a:cs typeface="Calibri" panose="020F0502020204030204"/>
              </a:rPr>
              <a:t> </a:t>
            </a:r>
            <a:r>
              <a:rPr lang="en-US" sz="2000" b="1" dirty="0" err="1">
                <a:ea typeface="Calibri" panose="020F0502020204030204"/>
                <a:cs typeface="Calibri" panose="020F0502020204030204"/>
              </a:rPr>
              <a:t>Msc</a:t>
            </a:r>
            <a:r>
              <a:rPr lang="en-US" sz="2000" b="1" dirty="0">
                <a:ea typeface="Calibri" panose="020F0502020204030204"/>
                <a:cs typeface="Calibri" panose="020F0502020204030204"/>
              </a:rPr>
              <a:t>.</a:t>
            </a:r>
          </a:p>
          <a:p>
            <a:pPr marL="0" indent="0">
              <a:buFont typeface="Arial" panose="020B0604020202020204" pitchFamily="34" charset="0"/>
              <a:buNone/>
            </a:pPr>
            <a:r>
              <a:rPr lang="en-US" sz="1800" dirty="0">
                <a:ea typeface="Calibri"/>
                <a:cs typeface="Calibri"/>
              </a:rPr>
              <a:t>Co-Engaged</a:t>
            </a:r>
          </a:p>
          <a:p>
            <a:pPr marL="0" indent="0">
              <a:buFont typeface="Arial" panose="020B0604020202020204" pitchFamily="34" charset="0"/>
              <a:buNone/>
            </a:pPr>
            <a:endParaRPr lang="en-US" sz="1800" dirty="0">
              <a:ea typeface="Calibri"/>
              <a:cs typeface="Calibri"/>
            </a:endParaRPr>
          </a:p>
          <a:p>
            <a:pPr marL="0" indent="0">
              <a:buFont typeface="Arial" panose="020B0604020202020204" pitchFamily="34" charset="0"/>
              <a:buNone/>
            </a:pPr>
            <a:endParaRPr lang="en-US" sz="1800" dirty="0">
              <a:ea typeface="Calibri"/>
              <a:cs typeface="Calibri"/>
            </a:endParaRPr>
          </a:p>
        </p:txBody>
      </p:sp>
      <p:sp>
        <p:nvSpPr>
          <p:cNvPr id="16" name="Content Placeholder 6">
            <a:extLst>
              <a:ext uri="{FF2B5EF4-FFF2-40B4-BE49-F238E27FC236}">
                <a16:creationId xmlns:a16="http://schemas.microsoft.com/office/drawing/2014/main" id="{550C3F33-320A-79F2-0ED4-2E3A20528754}"/>
              </a:ext>
            </a:extLst>
          </p:cNvPr>
          <p:cNvSpPr txBox="1">
            <a:spLocks/>
          </p:cNvSpPr>
          <p:nvPr/>
        </p:nvSpPr>
        <p:spPr>
          <a:xfrm>
            <a:off x="6094562" y="1992403"/>
            <a:ext cx="2723073" cy="24966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ea typeface="Calibri" panose="020F0502020204030204"/>
              <a:cs typeface="Calibri" panose="020F0502020204030204"/>
            </a:endParaRPr>
          </a:p>
          <a:p>
            <a:pPr marL="0" indent="0">
              <a:buNone/>
            </a:pPr>
            <a:r>
              <a:rPr lang="en-US" sz="2000" b="1" dirty="0">
                <a:ea typeface="Calibri"/>
                <a:cs typeface="Calibri"/>
              </a:rPr>
              <a:t>Els van Tiel </a:t>
            </a:r>
          </a:p>
          <a:p>
            <a:pPr marL="0" indent="0">
              <a:buFont typeface="Arial" panose="020B0604020202020204" pitchFamily="34" charset="0"/>
              <a:buNone/>
            </a:pPr>
            <a:r>
              <a:rPr lang="en-US" sz="1800" dirty="0" err="1">
                <a:cs typeface="Calibri"/>
              </a:rPr>
              <a:t>Scalda</a:t>
            </a:r>
            <a:endParaRPr lang="en-US" sz="1800" dirty="0"/>
          </a:p>
        </p:txBody>
      </p:sp>
      <p:sp>
        <p:nvSpPr>
          <p:cNvPr id="19" name="TextBox 18">
            <a:extLst>
              <a:ext uri="{FF2B5EF4-FFF2-40B4-BE49-F238E27FC236}">
                <a16:creationId xmlns:a16="http://schemas.microsoft.com/office/drawing/2014/main" id="{E8940651-D986-5ADE-DEB5-BBE44730B24B}"/>
              </a:ext>
            </a:extLst>
          </p:cNvPr>
          <p:cNvSpPr txBox="1"/>
          <p:nvPr/>
        </p:nvSpPr>
        <p:spPr>
          <a:xfrm>
            <a:off x="809087" y="4479268"/>
            <a:ext cx="1029706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ea typeface="Calibri"/>
                <a:cs typeface="Calibri"/>
              </a:rPr>
              <a:t>Co-Engaged</a:t>
            </a:r>
            <a:r>
              <a:rPr lang="en-US" dirty="0">
                <a:ea typeface="Calibri"/>
                <a:cs typeface="Calibri"/>
              </a:rPr>
              <a:t> </a:t>
            </a:r>
            <a:r>
              <a:rPr lang="en-US" dirty="0" err="1">
                <a:ea typeface="Calibri"/>
                <a:cs typeface="Calibri"/>
              </a:rPr>
              <a:t>verzorgden</a:t>
            </a:r>
            <a:r>
              <a:rPr lang="en-US" dirty="0">
                <a:ea typeface="Calibri"/>
                <a:cs typeface="Calibri"/>
              </a:rPr>
              <a:t> lessen PG </a:t>
            </a:r>
            <a:r>
              <a:rPr lang="en-US" dirty="0" err="1">
                <a:ea typeface="Calibri"/>
                <a:cs typeface="Calibri"/>
              </a:rPr>
              <a:t>aan</a:t>
            </a:r>
            <a:r>
              <a:rPr lang="en-US" dirty="0">
                <a:ea typeface="Calibri"/>
                <a:cs typeface="Calibri"/>
              </a:rPr>
              <a:t> </a:t>
            </a:r>
            <a:r>
              <a:rPr lang="en-US" dirty="0" err="1">
                <a:ea typeface="Calibri"/>
                <a:cs typeface="Calibri"/>
              </a:rPr>
              <a:t>docenten</a:t>
            </a:r>
            <a:r>
              <a:rPr lang="en-US" dirty="0">
                <a:ea typeface="Calibri"/>
                <a:cs typeface="Calibri"/>
              </a:rPr>
              <a:t> </a:t>
            </a:r>
            <a:r>
              <a:rPr lang="en-US" dirty="0" err="1">
                <a:ea typeface="Calibri"/>
                <a:cs typeface="Calibri"/>
              </a:rPr>
              <a:t>Scalda</a:t>
            </a:r>
            <a:endParaRPr lang="en-US" dirty="0">
              <a:ea typeface="Calibri"/>
              <a:cs typeface="Calibri"/>
            </a:endParaRPr>
          </a:p>
          <a:p>
            <a:r>
              <a:rPr lang="en-US" b="1" dirty="0" err="1">
                <a:ea typeface="Calibri"/>
                <a:cs typeface="Calibri"/>
              </a:rPr>
              <a:t>Scalda</a:t>
            </a:r>
            <a:r>
              <a:rPr lang="en-US" dirty="0">
                <a:ea typeface="Calibri"/>
                <a:cs typeface="Calibri"/>
              </a:rPr>
              <a:t> </a:t>
            </a:r>
            <a:r>
              <a:rPr lang="en-US" dirty="0" err="1">
                <a:ea typeface="Calibri"/>
                <a:cs typeface="Calibri"/>
              </a:rPr>
              <a:t>docenten</a:t>
            </a:r>
            <a:r>
              <a:rPr lang="en-US" dirty="0">
                <a:ea typeface="Calibri"/>
                <a:cs typeface="Calibri"/>
              </a:rPr>
              <a:t> </a:t>
            </a:r>
            <a:r>
              <a:rPr lang="en-US" dirty="0" err="1">
                <a:ea typeface="Calibri"/>
                <a:cs typeface="Calibri"/>
              </a:rPr>
              <a:t>verzorgde</a:t>
            </a:r>
            <a:r>
              <a:rPr lang="en-US" dirty="0">
                <a:ea typeface="Calibri"/>
                <a:cs typeface="Calibri"/>
              </a:rPr>
              <a:t> lessen PG </a:t>
            </a:r>
            <a:r>
              <a:rPr lang="en-US" dirty="0" err="1">
                <a:ea typeface="Calibri"/>
                <a:cs typeface="Calibri"/>
              </a:rPr>
              <a:t>aan</a:t>
            </a:r>
            <a:r>
              <a:rPr lang="en-US" dirty="0">
                <a:ea typeface="Calibri"/>
                <a:cs typeface="Calibri"/>
              </a:rPr>
              <a:t> </a:t>
            </a:r>
            <a:r>
              <a:rPr lang="en-US" dirty="0" err="1">
                <a:ea typeface="Calibri"/>
                <a:cs typeface="Calibri"/>
              </a:rPr>
              <a:t>studerenden</a:t>
            </a:r>
            <a:endParaRPr lang="en-US" dirty="0">
              <a:ea typeface="Calibri"/>
              <a:cs typeface="Calibri"/>
            </a:endParaRPr>
          </a:p>
          <a:p>
            <a:r>
              <a:rPr lang="en-US" b="1" dirty="0">
                <a:ea typeface="Calibri"/>
                <a:cs typeface="Calibri"/>
              </a:rPr>
              <a:t>HZ </a:t>
            </a:r>
            <a:r>
              <a:rPr lang="en-US" b="1" dirty="0" err="1">
                <a:ea typeface="Calibri"/>
                <a:cs typeface="Calibri"/>
              </a:rPr>
              <a:t>Lectoraat</a:t>
            </a:r>
            <a:r>
              <a:rPr lang="en-US" b="1" dirty="0">
                <a:ea typeface="Calibri"/>
                <a:cs typeface="Calibri"/>
              </a:rPr>
              <a:t> </a:t>
            </a:r>
            <a:r>
              <a:rPr lang="en-US" b="1" dirty="0" err="1">
                <a:ea typeface="Calibri"/>
                <a:cs typeface="Calibri"/>
              </a:rPr>
              <a:t>Ouderenzorg</a:t>
            </a:r>
            <a:r>
              <a:rPr lang="en-US" dirty="0">
                <a:ea typeface="Calibri"/>
                <a:cs typeface="Calibri"/>
              </a:rPr>
              <a:t> </a:t>
            </a:r>
            <a:r>
              <a:rPr lang="en-US" dirty="0" err="1">
                <a:ea typeface="Calibri"/>
                <a:cs typeface="Calibri"/>
              </a:rPr>
              <a:t>verzorgde</a:t>
            </a:r>
            <a:r>
              <a:rPr lang="en-US" dirty="0">
                <a:ea typeface="Calibri"/>
                <a:cs typeface="Calibri"/>
              </a:rPr>
              <a:t> monitoring van </a:t>
            </a:r>
            <a:r>
              <a:rPr lang="en-US" dirty="0" err="1">
                <a:ea typeface="Calibri"/>
                <a:cs typeface="Calibri"/>
              </a:rPr>
              <a:t>onderzoeksgegevens</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resultaten</a:t>
            </a:r>
            <a:endParaRPr lang="en-US" dirty="0">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395630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529A6E2-9E11-6CD2-320F-46AAF424C72C}"/>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100" kern="1200">
                <a:solidFill>
                  <a:schemeClr val="tx1"/>
                </a:solidFill>
                <a:latin typeface="+mj-lt"/>
                <a:ea typeface="+mj-ea"/>
                <a:cs typeface="+mj-cs"/>
              </a:rPr>
              <a:t>Spinnenweb Positieve Gezondheid</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tekst, schermopname, Multimediasoftware, software&#10;&#10;Door AI gegenereerde inhoud is mogelijk onjuist.">
            <a:extLst>
              <a:ext uri="{FF2B5EF4-FFF2-40B4-BE49-F238E27FC236}">
                <a16:creationId xmlns:a16="http://schemas.microsoft.com/office/drawing/2014/main" id="{F098FAB9-61F3-B98D-8C22-731833EC14EC}"/>
              </a:ext>
            </a:extLst>
          </p:cNvPr>
          <p:cNvPicPr>
            <a:picLocks noChangeAspect="1"/>
          </p:cNvPicPr>
          <p:nvPr/>
        </p:nvPicPr>
        <p:blipFill>
          <a:blip r:embed="rId3"/>
          <a:stretch>
            <a:fillRect/>
          </a:stretch>
        </p:blipFill>
        <p:spPr>
          <a:xfrm>
            <a:off x="4654296" y="863112"/>
            <a:ext cx="7214616" cy="5104344"/>
          </a:xfrm>
          <a:prstGeom prst="rect">
            <a:avLst/>
          </a:prstGeom>
        </p:spPr>
      </p:pic>
    </p:spTree>
    <p:extLst>
      <p:ext uri="{BB962C8B-B14F-4D97-AF65-F5344CB8AC3E}">
        <p14:creationId xmlns:p14="http://schemas.microsoft.com/office/powerpoint/2010/main" val="2615869860"/>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520BA6C-B17B-4E59-AD30-7E450DEBAE5F}"/>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6600" dirty="0"/>
              <a:t>Rollen project ZiB-GG </a:t>
            </a:r>
          </a:p>
        </p:txBody>
      </p:sp>
      <p:sp>
        <p:nvSpPr>
          <p:cNvPr id="36"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Graphics, Lettertype, logo, symbool&#10;&#10;Door AI gegenereerde inhoud is mogelijk onjuist.">
            <a:extLst>
              <a:ext uri="{FF2B5EF4-FFF2-40B4-BE49-F238E27FC236}">
                <a16:creationId xmlns:a16="http://schemas.microsoft.com/office/drawing/2014/main" id="{3241CB01-61A8-1EE0-48E3-0414D4FB4DCE}"/>
              </a:ext>
            </a:extLst>
          </p:cNvPr>
          <p:cNvPicPr>
            <a:picLocks noGrp="1" noChangeAspect="1"/>
          </p:cNvPicPr>
          <p:nvPr>
            <p:ph idx="1"/>
          </p:nvPr>
        </p:nvPicPr>
        <p:blipFill>
          <a:blip r:embed="rId3"/>
          <a:stretch>
            <a:fillRect/>
          </a:stretch>
        </p:blipFill>
        <p:spPr>
          <a:xfrm>
            <a:off x="292608" y="2681324"/>
            <a:ext cx="3758184" cy="3476960"/>
          </a:xfrm>
          <a:prstGeom prst="rect">
            <a:avLst/>
          </a:prstGeom>
        </p:spPr>
      </p:pic>
      <p:pic>
        <p:nvPicPr>
          <p:cNvPr id="4" name="Graphic 3">
            <a:extLst>
              <a:ext uri="{FF2B5EF4-FFF2-40B4-BE49-F238E27FC236}">
                <a16:creationId xmlns:a16="http://schemas.microsoft.com/office/drawing/2014/main" id="{A9448223-EF29-7F5C-A713-0968755A56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16908" y="3845529"/>
            <a:ext cx="3758184" cy="1148551"/>
          </a:xfrm>
          <a:prstGeom prst="rect">
            <a:avLst/>
          </a:prstGeom>
        </p:spPr>
      </p:pic>
      <p:pic>
        <p:nvPicPr>
          <p:cNvPr id="8" name="Tijdelijke aanduiding voor inhoud 5">
            <a:extLst>
              <a:ext uri="{FF2B5EF4-FFF2-40B4-BE49-F238E27FC236}">
                <a16:creationId xmlns:a16="http://schemas.microsoft.com/office/drawing/2014/main" id="{EA5194CA-9C0D-9AF3-775B-7404264775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41208" y="3934476"/>
            <a:ext cx="3758184" cy="970656"/>
          </a:xfrm>
          <a:prstGeom prst="rect">
            <a:avLst/>
          </a:prstGeom>
        </p:spPr>
      </p:pic>
      <p:sp>
        <p:nvSpPr>
          <p:cNvPr id="7" name="Tekstvak 6">
            <a:extLst>
              <a:ext uri="{FF2B5EF4-FFF2-40B4-BE49-F238E27FC236}">
                <a16:creationId xmlns:a16="http://schemas.microsoft.com/office/drawing/2014/main" id="{A115B703-A90E-B163-2F7C-3EE29EE68F14}"/>
              </a:ext>
            </a:extLst>
          </p:cNvPr>
          <p:cNvSpPr txBox="1"/>
          <p:nvPr/>
        </p:nvSpPr>
        <p:spPr>
          <a:xfrm>
            <a:off x="4763933" y="5088106"/>
            <a:ext cx="6766405" cy="1168189"/>
          </a:xfrm>
          <a:prstGeom prst="rect">
            <a:avLst/>
          </a:prstGeom>
        </p:spPr>
        <p:txBody>
          <a:bodyPr vert="horz" lIns="91440" tIns="45720" rIns="91440" bIns="45720" rtlCol="0">
            <a:normAutofit/>
          </a:bodyPr>
          <a:lstStyle/>
          <a:p>
            <a:pPr algn="ctr">
              <a:lnSpc>
                <a:spcPct val="90000"/>
              </a:lnSpc>
              <a:spcBef>
                <a:spcPts val="1000"/>
              </a:spcBef>
            </a:pPr>
            <a:endParaRPr lang="en-US" sz="2400" dirty="0">
              <a:solidFill>
                <a:srgbClr val="FFFFFE"/>
              </a:solidFill>
            </a:endParaRPr>
          </a:p>
        </p:txBody>
      </p:sp>
    </p:spTree>
    <p:extLst>
      <p:ext uri="{BB962C8B-B14F-4D97-AF65-F5344CB8AC3E}">
        <p14:creationId xmlns:p14="http://schemas.microsoft.com/office/powerpoint/2010/main" val="3364377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ACF2AB3-FD5D-A915-241A-434902AA2585}"/>
              </a:ext>
            </a:extLst>
          </p:cNvPr>
          <p:cNvSpPr>
            <a:spLocks noGrp="1"/>
          </p:cNvSpPr>
          <p:nvPr>
            <p:ph type="title"/>
          </p:nvPr>
        </p:nvSpPr>
        <p:spPr>
          <a:xfrm>
            <a:off x="1043631" y="809898"/>
            <a:ext cx="9942716" cy="1554480"/>
          </a:xfrm>
        </p:spPr>
        <p:txBody>
          <a:bodyPr anchor="ctr">
            <a:normAutofit/>
          </a:bodyPr>
          <a:lstStyle/>
          <a:p>
            <a:r>
              <a:rPr lang="nl-NL" sz="4800" dirty="0"/>
              <a:t>Bevindingen 1</a:t>
            </a:r>
            <a:r>
              <a:rPr lang="nl-NL" sz="4800" baseline="30000" dirty="0"/>
              <a:t>e</a:t>
            </a:r>
            <a:r>
              <a:rPr lang="nl-NL" sz="4800" dirty="0"/>
              <a:t> lichting 2024-2025</a:t>
            </a:r>
            <a:endParaRPr lang="nl-NL" sz="4800" i="1" dirty="0"/>
          </a:p>
        </p:txBody>
      </p:sp>
      <p:sp>
        <p:nvSpPr>
          <p:cNvPr id="3" name="Tijdelijke aanduiding voor inhoud 2">
            <a:extLst>
              <a:ext uri="{FF2B5EF4-FFF2-40B4-BE49-F238E27FC236}">
                <a16:creationId xmlns:a16="http://schemas.microsoft.com/office/drawing/2014/main" id="{9767E8DF-9FC2-5A01-AF1C-C2C0FFE92646}"/>
              </a:ext>
            </a:extLst>
          </p:cNvPr>
          <p:cNvSpPr>
            <a:spLocks noGrp="1"/>
          </p:cNvSpPr>
          <p:nvPr>
            <p:ph idx="1"/>
          </p:nvPr>
        </p:nvSpPr>
        <p:spPr>
          <a:xfrm>
            <a:off x="1045028" y="3017522"/>
            <a:ext cx="9941319" cy="3124658"/>
          </a:xfrm>
        </p:spPr>
        <p:txBody>
          <a:bodyPr anchor="ctr">
            <a:normAutofit/>
          </a:bodyPr>
          <a:lstStyle/>
          <a:p>
            <a:r>
              <a:rPr lang="nl-NL" sz="2000" dirty="0"/>
              <a:t>Meting 1</a:t>
            </a:r>
          </a:p>
          <a:p>
            <a:pPr lvl="1"/>
            <a:r>
              <a:rPr lang="nl-NL" sz="2000" dirty="0"/>
              <a:t>99 Studerenden </a:t>
            </a:r>
            <a:r>
              <a:rPr lang="nl-NL" sz="2000" dirty="0" err="1"/>
              <a:t>Scalda</a:t>
            </a:r>
            <a:r>
              <a:rPr lang="nl-NL" sz="2000" dirty="0"/>
              <a:t>: BBL &amp; BOL IG-verzorgenden leerjaar 1 - 3</a:t>
            </a:r>
          </a:p>
          <a:p>
            <a:pPr lvl="1"/>
            <a:r>
              <a:rPr lang="nl-NL" sz="2000" dirty="0"/>
              <a:t>128 Senioren regio Zeeland (39 man/88 vrouw/1 anders-geen antwoord)</a:t>
            </a:r>
          </a:p>
          <a:p>
            <a:r>
              <a:rPr lang="nl-NL" sz="2000" dirty="0"/>
              <a:t>Meting 2 </a:t>
            </a:r>
          </a:p>
          <a:p>
            <a:pPr lvl="1"/>
            <a:r>
              <a:rPr lang="nl-NL" sz="2000" dirty="0"/>
              <a:t>33 Studerenden </a:t>
            </a:r>
            <a:r>
              <a:rPr lang="nl-NL" sz="2000" dirty="0" err="1"/>
              <a:t>Scalda</a:t>
            </a:r>
            <a:r>
              <a:rPr lang="nl-NL" sz="2000" dirty="0"/>
              <a:t>: BBL &amp; BOL IG-verzorgenden leerjaar 1 - 3</a:t>
            </a:r>
          </a:p>
          <a:p>
            <a:pPr marL="457200" lvl="1" indent="0">
              <a:buNone/>
            </a:pPr>
            <a:endParaRPr lang="nl-NL" sz="2000" dirty="0"/>
          </a:p>
          <a:p>
            <a:pPr marL="457200" lvl="1" indent="0">
              <a:buNone/>
            </a:pPr>
            <a:endParaRPr lang="nl-NL" dirty="0"/>
          </a:p>
          <a:p>
            <a:pPr lvl="1"/>
            <a:endParaRPr lang="nl-NL"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8899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5288B3-5386-98F9-B846-818872649D81}"/>
              </a:ext>
            </a:extLst>
          </p:cNvPr>
          <p:cNvSpPr>
            <a:spLocks noGrp="1"/>
          </p:cNvSpPr>
          <p:nvPr>
            <p:ph type="ctrTitle"/>
          </p:nvPr>
        </p:nvSpPr>
        <p:spPr/>
        <p:txBody>
          <a:bodyPr/>
          <a:lstStyle/>
          <a:p>
            <a:r>
              <a:rPr lang="nl-NL" dirty="0"/>
              <a:t>Meting 1_Studerenden</a:t>
            </a:r>
          </a:p>
        </p:txBody>
      </p:sp>
      <p:sp>
        <p:nvSpPr>
          <p:cNvPr id="3" name="Ondertitel 2">
            <a:extLst>
              <a:ext uri="{FF2B5EF4-FFF2-40B4-BE49-F238E27FC236}">
                <a16:creationId xmlns:a16="http://schemas.microsoft.com/office/drawing/2014/main" id="{86591041-99D0-AAA7-C195-75C086050427}"/>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312309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ACF2AB3-FD5D-A915-241A-434902AA2585}"/>
              </a:ext>
            </a:extLst>
          </p:cNvPr>
          <p:cNvSpPr>
            <a:spLocks noGrp="1"/>
          </p:cNvSpPr>
          <p:nvPr>
            <p:ph type="title"/>
          </p:nvPr>
        </p:nvSpPr>
        <p:spPr>
          <a:xfrm>
            <a:off x="645064" y="525982"/>
            <a:ext cx="4282983" cy="1200361"/>
          </a:xfrm>
        </p:spPr>
        <p:txBody>
          <a:bodyPr anchor="b">
            <a:normAutofit/>
          </a:bodyPr>
          <a:lstStyle/>
          <a:p>
            <a:r>
              <a:rPr lang="nl-NL" sz="3300" dirty="0"/>
              <a:t>Studerenden_Meting 1</a:t>
            </a:r>
          </a:p>
        </p:txBody>
      </p:sp>
      <p:sp>
        <p:nvSpPr>
          <p:cNvPr id="24" name="Rectangle 23">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9767E8DF-9FC2-5A01-AF1C-C2C0FFE92646}"/>
              </a:ext>
            </a:extLst>
          </p:cNvPr>
          <p:cNvSpPr>
            <a:spLocks noGrp="1"/>
          </p:cNvSpPr>
          <p:nvPr>
            <p:ph idx="1"/>
          </p:nvPr>
        </p:nvSpPr>
        <p:spPr>
          <a:xfrm>
            <a:off x="645066" y="2031101"/>
            <a:ext cx="4516214" cy="3511943"/>
          </a:xfrm>
        </p:spPr>
        <p:txBody>
          <a:bodyPr anchor="ctr">
            <a:normAutofit lnSpcReduction="10000"/>
          </a:bodyPr>
          <a:lstStyle/>
          <a:p>
            <a:r>
              <a:rPr lang="nl-NL" sz="1500" dirty="0"/>
              <a:t>Bekendheid Positieve Gezondheid : Gemiddelde 2.74 [</a:t>
            </a:r>
            <a:r>
              <a:rPr lang="nl-NL" sz="1500" dirty="0">
                <a:effectLst/>
                <a:ea typeface="Calibri" panose="020F0502020204030204" pitchFamily="34" charset="0"/>
                <a:cs typeface="Times New Roman" panose="02020603050405020304" pitchFamily="18" charset="0"/>
              </a:rPr>
              <a:t>1 = Zeer goed bekend -  5  = Helemaal niet bekend]</a:t>
            </a:r>
            <a:r>
              <a:rPr lang="nl-NL" sz="1500" dirty="0"/>
              <a:t> </a:t>
            </a:r>
          </a:p>
          <a:p>
            <a:r>
              <a:rPr lang="nl-NL" sz="1500" dirty="0"/>
              <a:t>Positieve Gezondheid Clustering:  Gemiddelde 2.38 [</a:t>
            </a:r>
            <a:r>
              <a:rPr lang="nl-NL" sz="1500" dirty="0">
                <a:effectLst/>
                <a:ea typeface="Calibri" panose="020F0502020204030204" pitchFamily="34" charset="0"/>
                <a:cs typeface="Times New Roman" panose="02020603050405020304" pitchFamily="18" charset="0"/>
              </a:rPr>
              <a:t>1 = Zeer goed bekend -  5  = Helemaal niet bekend]</a:t>
            </a:r>
          </a:p>
          <a:p>
            <a:pPr marL="0" indent="0">
              <a:buNone/>
            </a:pPr>
            <a:endParaRPr lang="nl-NL" sz="1500" dirty="0"/>
          </a:p>
          <a:p>
            <a:r>
              <a:rPr lang="nl-NL" sz="1500" dirty="0"/>
              <a:t>Mogelijkheden Zorgverlening: Gemiddelde 1.95        [</a:t>
            </a:r>
            <a:r>
              <a:rPr lang="nl-NL" sz="1500" dirty="0">
                <a:effectLst/>
                <a:ea typeface="Calibri" panose="020F0502020204030204" pitchFamily="34" charset="0"/>
                <a:cs typeface="Times New Roman" panose="02020603050405020304" pitchFamily="18" charset="0"/>
              </a:rPr>
              <a:t>1 = Altijd -  5  = Nooit]</a:t>
            </a:r>
          </a:p>
          <a:p>
            <a:endParaRPr lang="nl-NL" sz="1500" dirty="0"/>
          </a:p>
          <a:p>
            <a:r>
              <a:rPr lang="nl-NL" sz="1500" dirty="0"/>
              <a:t>Belang vs. Vaardigheid: Gemiddelde 1.56; 2.39         [</a:t>
            </a:r>
            <a:r>
              <a:rPr lang="nl-NL" sz="1500" dirty="0">
                <a:effectLst/>
                <a:ea typeface="Calibri" panose="020F0502020204030204" pitchFamily="34" charset="0"/>
                <a:cs typeface="Times New Roman" panose="02020603050405020304" pitchFamily="18" charset="0"/>
              </a:rPr>
              <a:t>1 = Heel belangrijk -  5  = Totaal niet belangrijk]       </a:t>
            </a:r>
            <a:r>
              <a:rPr lang="nl-NL" sz="1500" dirty="0"/>
              <a:t>[</a:t>
            </a:r>
            <a:r>
              <a:rPr lang="nl-NL" sz="1500" dirty="0">
                <a:effectLst/>
                <a:ea typeface="Calibri" panose="020F0502020204030204" pitchFamily="34" charset="0"/>
                <a:cs typeface="Times New Roman" panose="02020603050405020304" pitchFamily="18" charset="0"/>
              </a:rPr>
              <a:t>1 = Volledig -  5  = Geen]</a:t>
            </a:r>
          </a:p>
          <a:p>
            <a:pPr marL="0" indent="0">
              <a:buNone/>
            </a:pPr>
            <a:endParaRPr lang="nl-NL" sz="1400" dirty="0"/>
          </a:p>
          <a:p>
            <a:pPr marL="0" indent="0">
              <a:buNone/>
            </a:pPr>
            <a:r>
              <a:rPr lang="nl-NL" sz="1400" dirty="0"/>
              <a:t>N = 99</a:t>
            </a:r>
            <a:endParaRPr lang="nl-NL" sz="1500" dirty="0"/>
          </a:p>
        </p:txBody>
      </p:sp>
      <p:sp>
        <p:nvSpPr>
          <p:cNvPr id="26" name="Rectangle 25">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hart 4" descr="Chart type: Clustered Column. 'Field2'&#10;&#10;Description automatically generated">
            <a:extLst>
              <a:ext uri="{FF2B5EF4-FFF2-40B4-BE49-F238E27FC236}">
                <a16:creationId xmlns:a16="http://schemas.microsoft.com/office/drawing/2014/main" id="{35EE2B64-664B-AD35-B7C7-BCCB5E758753}"/>
              </a:ext>
              <a:ext uri="{147F2762-F138-4A5C-976F-8EAC2B608ADB}">
                <a16:predDERef xmlns:a16="http://schemas.microsoft.com/office/drawing/2014/main" pred="{7F309853-0455-BA8F-BC11-DE006A260D0E}"/>
              </a:ext>
            </a:extLst>
          </p:cNvPr>
          <p:cNvGraphicFramePr>
            <a:graphicFrameLocks/>
          </p:cNvGraphicFramePr>
          <p:nvPr>
            <p:extLst>
              <p:ext uri="{D42A27DB-BD31-4B8C-83A1-F6EECF244321}">
                <p14:modId xmlns:p14="http://schemas.microsoft.com/office/powerpoint/2010/main" val="3122904715"/>
              </p:ext>
            </p:extLst>
          </p:nvPr>
        </p:nvGraphicFramePr>
        <p:xfrm>
          <a:off x="6273381" y="351347"/>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descr="Chart type: Clustered Column. 'Field2'&#10;&#10;Description automatically generated">
            <a:extLst>
              <a:ext uri="{FF2B5EF4-FFF2-40B4-BE49-F238E27FC236}">
                <a16:creationId xmlns:a16="http://schemas.microsoft.com/office/drawing/2014/main" id="{F6877E9A-BEBF-105E-0E20-CB7CD3D7BB8F}"/>
              </a:ext>
              <a:ext uri="{147F2762-F138-4A5C-976F-8EAC2B608ADB}">
                <a16:predDERef xmlns:a16="http://schemas.microsoft.com/office/drawing/2014/main" pred="{35EE2B64-664B-AD35-B7C7-BCCB5E758753}"/>
              </a:ext>
            </a:extLst>
          </p:cNvPr>
          <p:cNvGraphicFramePr>
            <a:graphicFrameLocks/>
          </p:cNvGraphicFramePr>
          <p:nvPr>
            <p:extLst>
              <p:ext uri="{D42A27DB-BD31-4B8C-83A1-F6EECF244321}">
                <p14:modId xmlns:p14="http://schemas.microsoft.com/office/powerpoint/2010/main" val="1725788842"/>
              </p:ext>
            </p:extLst>
          </p:nvPr>
        </p:nvGraphicFramePr>
        <p:xfrm>
          <a:off x="6273381" y="3097422"/>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24607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ACF2AB3-FD5D-A915-241A-434902AA2585}"/>
              </a:ext>
            </a:extLst>
          </p:cNvPr>
          <p:cNvSpPr>
            <a:spLocks noGrp="1"/>
          </p:cNvSpPr>
          <p:nvPr>
            <p:ph type="title"/>
          </p:nvPr>
        </p:nvSpPr>
        <p:spPr>
          <a:xfrm>
            <a:off x="793662" y="386930"/>
            <a:ext cx="10066122" cy="1298448"/>
          </a:xfrm>
        </p:spPr>
        <p:txBody>
          <a:bodyPr anchor="b">
            <a:normAutofit/>
          </a:bodyPr>
          <a:lstStyle/>
          <a:p>
            <a:r>
              <a:rPr lang="nl-NL" dirty="0"/>
              <a:t>Studerenden vervolg_ Meting 1</a:t>
            </a:r>
          </a:p>
        </p:txBody>
      </p:sp>
      <p:sp>
        <p:nvSpPr>
          <p:cNvPr id="24" name="Rectangle 2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9767E8DF-9FC2-5A01-AF1C-C2C0FFE92646}"/>
              </a:ext>
            </a:extLst>
          </p:cNvPr>
          <p:cNvSpPr>
            <a:spLocks noGrp="1"/>
          </p:cNvSpPr>
          <p:nvPr>
            <p:ph idx="1"/>
          </p:nvPr>
        </p:nvSpPr>
        <p:spPr>
          <a:xfrm>
            <a:off x="793661" y="2599509"/>
            <a:ext cx="4796318" cy="3639450"/>
          </a:xfrm>
        </p:spPr>
        <p:txBody>
          <a:bodyPr anchor="ctr">
            <a:normAutofit/>
          </a:bodyPr>
          <a:lstStyle/>
          <a:p>
            <a:pPr marL="0" indent="0">
              <a:buNone/>
            </a:pPr>
            <a:endParaRPr lang="nl-NL" sz="2000" dirty="0"/>
          </a:p>
          <a:p>
            <a:r>
              <a:rPr lang="nl-NL" sz="2000" dirty="0"/>
              <a:t>Kennis knelpunten zorg: Gemiddelde 1.15 </a:t>
            </a:r>
            <a:r>
              <a:rPr lang="nl-NL" sz="1400" dirty="0"/>
              <a:t>[</a:t>
            </a:r>
            <a:r>
              <a:rPr lang="nl-NL" sz="1400" dirty="0">
                <a:effectLst/>
                <a:ea typeface="Calibri" panose="020F0502020204030204" pitchFamily="34" charset="0"/>
                <a:cs typeface="Times New Roman" panose="02020603050405020304" pitchFamily="18" charset="0"/>
              </a:rPr>
              <a:t>1 = Ja</a:t>
            </a:r>
            <a:r>
              <a:rPr lang="nl-NL" sz="1400" dirty="0">
                <a:ea typeface="Calibri" panose="020F0502020204030204" pitchFamily="34" charset="0"/>
                <a:cs typeface="Times New Roman" panose="02020603050405020304" pitchFamily="18" charset="0"/>
              </a:rPr>
              <a:t> dat wist ik</a:t>
            </a:r>
            <a:r>
              <a:rPr lang="nl-NL" sz="1400" dirty="0">
                <a:effectLst/>
                <a:ea typeface="Calibri" panose="020F0502020204030204" pitchFamily="34" charset="0"/>
                <a:cs typeface="Times New Roman" panose="02020603050405020304" pitchFamily="18" charset="0"/>
              </a:rPr>
              <a:t> -  2  = Dat wist ik niet]</a:t>
            </a:r>
            <a:r>
              <a:rPr lang="nl-NL" sz="1400" dirty="0"/>
              <a:t> </a:t>
            </a:r>
          </a:p>
          <a:p>
            <a:r>
              <a:rPr lang="nl-NL" sz="2000" dirty="0"/>
              <a:t>Wie verantwoordelijk? </a:t>
            </a:r>
          </a:p>
          <a:p>
            <a:pPr marL="457200" lvl="1" indent="0">
              <a:buNone/>
            </a:pPr>
            <a:endParaRPr lang="nl-NL" sz="2000" dirty="0"/>
          </a:p>
        </p:txBody>
      </p:sp>
      <p:sp>
        <p:nvSpPr>
          <p:cNvPr id="28" name="Rectangle 27">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Grafiek 3">
            <a:extLst>
              <a:ext uri="{FF2B5EF4-FFF2-40B4-BE49-F238E27FC236}">
                <a16:creationId xmlns:a16="http://schemas.microsoft.com/office/drawing/2014/main" id="{E03567A9-B9C4-7A5A-A3E7-9993F06E49A7}"/>
              </a:ext>
            </a:extLst>
          </p:cNvPr>
          <p:cNvGraphicFramePr>
            <a:graphicFrameLocks/>
          </p:cNvGraphicFramePr>
          <p:nvPr>
            <p:extLst>
              <p:ext uri="{D42A27DB-BD31-4B8C-83A1-F6EECF244321}">
                <p14:modId xmlns:p14="http://schemas.microsoft.com/office/powerpoint/2010/main" val="2668800134"/>
              </p:ext>
            </p:extLst>
          </p:nvPr>
        </p:nvGraphicFramePr>
        <p:xfrm>
          <a:off x="5911532" y="2484255"/>
          <a:ext cx="5150277" cy="37142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6003542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C2F375312A3AA44BFC47A77471EE4DB" ma:contentTypeVersion="4" ma:contentTypeDescription="Create a new document." ma:contentTypeScope="" ma:versionID="f3a7710fd7d3035ff6ebf13c8acf7899">
  <xsd:schema xmlns:xsd="http://www.w3.org/2001/XMLSchema" xmlns:xs="http://www.w3.org/2001/XMLSchema" xmlns:p="http://schemas.microsoft.com/office/2006/metadata/properties" xmlns:ns2="702342cf-876e-4775-862c-251eb99e7efc" targetNamespace="http://schemas.microsoft.com/office/2006/metadata/properties" ma:root="true" ma:fieldsID="7faed6f1dbcf076f47f3652391c90ff8" ns2:_="">
    <xsd:import namespace="702342cf-876e-4775-862c-251eb99e7ef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2342cf-876e-4775-862c-251eb99e7e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F8AD18-400B-4BB6-9714-7C9305A0D2A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9678D45-8947-42E6-A4D2-D43D15F5A4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2342cf-876e-4775-862c-251eb99e7e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93E2206-A263-4830-A482-63C02D4A9B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24329</TotalTime>
  <Words>2339</Words>
  <Application>Microsoft Macintosh PowerPoint</Application>
  <PresentationFormat>Breedbeeld</PresentationFormat>
  <Paragraphs>273</Paragraphs>
  <Slides>32</Slides>
  <Notes>24</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32</vt:i4>
      </vt:variant>
    </vt:vector>
  </HeadingPairs>
  <TitlesOfParts>
    <vt:vector size="39" baseType="lpstr">
      <vt:lpstr>Arial</vt:lpstr>
      <vt:lpstr>Calibri</vt:lpstr>
      <vt:lpstr>Calibri Light</vt:lpstr>
      <vt:lpstr>inherit</vt:lpstr>
      <vt:lpstr>Times New Roman</vt:lpstr>
      <vt:lpstr>UniSanBold</vt:lpstr>
      <vt:lpstr>Kantoorthema</vt:lpstr>
      <vt:lpstr> Zorg in Balans: Het Goede Gesprek</vt:lpstr>
      <vt:lpstr>Het Goede Gesprek voeren, want….</vt:lpstr>
      <vt:lpstr>Aanleiding, doel &amp; aanpak</vt:lpstr>
      <vt:lpstr>Spinnenweb Positieve Gezondheid</vt:lpstr>
      <vt:lpstr>Rollen project ZiB-GG </vt:lpstr>
      <vt:lpstr>Bevindingen 1e lichting 2024-2025</vt:lpstr>
      <vt:lpstr>Meting 1_Studerenden</vt:lpstr>
      <vt:lpstr>Studerenden_Meting 1</vt:lpstr>
      <vt:lpstr>Studerenden vervolg_ Meting 1</vt:lpstr>
      <vt:lpstr>Verandering eigen gedrag_Studerenden</vt:lpstr>
      <vt:lpstr>Meting 1_Senioren</vt:lpstr>
      <vt:lpstr>Achtergrondinfo Zeeuwse senioren</vt:lpstr>
      <vt:lpstr>Senioren_Meting 1</vt:lpstr>
      <vt:lpstr>Senioren vervolg_Meting 1</vt:lpstr>
      <vt:lpstr>Verandering eigen gedrag_Senioren</vt:lpstr>
      <vt:lpstr>Positieve gezondheid_ Senioren</vt:lpstr>
      <vt:lpstr>Positieve gezondheid_ Senioren</vt:lpstr>
      <vt:lpstr>Positieve gezondheid_ Senioren</vt:lpstr>
      <vt:lpstr>Positieve gezondheid_ Senioren</vt:lpstr>
      <vt:lpstr>Positieve gezondheid_ Senioren</vt:lpstr>
      <vt:lpstr>Positieve gezondheid_ Senioren</vt:lpstr>
      <vt:lpstr>Meting 2_Studenten</vt:lpstr>
      <vt:lpstr> Studerenden_Meting 2 </vt:lpstr>
      <vt:lpstr>Studerenden vervolg_ Meting 2</vt:lpstr>
      <vt:lpstr>Verandering eigen gedrag _Studerenden</vt:lpstr>
      <vt:lpstr>Reflectie studerenden Meting 2</vt:lpstr>
      <vt:lpstr>Reflectie studerenden: geleerde lessen</vt:lpstr>
      <vt:lpstr>Voorbeeld toepassing positieve gezondheid in de praktijk </vt:lpstr>
      <vt:lpstr>Hoogtepunten van de lessen en gesprekken </vt:lpstr>
      <vt:lpstr>Implementatie positieve gezondheid in de toekomst </vt:lpstr>
      <vt:lpstr>Conclusie</vt:lpstr>
      <vt:lpstr>Bijdragen door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Het goede gesprek</dc:title>
  <dc:creator>Ingrid Snijders</dc:creator>
  <cp:lastModifiedBy>Ingrid Snijders</cp:lastModifiedBy>
  <cp:revision>646</cp:revision>
  <dcterms:created xsi:type="dcterms:W3CDTF">2025-01-06T10:54:02Z</dcterms:created>
  <dcterms:modified xsi:type="dcterms:W3CDTF">2025-10-21T11:23:58Z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0x010100CC2F375312A3AA44BFC47A77471EE4DB</vt:lpwstr>
  </property>
</Properties>
</file>