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65" r:id="rId4"/>
    <p:sldId id="271" r:id="rId5"/>
    <p:sldId id="273" r:id="rId6"/>
    <p:sldId id="277" r:id="rId7"/>
    <p:sldId id="268" r:id="rId8"/>
    <p:sldId id="274" r:id="rId9"/>
    <p:sldId id="275" r:id="rId10"/>
    <p:sldId id="267" r:id="rId11"/>
    <p:sldId id="276"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2461DD17-BC95-4E5E-951D-EA124E4D28CF}"/>
              </a:ext>
            </a:extLst>
          </p:cNvPr>
          <p:cNvSpPr/>
          <p:nvPr userDrawn="1"/>
        </p:nvSpPr>
        <p:spPr>
          <a:xfrm>
            <a:off x="0" y="1690689"/>
            <a:ext cx="12192000" cy="3567112"/>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ctrTitle" hasCustomPrompt="1"/>
          </p:nvPr>
        </p:nvSpPr>
        <p:spPr>
          <a:xfrm>
            <a:off x="1703388" y="2152863"/>
            <a:ext cx="8785225" cy="1819274"/>
          </a:xfrm>
        </p:spPr>
        <p:txBody>
          <a:bodyPr anchor="ctr" anchorCtr="0">
            <a:normAutofit/>
          </a:bodyPr>
          <a:lstStyle>
            <a:lvl1pPr algn="ctr">
              <a:defRPr sz="4000"/>
            </a:lvl1pPr>
          </a:lstStyle>
          <a:p>
            <a:r>
              <a:rPr lang="nl-NL" dirty="0"/>
              <a:t>Klik om de stijl te bewerken</a:t>
            </a:r>
          </a:p>
        </p:txBody>
      </p:sp>
      <p:sp>
        <p:nvSpPr>
          <p:cNvPr id="4" name="Tijdelijke aanduiding voor datum 3"/>
          <p:cNvSpPr>
            <a:spLocks noGrp="1"/>
          </p:cNvSpPr>
          <p:nvPr>
            <p:ph type="dt" sz="half" idx="10"/>
          </p:nvPr>
        </p:nvSpPr>
        <p:spPr/>
        <p:txBody>
          <a:bodyPr/>
          <a:lstStyle/>
          <a:p>
            <a:fld id="{CBDF3FE2-D613-457F-959D-D3E805E0D4C3}" type="datetimeFigureOut">
              <a:rPr lang="nl-NL" smtClean="0"/>
              <a:t>7-6-2021</a:t>
            </a:fld>
            <a:endParaRPr lang="nl-NL"/>
          </a:p>
        </p:txBody>
      </p:sp>
      <p:sp>
        <p:nvSpPr>
          <p:cNvPr id="6" name="Tijdelijke aanduiding voor dianummer 5"/>
          <p:cNvSpPr>
            <a:spLocks noGrp="1"/>
          </p:cNvSpPr>
          <p:nvPr>
            <p:ph type="sldNum" sz="quarter" idx="12"/>
          </p:nvPr>
        </p:nvSpPr>
        <p:spPr/>
        <p:txBody>
          <a:bodyPr/>
          <a:lstStyle/>
          <a:p>
            <a:fld id="{3A247960-B45A-44EC-96A3-8146AF6D2346}" type="slidenum">
              <a:rPr lang="nl-NL" smtClean="0"/>
              <a:t>‹nr.›</a:t>
            </a:fld>
            <a:endParaRPr lang="nl-NL"/>
          </a:p>
        </p:txBody>
      </p:sp>
      <p:sp>
        <p:nvSpPr>
          <p:cNvPr id="9" name="Ondertitel 2">
            <a:extLst>
              <a:ext uri="{FF2B5EF4-FFF2-40B4-BE49-F238E27FC236}">
                <a16:creationId xmlns:a16="http://schemas.microsoft.com/office/drawing/2014/main" xmlns="" id="{37BCA51B-237E-4529-961B-04F62CDEC45B}"/>
              </a:ext>
            </a:extLst>
          </p:cNvPr>
          <p:cNvSpPr>
            <a:spLocks noGrp="1"/>
          </p:cNvSpPr>
          <p:nvPr>
            <p:ph type="subTitle" idx="1"/>
          </p:nvPr>
        </p:nvSpPr>
        <p:spPr>
          <a:xfrm>
            <a:off x="1703388" y="4626753"/>
            <a:ext cx="8785225" cy="352751"/>
          </a:xfrm>
        </p:spPr>
        <p:txBody>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dirty="0"/>
          </a:p>
        </p:txBody>
      </p:sp>
      <p:pic>
        <p:nvPicPr>
          <p:cNvPr id="5" name="Afbeelding 4" descr="Afbeelding met object, klok, monitor, zitten&#10;&#10;Automatisch gegenereerde beschrijving">
            <a:extLst>
              <a:ext uri="{FF2B5EF4-FFF2-40B4-BE49-F238E27FC236}">
                <a16:creationId xmlns:a16="http://schemas.microsoft.com/office/drawing/2014/main" xmlns="" id="{112900FA-BE6C-4A1B-B304-F5354EC2FF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28198" y="436288"/>
            <a:ext cx="1331063" cy="970197"/>
          </a:xfrm>
          <a:prstGeom prst="rect">
            <a:avLst/>
          </a:prstGeom>
        </p:spPr>
      </p:pic>
    </p:spTree>
    <p:extLst>
      <p:ext uri="{BB962C8B-B14F-4D97-AF65-F5344CB8AC3E}">
        <p14:creationId xmlns:p14="http://schemas.microsoft.com/office/powerpoint/2010/main" val="931659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dia/video">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xmlns="" id="{9A9F9803-672C-4E53-A340-E9C3C6FD736D}"/>
              </a:ext>
            </a:extLst>
          </p:cNvPr>
          <p:cNvSpPr/>
          <p:nvPr userDrawn="1"/>
        </p:nvSpPr>
        <p:spPr>
          <a:xfrm>
            <a:off x="0" y="0"/>
            <a:ext cx="12192001"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jdelijke aanduiding voor datum 3"/>
          <p:cNvSpPr>
            <a:spLocks noGrp="1"/>
          </p:cNvSpPr>
          <p:nvPr>
            <p:ph type="dt" sz="half" idx="10"/>
          </p:nvPr>
        </p:nvSpPr>
        <p:spPr/>
        <p:txBody>
          <a:bodyPr/>
          <a:lstStyle/>
          <a:p>
            <a:fld id="{CBDF3FE2-D613-457F-959D-D3E805E0D4C3}" type="datetimeFigureOut">
              <a:rPr lang="nl-NL" smtClean="0"/>
              <a:t>7-6-2021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A247960-B45A-44EC-96A3-8146AF6D2346}" type="slidenum">
              <a:rPr lang="nl-NL" smtClean="0"/>
              <a:t>‹nr.›</a:t>
            </a:fld>
            <a:endParaRPr lang="nl-NL"/>
          </a:p>
        </p:txBody>
      </p:sp>
      <p:sp>
        <p:nvSpPr>
          <p:cNvPr id="10" name="Tijdelijke aanduiding voor media 2">
            <a:extLst>
              <a:ext uri="{FF2B5EF4-FFF2-40B4-BE49-F238E27FC236}">
                <a16:creationId xmlns:a16="http://schemas.microsoft.com/office/drawing/2014/main" xmlns="" id="{58024E05-6F86-4F54-A2BD-69A80D51214F}"/>
              </a:ext>
            </a:extLst>
          </p:cNvPr>
          <p:cNvSpPr>
            <a:spLocks noGrp="1"/>
          </p:cNvSpPr>
          <p:nvPr>
            <p:ph type="media" sz="quarter" idx="14"/>
          </p:nvPr>
        </p:nvSpPr>
        <p:spPr>
          <a:xfrm>
            <a:off x="1122218" y="984250"/>
            <a:ext cx="9955357" cy="4968875"/>
          </a:xfrm>
        </p:spPr>
        <p:txBody>
          <a:bodyPr/>
          <a:lstStyle>
            <a:lvl1pPr marL="0" indent="0" algn="ctr">
              <a:buNone/>
              <a:defRPr>
                <a:solidFill>
                  <a:schemeClr val="bg2"/>
                </a:solidFill>
              </a:defRPr>
            </a:lvl1pPr>
          </a:lstStyle>
          <a:p>
            <a:r>
              <a:rPr lang="nl-NL" smtClean="0"/>
              <a:t>Klik op het pictogram als u media wilt toevoegen</a:t>
            </a:r>
            <a:endParaRPr lang="nl-NL"/>
          </a:p>
        </p:txBody>
      </p:sp>
    </p:spTree>
    <p:extLst>
      <p:ext uri="{BB962C8B-B14F-4D97-AF65-F5344CB8AC3E}">
        <p14:creationId xmlns:p14="http://schemas.microsoft.com/office/powerpoint/2010/main" val="1352070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inddia">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xmlns="" id="{1328C7A6-1B3B-4A8E-947C-9BD4E7E7C845}"/>
              </a:ext>
            </a:extLst>
          </p:cNvPr>
          <p:cNvSpPr/>
          <p:nvPr userDrawn="1"/>
        </p:nvSpPr>
        <p:spPr>
          <a:xfrm>
            <a:off x="0" y="1690689"/>
            <a:ext cx="12192000" cy="3567112"/>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ndertitel 2">
            <a:extLst>
              <a:ext uri="{FF2B5EF4-FFF2-40B4-BE49-F238E27FC236}">
                <a16:creationId xmlns:a16="http://schemas.microsoft.com/office/drawing/2014/main" xmlns="" id="{9B37296F-AC06-403C-A7F6-900614D33093}"/>
              </a:ext>
            </a:extLst>
          </p:cNvPr>
          <p:cNvSpPr>
            <a:spLocks noGrp="1"/>
          </p:cNvSpPr>
          <p:nvPr>
            <p:ph type="subTitle" idx="1"/>
          </p:nvPr>
        </p:nvSpPr>
        <p:spPr>
          <a:xfrm>
            <a:off x="1703388" y="4626753"/>
            <a:ext cx="8785225" cy="352751"/>
          </a:xfrm>
        </p:spPr>
        <p:txBody>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dirty="0"/>
          </a:p>
        </p:txBody>
      </p:sp>
      <p:pic>
        <p:nvPicPr>
          <p:cNvPr id="6" name="Afbeelding 5" descr="Afbeelding met object, klok, monitor, zitten&#10;&#10;Automatisch gegenereerde beschrijving">
            <a:extLst>
              <a:ext uri="{FF2B5EF4-FFF2-40B4-BE49-F238E27FC236}">
                <a16:creationId xmlns:a16="http://schemas.microsoft.com/office/drawing/2014/main" xmlns="" id="{5070A283-7014-4C6B-9726-BDD52F5679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28198" y="436288"/>
            <a:ext cx="1331063" cy="970197"/>
          </a:xfrm>
          <a:prstGeom prst="rect">
            <a:avLst/>
          </a:prstGeom>
        </p:spPr>
      </p:pic>
    </p:spTree>
    <p:extLst>
      <p:ext uri="{BB962C8B-B14F-4D97-AF65-F5344CB8AC3E}">
        <p14:creationId xmlns:p14="http://schemas.microsoft.com/office/powerpoint/2010/main" val="370658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inddia met foto">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xmlns="" id="{FCCB03E8-A4C0-4403-9E3B-B72336D4A65E}"/>
              </a:ext>
            </a:extLst>
          </p:cNvPr>
          <p:cNvSpPr>
            <a:spLocks noGrp="1"/>
          </p:cNvSpPr>
          <p:nvPr>
            <p:ph type="pic" sz="quarter" idx="14"/>
          </p:nvPr>
        </p:nvSpPr>
        <p:spPr>
          <a:xfrm>
            <a:off x="0" y="1690688"/>
            <a:ext cx="12192000" cy="3567113"/>
          </a:xfrm>
          <a:solidFill>
            <a:schemeClr val="bg2"/>
          </a:solidFill>
          <a:effectLst>
            <a:outerShdw blurRad="292100" dist="139700" dir="2700000" algn="tl" rotWithShape="0">
              <a:prstClr val="black">
                <a:alpha val="65000"/>
              </a:prstClr>
            </a:outerShdw>
          </a:effectLst>
        </p:spPr>
        <p:txBody>
          <a:bodyPr/>
          <a:lstStyle>
            <a:lvl1pPr marL="0" indent="0">
              <a:buNone/>
              <a:defRPr/>
            </a:lvl1pPr>
          </a:lstStyle>
          <a:p>
            <a:r>
              <a:rPr lang="nl-NL" smtClean="0"/>
              <a:t>Klik op het pictogram als u een afbeelding wilt toevoegen</a:t>
            </a:r>
            <a:endParaRPr lang="nl-NL" dirty="0"/>
          </a:p>
        </p:txBody>
      </p:sp>
      <p:sp>
        <p:nvSpPr>
          <p:cNvPr id="13" name="Ondertitel 2">
            <a:extLst>
              <a:ext uri="{FF2B5EF4-FFF2-40B4-BE49-F238E27FC236}">
                <a16:creationId xmlns:a16="http://schemas.microsoft.com/office/drawing/2014/main" xmlns="" id="{9B37296F-AC06-403C-A7F6-900614D33093}"/>
              </a:ext>
            </a:extLst>
          </p:cNvPr>
          <p:cNvSpPr>
            <a:spLocks noGrp="1"/>
          </p:cNvSpPr>
          <p:nvPr>
            <p:ph type="subTitle" idx="1"/>
          </p:nvPr>
        </p:nvSpPr>
        <p:spPr>
          <a:xfrm>
            <a:off x="1703388" y="4626753"/>
            <a:ext cx="8785225" cy="352751"/>
          </a:xfrm>
        </p:spPr>
        <p:txBody>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dirty="0"/>
          </a:p>
        </p:txBody>
      </p:sp>
      <p:pic>
        <p:nvPicPr>
          <p:cNvPr id="5" name="Afbeelding 4" descr="Afbeelding met object, klok, monitor, zitten&#10;&#10;Automatisch gegenereerde beschrijving">
            <a:extLst>
              <a:ext uri="{FF2B5EF4-FFF2-40B4-BE49-F238E27FC236}">
                <a16:creationId xmlns:a16="http://schemas.microsoft.com/office/drawing/2014/main" xmlns="" id="{D45BF852-8637-40B6-B4EE-F53323D9A1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28198" y="436288"/>
            <a:ext cx="1331063" cy="970197"/>
          </a:xfrm>
          <a:prstGeom prst="rect">
            <a:avLst/>
          </a:prstGeom>
        </p:spPr>
      </p:pic>
    </p:spTree>
    <p:extLst>
      <p:ext uri="{BB962C8B-B14F-4D97-AF65-F5344CB8AC3E}">
        <p14:creationId xmlns:p14="http://schemas.microsoft.com/office/powerpoint/2010/main" val="2972967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CBDF3FE2-D613-457F-959D-D3E805E0D4C3}" type="datetimeFigureOut">
              <a:rPr lang="nl-NL" smtClean="0"/>
              <a:t>7-6-2021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A247960-B45A-44EC-96A3-8146AF6D2346}" type="slidenum">
              <a:rPr lang="nl-NL" smtClean="0"/>
              <a:t>‹nr.›</a:t>
            </a:fld>
            <a:endParaRPr lang="nl-NL"/>
          </a:p>
        </p:txBody>
      </p:sp>
    </p:spTree>
    <p:extLst>
      <p:ext uri="{BB962C8B-B14F-4D97-AF65-F5344CB8AC3E}">
        <p14:creationId xmlns:p14="http://schemas.microsoft.com/office/powerpoint/2010/main" val="4169759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BDF3FE2-D613-457F-959D-D3E805E0D4C3}" type="datetimeFigureOut">
              <a:rPr lang="nl-NL" smtClean="0"/>
              <a:t>7-6-2021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A247960-B45A-44EC-96A3-8146AF6D2346}" type="slidenum">
              <a:rPr lang="nl-NL" smtClean="0"/>
              <a:t>‹nr.›</a:t>
            </a:fld>
            <a:endParaRPr lang="nl-NL"/>
          </a:p>
        </p:txBody>
      </p:sp>
    </p:spTree>
    <p:extLst>
      <p:ext uri="{BB962C8B-B14F-4D97-AF65-F5344CB8AC3E}">
        <p14:creationId xmlns:p14="http://schemas.microsoft.com/office/powerpoint/2010/main" val="330266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xmlns="" id="{651B567D-F6C7-4677-83F6-2014724ABF7F}"/>
              </a:ext>
            </a:extLst>
          </p:cNvPr>
          <p:cNvSpPr/>
          <p:nvPr userDrawn="1"/>
        </p:nvSpPr>
        <p:spPr>
          <a:xfrm>
            <a:off x="5040001" y="0"/>
            <a:ext cx="7151999" cy="68580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5460642" y="365125"/>
            <a:ext cx="5893158" cy="1325563"/>
          </a:xfrm>
        </p:spPr>
        <p:txBody>
          <a:bodyPr/>
          <a:lstStyle/>
          <a:p>
            <a:r>
              <a:rPr lang="nl-NL" smtClean="0"/>
              <a:t>Klik om de stijl te bewerken</a:t>
            </a:r>
            <a:endParaRPr lang="nl-NL"/>
          </a:p>
        </p:txBody>
      </p:sp>
      <p:sp>
        <p:nvSpPr>
          <p:cNvPr id="3" name="Tijdelijke aanduiding voor inhoud 2"/>
          <p:cNvSpPr>
            <a:spLocks noGrp="1"/>
          </p:cNvSpPr>
          <p:nvPr>
            <p:ph idx="1"/>
          </p:nvPr>
        </p:nvSpPr>
        <p:spPr>
          <a:xfrm>
            <a:off x="5460642" y="1825625"/>
            <a:ext cx="5893158"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fld id="{CBDF3FE2-D613-457F-959D-D3E805E0D4C3}" type="datetimeFigureOut">
              <a:rPr lang="nl-NL" smtClean="0"/>
              <a:t>7-6-2021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A247960-B45A-44EC-96A3-8146AF6D2346}" type="slidenum">
              <a:rPr lang="nl-NL" smtClean="0"/>
              <a:t>‹nr.›</a:t>
            </a:fld>
            <a:endParaRPr lang="nl-NL"/>
          </a:p>
        </p:txBody>
      </p:sp>
      <p:sp>
        <p:nvSpPr>
          <p:cNvPr id="7" name="Rechthoek 6">
            <a:extLst>
              <a:ext uri="{FF2B5EF4-FFF2-40B4-BE49-F238E27FC236}">
                <a16:creationId xmlns:a16="http://schemas.microsoft.com/office/drawing/2014/main" xmlns="" id="{56A74267-7C21-40F8-AE47-A57ED712022B}"/>
              </a:ext>
            </a:extLst>
          </p:cNvPr>
          <p:cNvSpPr/>
          <p:nvPr userDrawn="1"/>
        </p:nvSpPr>
        <p:spPr>
          <a:xfrm>
            <a:off x="0" y="0"/>
            <a:ext cx="1347538" cy="68580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71373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bject en foto (a)">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xmlns="" id="{651B567D-F6C7-4677-83F6-2014724ABF7F}"/>
              </a:ext>
            </a:extLst>
          </p:cNvPr>
          <p:cNvSpPr/>
          <p:nvPr userDrawn="1"/>
        </p:nvSpPr>
        <p:spPr>
          <a:xfrm>
            <a:off x="5040001" y="0"/>
            <a:ext cx="7151999" cy="68580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5460642" y="365125"/>
            <a:ext cx="5893158" cy="1325563"/>
          </a:xfrm>
        </p:spPr>
        <p:txBody>
          <a:bodyPr/>
          <a:lstStyle/>
          <a:p>
            <a:r>
              <a:rPr lang="nl-NL" smtClean="0"/>
              <a:t>Klik om de stijl te bewerken</a:t>
            </a:r>
            <a:endParaRPr lang="nl-NL"/>
          </a:p>
        </p:txBody>
      </p:sp>
      <p:sp>
        <p:nvSpPr>
          <p:cNvPr id="3" name="Tijdelijke aanduiding voor inhoud 2"/>
          <p:cNvSpPr>
            <a:spLocks noGrp="1"/>
          </p:cNvSpPr>
          <p:nvPr>
            <p:ph idx="1"/>
          </p:nvPr>
        </p:nvSpPr>
        <p:spPr>
          <a:xfrm>
            <a:off x="5460642" y="1825625"/>
            <a:ext cx="5893158"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fld id="{CBDF3FE2-D613-457F-959D-D3E805E0D4C3}" type="datetimeFigureOut">
              <a:rPr lang="nl-NL" smtClean="0"/>
              <a:t>7-6-2021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A247960-B45A-44EC-96A3-8146AF6D2346}" type="slidenum">
              <a:rPr lang="nl-NL" smtClean="0"/>
              <a:t>‹nr.›</a:t>
            </a:fld>
            <a:endParaRPr lang="nl-NL"/>
          </a:p>
        </p:txBody>
      </p:sp>
      <p:sp>
        <p:nvSpPr>
          <p:cNvPr id="7" name="Rechthoek 6">
            <a:extLst>
              <a:ext uri="{FF2B5EF4-FFF2-40B4-BE49-F238E27FC236}">
                <a16:creationId xmlns:a16="http://schemas.microsoft.com/office/drawing/2014/main" xmlns="" id="{56A74267-7C21-40F8-AE47-A57ED712022B}"/>
              </a:ext>
            </a:extLst>
          </p:cNvPr>
          <p:cNvSpPr/>
          <p:nvPr userDrawn="1"/>
        </p:nvSpPr>
        <p:spPr>
          <a:xfrm>
            <a:off x="0" y="0"/>
            <a:ext cx="1347538" cy="68580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jdelijke aanduiding voor afbeelding 10"/>
          <p:cNvSpPr>
            <a:spLocks noGrp="1"/>
          </p:cNvSpPr>
          <p:nvPr>
            <p:ph type="pic" sz="quarter" idx="13"/>
          </p:nvPr>
        </p:nvSpPr>
        <p:spPr>
          <a:xfrm>
            <a:off x="923158" y="1825625"/>
            <a:ext cx="4116388" cy="2733675"/>
          </a:xfrm>
          <a:solidFill>
            <a:schemeClr val="bg2"/>
          </a:solidFill>
          <a:effectLst>
            <a:outerShdw blurRad="292100" dist="139700" dir="2700000" algn="tl" rotWithShape="0">
              <a:prstClr val="black">
                <a:alpha val="65000"/>
              </a:prstClr>
            </a:outerShdw>
          </a:effectLst>
        </p:spPr>
        <p:txBody>
          <a:bodyPr/>
          <a:lstStyle>
            <a:lvl1pPr marL="0" indent="0">
              <a:buNone/>
              <a:defRPr/>
            </a:lvl1pPr>
          </a:lstStyle>
          <a:p>
            <a:r>
              <a:rPr lang="nl-NL" smtClean="0"/>
              <a:t>Klik op het pictogram als u een afbeelding wilt toevoegen</a:t>
            </a:r>
            <a:endParaRPr lang="nl-NL" dirty="0"/>
          </a:p>
        </p:txBody>
      </p:sp>
    </p:spTree>
    <p:extLst>
      <p:ext uri="{BB962C8B-B14F-4D97-AF65-F5344CB8AC3E}">
        <p14:creationId xmlns:p14="http://schemas.microsoft.com/office/powerpoint/2010/main" val="473715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bject en foto (b)">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xmlns="" id="{56A74267-7C21-40F8-AE47-A57ED712022B}"/>
              </a:ext>
            </a:extLst>
          </p:cNvPr>
          <p:cNvSpPr/>
          <p:nvPr userDrawn="1"/>
        </p:nvSpPr>
        <p:spPr>
          <a:xfrm>
            <a:off x="1360104" y="0"/>
            <a:ext cx="3667329" cy="68580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1700007" y="365125"/>
            <a:ext cx="3000782" cy="1325563"/>
          </a:xfrm>
        </p:spPr>
        <p:txBody>
          <a:bodyPr/>
          <a:lstStyle/>
          <a:p>
            <a:r>
              <a:rPr lang="nl-NL" smtClean="0"/>
              <a:t>Klik om de stijl te bewerken</a:t>
            </a:r>
            <a:endParaRPr lang="nl-NL"/>
          </a:p>
        </p:txBody>
      </p:sp>
      <p:sp>
        <p:nvSpPr>
          <p:cNvPr id="3" name="Tijdelijke aanduiding voor inhoud 2"/>
          <p:cNvSpPr>
            <a:spLocks noGrp="1"/>
          </p:cNvSpPr>
          <p:nvPr>
            <p:ph idx="1"/>
          </p:nvPr>
        </p:nvSpPr>
        <p:spPr>
          <a:xfrm>
            <a:off x="1700007" y="1825625"/>
            <a:ext cx="3000782"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fld id="{CBDF3FE2-D613-457F-959D-D3E805E0D4C3}" type="datetimeFigureOut">
              <a:rPr lang="nl-NL" smtClean="0"/>
              <a:t>7-6-2021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A247960-B45A-44EC-96A3-8146AF6D2346}" type="slidenum">
              <a:rPr lang="nl-NL" smtClean="0"/>
              <a:t>‹nr.›</a:t>
            </a:fld>
            <a:endParaRPr lang="nl-NL"/>
          </a:p>
        </p:txBody>
      </p:sp>
      <p:sp>
        <p:nvSpPr>
          <p:cNvPr id="13" name="Tijdelijke aanduiding voor afbeelding 10"/>
          <p:cNvSpPr>
            <a:spLocks noGrp="1"/>
          </p:cNvSpPr>
          <p:nvPr>
            <p:ph type="pic" sz="quarter" idx="13"/>
          </p:nvPr>
        </p:nvSpPr>
        <p:spPr>
          <a:xfrm>
            <a:off x="6316140" y="2634456"/>
            <a:ext cx="5022056" cy="3345353"/>
          </a:xfrm>
          <a:solidFill>
            <a:schemeClr val="bg2"/>
          </a:solidFill>
          <a:effectLst>
            <a:outerShdw blurRad="292100" dist="139700" dir="2700000" algn="tl" rotWithShape="0">
              <a:prstClr val="black">
                <a:alpha val="65000"/>
              </a:prstClr>
            </a:outerShdw>
          </a:effectLst>
        </p:spPr>
        <p:txBody>
          <a:bodyPr/>
          <a:lstStyle>
            <a:lvl1pPr marL="0" indent="0">
              <a:buNone/>
              <a:defRPr/>
            </a:lvl1pPr>
          </a:lstStyle>
          <a:p>
            <a:r>
              <a:rPr lang="nl-NL" smtClean="0"/>
              <a:t>Klik op het pictogram als u een afbeelding wilt toevoegen</a:t>
            </a:r>
            <a:endParaRPr lang="nl-NL" dirty="0"/>
          </a:p>
        </p:txBody>
      </p:sp>
    </p:spTree>
    <p:extLst>
      <p:ext uri="{BB962C8B-B14F-4D97-AF65-F5344CB8AC3E}">
        <p14:creationId xmlns:p14="http://schemas.microsoft.com/office/powerpoint/2010/main" val="358666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object en foto (c)">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xmlns="" id="{56A74267-7C21-40F8-AE47-A57ED712022B}"/>
              </a:ext>
            </a:extLst>
          </p:cNvPr>
          <p:cNvSpPr/>
          <p:nvPr userDrawn="1"/>
        </p:nvSpPr>
        <p:spPr>
          <a:xfrm>
            <a:off x="1360104" y="0"/>
            <a:ext cx="3667329" cy="68580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1700007" y="365125"/>
            <a:ext cx="3000782" cy="1325563"/>
          </a:xfrm>
        </p:spPr>
        <p:txBody>
          <a:bodyPr/>
          <a:lstStyle/>
          <a:p>
            <a:r>
              <a:rPr lang="nl-NL" smtClean="0"/>
              <a:t>Klik om de stijl te bewerken</a:t>
            </a:r>
            <a:endParaRPr lang="nl-NL"/>
          </a:p>
        </p:txBody>
      </p:sp>
      <p:sp>
        <p:nvSpPr>
          <p:cNvPr id="3" name="Tijdelijke aanduiding voor inhoud 2"/>
          <p:cNvSpPr>
            <a:spLocks noGrp="1"/>
          </p:cNvSpPr>
          <p:nvPr>
            <p:ph idx="1"/>
          </p:nvPr>
        </p:nvSpPr>
        <p:spPr>
          <a:xfrm>
            <a:off x="1700007" y="1825625"/>
            <a:ext cx="3000782"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fld id="{CBDF3FE2-D613-457F-959D-D3E805E0D4C3}" type="datetimeFigureOut">
              <a:rPr lang="nl-NL" smtClean="0"/>
              <a:t>7-6-2021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A247960-B45A-44EC-96A3-8146AF6D2346}" type="slidenum">
              <a:rPr lang="nl-NL" smtClean="0"/>
              <a:t>‹nr.›</a:t>
            </a:fld>
            <a:endParaRPr lang="nl-NL"/>
          </a:p>
        </p:txBody>
      </p:sp>
      <p:sp>
        <p:nvSpPr>
          <p:cNvPr id="11" name="Tijdelijke aanduiding voor afbeelding 10">
            <a:extLst>
              <a:ext uri="{FF2B5EF4-FFF2-40B4-BE49-F238E27FC236}">
                <a16:creationId xmlns:a16="http://schemas.microsoft.com/office/drawing/2014/main" xmlns="" id="{D8407C64-E57E-4A25-8603-C210C3304FC2}"/>
              </a:ext>
            </a:extLst>
          </p:cNvPr>
          <p:cNvSpPr>
            <a:spLocks noGrp="1"/>
          </p:cNvSpPr>
          <p:nvPr>
            <p:ph type="pic" sz="quarter" idx="13"/>
          </p:nvPr>
        </p:nvSpPr>
        <p:spPr>
          <a:xfrm>
            <a:off x="4838909" y="537050"/>
            <a:ext cx="6900685" cy="5639913"/>
          </a:xfrm>
          <a:solidFill>
            <a:schemeClr val="bg2"/>
          </a:solidFill>
          <a:effectLst>
            <a:outerShdw blurRad="292100" dist="139700" dir="2700000" algn="tl" rotWithShape="0">
              <a:prstClr val="black">
                <a:alpha val="65000"/>
              </a:prstClr>
            </a:outerShdw>
          </a:effectLst>
        </p:spPr>
        <p:txBody>
          <a:bodyPr/>
          <a:lstStyle>
            <a:lvl1pPr marL="0" indent="0">
              <a:buNone/>
              <a:defRPr/>
            </a:lvl1pPr>
          </a:lstStyle>
          <a:p>
            <a:r>
              <a:rPr lang="nl-NL" smtClean="0"/>
              <a:t>Klik op het pictogram als u een afbeelding wilt toevoegen</a:t>
            </a:r>
            <a:endParaRPr lang="nl-NL" dirty="0"/>
          </a:p>
        </p:txBody>
      </p:sp>
    </p:spTree>
    <p:extLst>
      <p:ext uri="{BB962C8B-B14F-4D97-AF65-F5344CB8AC3E}">
        <p14:creationId xmlns:p14="http://schemas.microsoft.com/office/powerpoint/2010/main" val="208929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twee objecten">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xmlns="" id="{56A74267-7C21-40F8-AE47-A57ED712022B}"/>
              </a:ext>
            </a:extLst>
          </p:cNvPr>
          <p:cNvSpPr/>
          <p:nvPr userDrawn="1"/>
        </p:nvSpPr>
        <p:spPr>
          <a:xfrm>
            <a:off x="0" y="1690688"/>
            <a:ext cx="12192000" cy="4332191"/>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1700007" y="365125"/>
            <a:ext cx="9112456" cy="1325563"/>
          </a:xfrm>
        </p:spPr>
        <p:txBody>
          <a:bodyPr/>
          <a:lstStyle/>
          <a:p>
            <a:r>
              <a:rPr lang="nl-NL" smtClean="0"/>
              <a:t>Klik om de stijl te bewerken</a:t>
            </a:r>
            <a:endParaRPr lang="nl-NL" dirty="0"/>
          </a:p>
        </p:txBody>
      </p:sp>
      <p:sp>
        <p:nvSpPr>
          <p:cNvPr id="3" name="Tijdelijke aanduiding voor inhoud 2"/>
          <p:cNvSpPr>
            <a:spLocks noGrp="1"/>
          </p:cNvSpPr>
          <p:nvPr>
            <p:ph idx="1"/>
          </p:nvPr>
        </p:nvSpPr>
        <p:spPr>
          <a:xfrm>
            <a:off x="1700007" y="1825624"/>
            <a:ext cx="3000782" cy="419725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fld id="{CBDF3FE2-D613-457F-959D-D3E805E0D4C3}" type="datetimeFigureOut">
              <a:rPr lang="nl-NL" smtClean="0"/>
              <a:t>7-6-2021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A247960-B45A-44EC-96A3-8146AF6D2346}" type="slidenum">
              <a:rPr lang="nl-NL" smtClean="0"/>
              <a:t>‹nr.›</a:t>
            </a:fld>
            <a:endParaRPr lang="nl-NL"/>
          </a:p>
        </p:txBody>
      </p:sp>
      <p:sp>
        <p:nvSpPr>
          <p:cNvPr id="8" name="Tijdelijke aanduiding voor inhoud 7"/>
          <p:cNvSpPr>
            <a:spLocks noGrp="1"/>
          </p:cNvSpPr>
          <p:nvPr>
            <p:ph sz="quarter" idx="13"/>
          </p:nvPr>
        </p:nvSpPr>
        <p:spPr>
          <a:xfrm>
            <a:off x="6096000" y="1822352"/>
            <a:ext cx="5403850" cy="4197351"/>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2859981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foto">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xmlns="" id="{56A74267-7C21-40F8-AE47-A57ED712022B}"/>
              </a:ext>
            </a:extLst>
          </p:cNvPr>
          <p:cNvSpPr/>
          <p:nvPr userDrawn="1"/>
        </p:nvSpPr>
        <p:spPr>
          <a:xfrm>
            <a:off x="7177133" y="0"/>
            <a:ext cx="3667329" cy="68580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1700006" y="365125"/>
            <a:ext cx="9144455" cy="1325563"/>
          </a:xfrm>
        </p:spPr>
        <p:txBody>
          <a:bodyPr/>
          <a:lstStyle/>
          <a:p>
            <a:r>
              <a:rPr lang="nl-NL" smtClean="0"/>
              <a:t>Klik om de stijl te bewerken</a:t>
            </a:r>
            <a:endParaRPr lang="nl-NL"/>
          </a:p>
        </p:txBody>
      </p:sp>
      <p:sp>
        <p:nvSpPr>
          <p:cNvPr id="4" name="Tijdelijke aanduiding voor datum 3"/>
          <p:cNvSpPr>
            <a:spLocks noGrp="1"/>
          </p:cNvSpPr>
          <p:nvPr>
            <p:ph type="dt" sz="half" idx="10"/>
          </p:nvPr>
        </p:nvSpPr>
        <p:spPr/>
        <p:txBody>
          <a:bodyPr/>
          <a:lstStyle/>
          <a:p>
            <a:fld id="{CBDF3FE2-D613-457F-959D-D3E805E0D4C3}" type="datetimeFigureOut">
              <a:rPr lang="nl-NL" smtClean="0"/>
              <a:t>7-6-2021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A247960-B45A-44EC-96A3-8146AF6D2346}" type="slidenum">
              <a:rPr lang="nl-NL" smtClean="0"/>
              <a:t>‹nr.›</a:t>
            </a:fld>
            <a:endParaRPr lang="nl-NL"/>
          </a:p>
        </p:txBody>
      </p:sp>
      <p:sp>
        <p:nvSpPr>
          <p:cNvPr id="14" name="Tijdelijke aanduiding voor afbeelding 10"/>
          <p:cNvSpPr>
            <a:spLocks noGrp="1"/>
          </p:cNvSpPr>
          <p:nvPr>
            <p:ph type="pic" sz="quarter" idx="13"/>
          </p:nvPr>
        </p:nvSpPr>
        <p:spPr>
          <a:xfrm>
            <a:off x="1700005" y="1825625"/>
            <a:ext cx="7109143" cy="4351338"/>
          </a:xfrm>
          <a:solidFill>
            <a:schemeClr val="bg2"/>
          </a:solidFill>
          <a:effectLst>
            <a:outerShdw blurRad="292100" dist="139700" dir="2700000" algn="tl" rotWithShape="0">
              <a:prstClr val="black">
                <a:alpha val="65000"/>
              </a:prstClr>
            </a:outerShdw>
          </a:effectLst>
        </p:spPr>
        <p:txBody>
          <a:bodyPr/>
          <a:lstStyle>
            <a:lvl1pPr marL="0" indent="0">
              <a:buNone/>
              <a:defRPr/>
            </a:lvl1pPr>
          </a:lstStyle>
          <a:p>
            <a:r>
              <a:rPr lang="nl-NL" smtClean="0"/>
              <a:t>Klik op het pictogram als u een afbeelding wilt toevoegen</a:t>
            </a:r>
            <a:endParaRPr lang="nl-NL" dirty="0"/>
          </a:p>
        </p:txBody>
      </p:sp>
      <p:sp>
        <p:nvSpPr>
          <p:cNvPr id="8" name="Tijdelijke aanduiding voor tekst 7"/>
          <p:cNvSpPr>
            <a:spLocks noGrp="1"/>
          </p:cNvSpPr>
          <p:nvPr>
            <p:ph type="body" sz="quarter" idx="14" hasCustomPrompt="1"/>
          </p:nvPr>
        </p:nvSpPr>
        <p:spPr>
          <a:xfrm>
            <a:off x="7301539" y="6310312"/>
            <a:ext cx="1507609" cy="547687"/>
          </a:xfrm>
        </p:spPr>
        <p:txBody>
          <a:bodyPr>
            <a:noAutofit/>
          </a:bodyPr>
          <a:lstStyle>
            <a:lvl1pPr marL="0" indent="0">
              <a:buNone/>
              <a:defRPr sz="1200"/>
            </a:lvl1pPr>
          </a:lstStyle>
          <a:p>
            <a:pPr lvl="0"/>
            <a:r>
              <a:rPr lang="nl-NL" dirty="0"/>
              <a:t>Bijschrift</a:t>
            </a:r>
          </a:p>
        </p:txBody>
      </p:sp>
    </p:spTree>
    <p:extLst>
      <p:ext uri="{BB962C8B-B14F-4D97-AF65-F5344CB8AC3E}">
        <p14:creationId xmlns:p14="http://schemas.microsoft.com/office/powerpoint/2010/main" val="2753081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en foto">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xmlns="" id="{9A9F9803-672C-4E53-A340-E9C3C6FD736D}"/>
              </a:ext>
            </a:extLst>
          </p:cNvPr>
          <p:cNvSpPr/>
          <p:nvPr userDrawn="1"/>
        </p:nvSpPr>
        <p:spPr>
          <a:xfrm>
            <a:off x="4467639" y="0"/>
            <a:ext cx="7724362" cy="68580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jdelijke aanduiding voor datum 3"/>
          <p:cNvSpPr>
            <a:spLocks noGrp="1"/>
          </p:cNvSpPr>
          <p:nvPr>
            <p:ph type="dt" sz="half" idx="10"/>
          </p:nvPr>
        </p:nvSpPr>
        <p:spPr/>
        <p:txBody>
          <a:bodyPr/>
          <a:lstStyle/>
          <a:p>
            <a:fld id="{CBDF3FE2-D613-457F-959D-D3E805E0D4C3}" type="datetimeFigureOut">
              <a:rPr lang="nl-NL" smtClean="0"/>
              <a:t>7-6-2021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A247960-B45A-44EC-96A3-8146AF6D2346}" type="slidenum">
              <a:rPr lang="nl-NL" smtClean="0"/>
              <a:t>‹nr.›</a:t>
            </a:fld>
            <a:endParaRPr lang="nl-NL"/>
          </a:p>
        </p:txBody>
      </p:sp>
      <p:sp>
        <p:nvSpPr>
          <p:cNvPr id="13" name="Tijdelijke aanduiding voor afbeelding 10">
            <a:extLst>
              <a:ext uri="{FF2B5EF4-FFF2-40B4-BE49-F238E27FC236}">
                <a16:creationId xmlns:a16="http://schemas.microsoft.com/office/drawing/2014/main" xmlns="" id="{1FE25A27-DFC3-49A0-BEC3-FB54B71BCC53}"/>
              </a:ext>
            </a:extLst>
          </p:cNvPr>
          <p:cNvSpPr>
            <a:spLocks noGrp="1"/>
          </p:cNvSpPr>
          <p:nvPr>
            <p:ph type="pic" sz="quarter" idx="13"/>
          </p:nvPr>
        </p:nvSpPr>
        <p:spPr>
          <a:xfrm>
            <a:off x="5740244" y="997996"/>
            <a:ext cx="5349785" cy="4963435"/>
          </a:xfrm>
          <a:solidFill>
            <a:schemeClr val="bg2"/>
          </a:solidFill>
          <a:effectLst>
            <a:outerShdw blurRad="292100" dist="139700" dir="2700000" algn="tl" rotWithShape="0">
              <a:prstClr val="black">
                <a:alpha val="65000"/>
              </a:prstClr>
            </a:outerShdw>
          </a:effectLst>
        </p:spPr>
        <p:txBody>
          <a:bodyPr/>
          <a:lstStyle>
            <a:lvl1pPr marL="0" indent="0">
              <a:buNone/>
              <a:defRPr/>
            </a:lvl1pPr>
          </a:lstStyle>
          <a:p>
            <a:r>
              <a:rPr lang="nl-NL" smtClean="0"/>
              <a:t>Klik op het pictogram als u een afbeelding wilt toevoegen</a:t>
            </a:r>
            <a:endParaRPr lang="nl-NL" dirty="0"/>
          </a:p>
        </p:txBody>
      </p:sp>
      <p:sp>
        <p:nvSpPr>
          <p:cNvPr id="15" name="Titel 1">
            <a:extLst>
              <a:ext uri="{FF2B5EF4-FFF2-40B4-BE49-F238E27FC236}">
                <a16:creationId xmlns:a16="http://schemas.microsoft.com/office/drawing/2014/main" xmlns="" id="{B84D55F9-BA8E-485E-A85B-29C2C1234ACD}"/>
              </a:ext>
            </a:extLst>
          </p:cNvPr>
          <p:cNvSpPr>
            <a:spLocks noGrp="1"/>
          </p:cNvSpPr>
          <p:nvPr>
            <p:ph type="title"/>
          </p:nvPr>
        </p:nvSpPr>
        <p:spPr>
          <a:xfrm>
            <a:off x="1700006" y="365125"/>
            <a:ext cx="2581795" cy="5596306"/>
          </a:xfrm>
        </p:spPr>
        <p:txBody>
          <a:bodyPr/>
          <a:lstStyle/>
          <a:p>
            <a:r>
              <a:rPr lang="nl-NL" smtClean="0"/>
              <a:t>Klik om de stijl te bewerken</a:t>
            </a:r>
            <a:endParaRPr lang="nl-NL"/>
          </a:p>
        </p:txBody>
      </p:sp>
    </p:spTree>
    <p:extLst>
      <p:ext uri="{BB962C8B-B14F-4D97-AF65-F5344CB8AC3E}">
        <p14:creationId xmlns:p14="http://schemas.microsoft.com/office/powerpoint/2010/main" val="705496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ote foto">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xmlns="" id="{9A9F9803-672C-4E53-A340-E9C3C6FD736D}"/>
              </a:ext>
            </a:extLst>
          </p:cNvPr>
          <p:cNvSpPr/>
          <p:nvPr userDrawn="1"/>
        </p:nvSpPr>
        <p:spPr>
          <a:xfrm>
            <a:off x="0" y="0"/>
            <a:ext cx="12192001" cy="68580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jdelijke aanduiding voor datum 3"/>
          <p:cNvSpPr>
            <a:spLocks noGrp="1"/>
          </p:cNvSpPr>
          <p:nvPr>
            <p:ph type="dt" sz="half" idx="10"/>
          </p:nvPr>
        </p:nvSpPr>
        <p:spPr/>
        <p:txBody>
          <a:bodyPr/>
          <a:lstStyle/>
          <a:p>
            <a:fld id="{CBDF3FE2-D613-457F-959D-D3E805E0D4C3}" type="datetimeFigureOut">
              <a:rPr lang="nl-NL" smtClean="0"/>
              <a:t>7-6-2021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A247960-B45A-44EC-96A3-8146AF6D2346}" type="slidenum">
              <a:rPr lang="nl-NL" smtClean="0"/>
              <a:t>‹nr.›</a:t>
            </a:fld>
            <a:endParaRPr lang="nl-NL"/>
          </a:p>
        </p:txBody>
      </p:sp>
      <p:sp>
        <p:nvSpPr>
          <p:cNvPr id="13" name="Tijdelijke aanduiding voor afbeelding 10">
            <a:extLst>
              <a:ext uri="{FF2B5EF4-FFF2-40B4-BE49-F238E27FC236}">
                <a16:creationId xmlns:a16="http://schemas.microsoft.com/office/drawing/2014/main" xmlns="" id="{1FE25A27-DFC3-49A0-BEC3-FB54B71BCC53}"/>
              </a:ext>
            </a:extLst>
          </p:cNvPr>
          <p:cNvSpPr>
            <a:spLocks noGrp="1"/>
          </p:cNvSpPr>
          <p:nvPr>
            <p:ph type="pic" sz="quarter" idx="13"/>
          </p:nvPr>
        </p:nvSpPr>
        <p:spPr>
          <a:xfrm>
            <a:off x="1101970" y="997996"/>
            <a:ext cx="9988060" cy="4963435"/>
          </a:xfrm>
          <a:solidFill>
            <a:schemeClr val="bg2"/>
          </a:solidFill>
          <a:effectLst>
            <a:outerShdw blurRad="292100" dist="139700" dir="2700000" algn="tl" rotWithShape="0">
              <a:prstClr val="black">
                <a:alpha val="65000"/>
              </a:prstClr>
            </a:outerShdw>
          </a:effectLst>
        </p:spPr>
        <p:txBody>
          <a:bodyPr/>
          <a:lstStyle>
            <a:lvl1pPr marL="0" indent="0">
              <a:buNone/>
              <a:defRPr/>
            </a:lvl1pPr>
          </a:lstStyle>
          <a:p>
            <a:r>
              <a:rPr lang="nl-NL" smtClean="0"/>
              <a:t>Klik op het pictogram als u een afbeelding wilt toevoegen</a:t>
            </a:r>
            <a:endParaRPr lang="nl-NL" dirty="0"/>
          </a:p>
        </p:txBody>
      </p:sp>
    </p:spTree>
    <p:extLst>
      <p:ext uri="{BB962C8B-B14F-4D97-AF65-F5344CB8AC3E}">
        <p14:creationId xmlns:p14="http://schemas.microsoft.com/office/powerpoint/2010/main" val="1627177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xmlns="" id="{47D25395-8ED1-4255-A450-7460E5CDBC73}"/>
              </a:ext>
            </a:extLst>
          </p:cNvPr>
          <p:cNvPicPr>
            <a:picLocks/>
          </p:cNvPicPr>
          <p:nvPr userDrawn="1"/>
        </p:nvPicPr>
        <p:blipFill rotWithShape="1">
          <a:blip r:embed="rId16" cstate="print">
            <a:extLst>
              <a:ext uri="{28A0092B-C50C-407E-A947-70E740481C1C}">
                <a14:useLocalDpi xmlns:a14="http://schemas.microsoft.com/office/drawing/2010/main"/>
              </a:ext>
            </a:extLst>
          </a:blip>
          <a:srcRect/>
          <a:stretch/>
        </p:blipFill>
        <p:spPr>
          <a:xfrm>
            <a:off x="0" y="0"/>
            <a:ext cx="12193200" cy="6858000"/>
          </a:xfrm>
          <a:prstGeom prst="rect">
            <a:avLst/>
          </a:prstGeom>
        </p:spPr>
      </p:pic>
      <p:sp>
        <p:nvSpPr>
          <p:cNvPr id="2" name="Tijdelijke aanduiding voor titel 1"/>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698111" y="6398277"/>
            <a:ext cx="2401550" cy="365125"/>
          </a:xfrm>
          <a:prstGeom prst="rect">
            <a:avLst/>
          </a:prstGeom>
        </p:spPr>
        <p:txBody>
          <a:bodyPr vert="horz" lIns="0" tIns="0" rIns="0" bIns="0" rtlCol="0" anchor="ctr"/>
          <a:lstStyle>
            <a:lvl1pPr algn="l">
              <a:defRPr sz="1200">
                <a:solidFill>
                  <a:schemeClr val="tx1"/>
                </a:solidFill>
              </a:defRPr>
            </a:lvl1pPr>
          </a:lstStyle>
          <a:p>
            <a:fld id="{CBDF3FE2-D613-457F-959D-D3E805E0D4C3}" type="datetimeFigureOut">
              <a:rPr lang="nl-NL" smtClean="0"/>
              <a:pPr/>
              <a:t>7-6-2021</a:t>
            </a:fld>
            <a:endParaRPr lang="nl-NL" dirty="0"/>
          </a:p>
        </p:txBody>
      </p:sp>
      <p:sp>
        <p:nvSpPr>
          <p:cNvPr id="5" name="Tijdelijke aanduiding voor voettekst 4"/>
          <p:cNvSpPr>
            <a:spLocks noGrp="1"/>
          </p:cNvSpPr>
          <p:nvPr>
            <p:ph type="ftr" sz="quarter" idx="3"/>
          </p:nvPr>
        </p:nvSpPr>
        <p:spPr>
          <a:xfrm>
            <a:off x="4038600" y="6398277"/>
            <a:ext cx="4114800" cy="365125"/>
          </a:xfrm>
          <a:prstGeom prst="rect">
            <a:avLst/>
          </a:prstGeom>
        </p:spPr>
        <p:txBody>
          <a:bodyPr vert="horz" lIns="0" tIns="0" rIns="0" bIns="0" rtlCol="0" anchor="ctr"/>
          <a:lstStyle>
            <a:lvl1pPr algn="ctr">
              <a:defRPr sz="1200">
                <a:solidFill>
                  <a:schemeClr val="tx1"/>
                </a:solidFill>
              </a:defRPr>
            </a:lvl1pPr>
          </a:lstStyle>
          <a:p>
            <a:endParaRPr lang="nl-NL"/>
          </a:p>
        </p:txBody>
      </p:sp>
      <p:sp>
        <p:nvSpPr>
          <p:cNvPr id="6" name="Tijdelijke aanduiding voor dianummer 5"/>
          <p:cNvSpPr>
            <a:spLocks noGrp="1"/>
          </p:cNvSpPr>
          <p:nvPr>
            <p:ph type="sldNum" sz="quarter" idx="4"/>
          </p:nvPr>
        </p:nvSpPr>
        <p:spPr>
          <a:xfrm>
            <a:off x="8610600" y="6398277"/>
            <a:ext cx="2743200" cy="365125"/>
          </a:xfrm>
          <a:prstGeom prst="rect">
            <a:avLst/>
          </a:prstGeom>
        </p:spPr>
        <p:txBody>
          <a:bodyPr vert="horz" lIns="0" tIns="0" rIns="0" bIns="0" rtlCol="0" anchor="ctr"/>
          <a:lstStyle>
            <a:lvl1pPr algn="r">
              <a:defRPr sz="1200">
                <a:solidFill>
                  <a:schemeClr val="tx1"/>
                </a:solidFill>
              </a:defRPr>
            </a:lvl1pPr>
          </a:lstStyle>
          <a:p>
            <a:fld id="{3A247960-B45A-44EC-96A3-8146AF6D2346}" type="slidenum">
              <a:rPr lang="nl-NL" smtClean="0"/>
              <a:pPr/>
              <a:t>‹nr.›</a:t>
            </a:fld>
            <a:endParaRPr lang="nl-NL"/>
          </a:p>
        </p:txBody>
      </p:sp>
    </p:spTree>
    <p:extLst>
      <p:ext uri="{BB962C8B-B14F-4D97-AF65-F5344CB8AC3E}">
        <p14:creationId xmlns:p14="http://schemas.microsoft.com/office/powerpoint/2010/main" val="216577826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5" r:id="rId5"/>
    <p:sldLayoutId id="2147483663" r:id="rId6"/>
    <p:sldLayoutId id="2147483664" r:id="rId7"/>
    <p:sldLayoutId id="2147483666" r:id="rId8"/>
    <p:sldLayoutId id="2147483667" r:id="rId9"/>
    <p:sldLayoutId id="2147483668" r:id="rId10"/>
    <p:sldLayoutId id="2147483670" r:id="rId11"/>
    <p:sldLayoutId id="2147483669" r:id="rId12"/>
    <p:sldLayoutId id="2147483654" r:id="rId13"/>
    <p:sldLayoutId id="2147483655" r:id="rId14"/>
  </p:sldLayoutIdLst>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18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869" userDrawn="1">
          <p15:clr>
            <a:srgbClr val="F26B43"/>
          </p15:clr>
        </p15:guide>
        <p15:guide id="4" pos="1073" userDrawn="1">
          <p15:clr>
            <a:srgbClr val="F26B43"/>
          </p15:clr>
        </p15:guide>
        <p15:guide id="5" pos="6607" userDrawn="1">
          <p15:clr>
            <a:srgbClr val="F26B43"/>
          </p15:clr>
        </p15:guide>
        <p15:guide id="6" pos="681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911178" y="2152863"/>
            <a:ext cx="8577435" cy="746856"/>
          </a:xfrm>
        </p:spPr>
        <p:txBody>
          <a:bodyPr/>
          <a:lstStyle/>
          <a:p>
            <a:r>
              <a:rPr lang="nl-NL" dirty="0" smtClean="0"/>
              <a:t>De Omgevingstafel</a:t>
            </a:r>
            <a:endParaRPr lang="nl-NL" dirty="0"/>
          </a:p>
        </p:txBody>
      </p:sp>
      <p:pic>
        <p:nvPicPr>
          <p:cNvPr id="1026" name="Picture 2" descr="Omgevingstafel - Omgevingscoa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5293" y="3069195"/>
            <a:ext cx="3889203" cy="3541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618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89903" y="365125"/>
            <a:ext cx="9763897" cy="1325563"/>
          </a:xfrm>
        </p:spPr>
        <p:txBody>
          <a:bodyPr/>
          <a:lstStyle/>
          <a:p>
            <a:r>
              <a:rPr lang="nl-NL" dirty="0" smtClean="0"/>
              <a:t>Hoe ziet een agenda van een omgevingstafel er nu uit?</a:t>
            </a:r>
            <a:endParaRPr lang="nl-NL" dirty="0"/>
          </a:p>
        </p:txBody>
      </p:sp>
      <p:sp>
        <p:nvSpPr>
          <p:cNvPr id="3" name="Tijdelijke aanduiding voor inhoud 2"/>
          <p:cNvSpPr>
            <a:spLocks noGrp="1"/>
          </p:cNvSpPr>
          <p:nvPr>
            <p:ph idx="1"/>
          </p:nvPr>
        </p:nvSpPr>
        <p:spPr/>
        <p:txBody>
          <a:bodyPr/>
          <a:lstStyle/>
          <a:p>
            <a:r>
              <a:rPr lang="nl-NL" dirty="0" smtClean="0"/>
              <a:t>Zie voorbeeld</a:t>
            </a:r>
            <a:endParaRPr lang="nl-NL" dirty="0"/>
          </a:p>
        </p:txBody>
      </p:sp>
    </p:spTree>
    <p:extLst>
      <p:ext uri="{BB962C8B-B14F-4D97-AF65-F5344CB8AC3E}">
        <p14:creationId xmlns:p14="http://schemas.microsoft.com/office/powerpoint/2010/main" val="2657319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695149" y="1543263"/>
            <a:ext cx="8785225" cy="1819274"/>
          </a:xfrm>
        </p:spPr>
        <p:txBody>
          <a:bodyPr/>
          <a:lstStyle/>
          <a:p>
            <a:r>
              <a:rPr lang="nl-NL" dirty="0" smtClean="0"/>
              <a:t>Afsluiting</a:t>
            </a:r>
            <a:endParaRPr lang="nl-NL" dirty="0"/>
          </a:p>
        </p:txBody>
      </p:sp>
      <p:sp>
        <p:nvSpPr>
          <p:cNvPr id="3" name="Tijdelijke aanduiding voor inhoud 2"/>
          <p:cNvSpPr>
            <a:spLocks noGrp="1"/>
          </p:cNvSpPr>
          <p:nvPr>
            <p:ph type="subTitle" idx="1"/>
          </p:nvPr>
        </p:nvSpPr>
        <p:spPr>
          <a:xfrm>
            <a:off x="1876383" y="3127466"/>
            <a:ext cx="8785225" cy="352751"/>
          </a:xfrm>
        </p:spPr>
        <p:txBody>
          <a:bodyPr/>
          <a:lstStyle/>
          <a:p>
            <a:r>
              <a:rPr lang="nl-NL" sz="1400" dirty="0" smtClean="0"/>
              <a:t>Loop je tegen zaken aan of heb je gedachte waarbij je denkt waarom doen ze dat nu zo kan het niet beter anders kom er vooral mee!</a:t>
            </a:r>
          </a:p>
          <a:p>
            <a:endParaRPr lang="nl-NL" sz="1400" dirty="0"/>
          </a:p>
          <a:p>
            <a:r>
              <a:rPr lang="nl-NL" sz="1400" dirty="0" smtClean="0"/>
              <a:t>Het is niet in “beton gegoten”, ook wij zijn nog zoekende op sommige aspecten. (bv. ondersteuning </a:t>
            </a:r>
            <a:r>
              <a:rPr lang="nl-NL" sz="1400" dirty="0" err="1" smtClean="0"/>
              <a:t>ict</a:t>
            </a:r>
            <a:r>
              <a:rPr lang="nl-NL" sz="1400" dirty="0" smtClean="0"/>
              <a:t> / formulieren etc.)</a:t>
            </a:r>
          </a:p>
          <a:p>
            <a:endParaRPr lang="nl-NL" sz="1400" dirty="0"/>
          </a:p>
          <a:p>
            <a:r>
              <a:rPr lang="nl-NL" sz="1400" dirty="0" smtClean="0"/>
              <a:t>Hulp is altijd welkom. Wil je een actievere rol in dit proces? Laat het ons weten!</a:t>
            </a:r>
            <a:endParaRPr lang="nl-NL" sz="1400" dirty="0"/>
          </a:p>
        </p:txBody>
      </p:sp>
    </p:spTree>
    <p:extLst>
      <p:ext uri="{BB962C8B-B14F-4D97-AF65-F5344CB8AC3E}">
        <p14:creationId xmlns:p14="http://schemas.microsoft.com/office/powerpoint/2010/main" val="4145159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49859" y="365125"/>
            <a:ext cx="9903941" cy="1325563"/>
          </a:xfrm>
        </p:spPr>
        <p:txBody>
          <a:bodyPr/>
          <a:lstStyle/>
          <a:p>
            <a:r>
              <a:rPr lang="nl-NL" dirty="0" smtClean="0"/>
              <a:t>Voorstellen</a:t>
            </a:r>
            <a:endParaRPr lang="nl-NL" dirty="0"/>
          </a:p>
        </p:txBody>
      </p:sp>
      <p:sp>
        <p:nvSpPr>
          <p:cNvPr id="3" name="Tijdelijke aanduiding voor inhoud 2"/>
          <p:cNvSpPr>
            <a:spLocks noGrp="1"/>
          </p:cNvSpPr>
          <p:nvPr>
            <p:ph idx="1"/>
          </p:nvPr>
        </p:nvSpPr>
        <p:spPr>
          <a:xfrm>
            <a:off x="5231027" y="1825625"/>
            <a:ext cx="6122773" cy="4351338"/>
          </a:xfrm>
        </p:spPr>
        <p:txBody>
          <a:bodyPr/>
          <a:lstStyle/>
          <a:p>
            <a:pPr marL="0" indent="0">
              <a:buNone/>
            </a:pPr>
            <a:r>
              <a:rPr lang="nl-NL" b="1" dirty="0" smtClean="0"/>
              <a:t>Naam: Jeroen de Bree</a:t>
            </a:r>
          </a:p>
          <a:p>
            <a:pPr marL="0" indent="0">
              <a:buNone/>
            </a:pPr>
            <a:endParaRPr lang="nl-NL" b="1" dirty="0"/>
          </a:p>
          <a:p>
            <a:pPr marL="0" indent="0">
              <a:buNone/>
            </a:pPr>
            <a:r>
              <a:rPr lang="nl-NL" b="1" dirty="0" smtClean="0"/>
              <a:t>Functie: Casusregisseur Omgevingswet (sinds 15 maart 2021)</a:t>
            </a:r>
          </a:p>
          <a:p>
            <a:pPr marL="0" indent="0">
              <a:buNone/>
            </a:pPr>
            <a:endParaRPr lang="nl-NL" b="1" dirty="0"/>
          </a:p>
          <a:p>
            <a:pPr marL="0" indent="0">
              <a:buNone/>
            </a:pPr>
            <a:r>
              <a:rPr lang="nl-NL" b="1" dirty="0" smtClean="0"/>
              <a:t>Wat is mijn rol?</a:t>
            </a:r>
          </a:p>
          <a:p>
            <a:pPr marL="0" indent="0">
              <a:buNone/>
            </a:pPr>
            <a:r>
              <a:rPr lang="nl-NL" b="1" dirty="0" smtClean="0"/>
              <a:t>	</a:t>
            </a:r>
            <a:r>
              <a:rPr lang="nl-NL" sz="1200" dirty="0" smtClean="0"/>
              <a:t>- Verantwoordelijk voor het proces &amp; informatievoorziening </a:t>
            </a:r>
            <a:r>
              <a:rPr lang="nl-NL" sz="1200" dirty="0" smtClean="0"/>
              <a:t>van  </a:t>
            </a:r>
            <a:endParaRPr lang="nl-NL" sz="1200" dirty="0" smtClean="0"/>
          </a:p>
          <a:p>
            <a:pPr marL="0" indent="0">
              <a:buNone/>
            </a:pPr>
            <a:r>
              <a:rPr lang="nl-NL" sz="1200" dirty="0" smtClean="0"/>
              <a:t>                   complexe initiatieven;</a:t>
            </a:r>
          </a:p>
          <a:p>
            <a:pPr marL="0" indent="0">
              <a:buNone/>
            </a:pPr>
            <a:r>
              <a:rPr lang="nl-NL" sz="1200" dirty="0"/>
              <a:t>	</a:t>
            </a:r>
            <a:r>
              <a:rPr lang="nl-NL" sz="1200" dirty="0" smtClean="0"/>
              <a:t>- 1</a:t>
            </a:r>
            <a:r>
              <a:rPr lang="nl-NL" sz="1200" baseline="30000" dirty="0" smtClean="0"/>
              <a:t>e</a:t>
            </a:r>
            <a:r>
              <a:rPr lang="nl-NL" sz="1200" dirty="0" smtClean="0"/>
              <a:t> aanspreekpunt voor initiatiefnemers na </a:t>
            </a:r>
            <a:r>
              <a:rPr lang="nl-NL" sz="1200" dirty="0" smtClean="0"/>
              <a:t>intakefase (</a:t>
            </a:r>
            <a:r>
              <a:rPr lang="nl-NL" sz="1050" dirty="0" smtClean="0"/>
              <a:t>natuurlijk 	kunnen ook inhoudelijk deskundige rechtstreeks contact hebben</a:t>
            </a:r>
            <a:r>
              <a:rPr lang="nl-NL" sz="1200" dirty="0" smtClean="0"/>
              <a:t>);</a:t>
            </a:r>
            <a:endParaRPr lang="nl-NL" sz="1200" dirty="0" smtClean="0"/>
          </a:p>
          <a:p>
            <a:pPr marL="0" indent="0">
              <a:buNone/>
            </a:pPr>
            <a:r>
              <a:rPr lang="nl-NL" sz="1200" dirty="0"/>
              <a:t>	</a:t>
            </a:r>
            <a:r>
              <a:rPr lang="nl-NL" sz="1200" dirty="0" smtClean="0"/>
              <a:t>- Voorzitter omgevingstafel;</a:t>
            </a:r>
          </a:p>
          <a:p>
            <a:pPr marL="0" indent="0">
              <a:buNone/>
            </a:pPr>
            <a:r>
              <a:rPr lang="nl-NL" sz="1200" dirty="0" smtClean="0"/>
              <a:t>	- Samenwerking onderhouden met ketenpartners;</a:t>
            </a:r>
          </a:p>
          <a:p>
            <a:pPr marL="0" indent="0">
              <a:buNone/>
            </a:pPr>
            <a:r>
              <a:rPr lang="nl-NL" sz="1200" dirty="0" smtClean="0"/>
              <a:t>	</a:t>
            </a:r>
          </a:p>
          <a:p>
            <a:pPr marL="0" indent="0">
              <a:buNone/>
            </a:pPr>
            <a:r>
              <a:rPr lang="nl-NL" sz="1200" dirty="0"/>
              <a:t>	</a:t>
            </a:r>
            <a:r>
              <a:rPr lang="nl-NL" sz="1200" dirty="0" smtClean="0"/>
              <a:t>- Geen vergunningverlener / inhoudelijk deskundige</a:t>
            </a:r>
          </a:p>
          <a:p>
            <a:pPr marL="0" indent="0">
              <a:buNone/>
            </a:pPr>
            <a:endParaRPr lang="nl-NL" b="1" dirty="0"/>
          </a:p>
          <a:p>
            <a:pPr marL="0" indent="0">
              <a:buNone/>
            </a:pPr>
            <a:endParaRPr lang="nl-NL" dirty="0"/>
          </a:p>
          <a:p>
            <a:endParaRPr lang="nl-NL" dirty="0"/>
          </a:p>
        </p:txBody>
      </p:sp>
    </p:spTree>
    <p:extLst>
      <p:ext uri="{BB962C8B-B14F-4D97-AF65-F5344CB8AC3E}">
        <p14:creationId xmlns:p14="http://schemas.microsoft.com/office/powerpoint/2010/main" val="1040585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1626687" y="372397"/>
            <a:ext cx="9850677" cy="108073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nl-NL" dirty="0" smtClean="0"/>
              <a:t>Wat is het doel van de omgevingstafel?</a:t>
            </a:r>
            <a:endParaRPr lang="nl-NL" dirty="0"/>
          </a:p>
        </p:txBody>
      </p:sp>
      <p:sp>
        <p:nvSpPr>
          <p:cNvPr id="5" name="Tijdelijke aanduiding voor inhoud 2"/>
          <p:cNvSpPr txBox="1">
            <a:spLocks/>
          </p:cNvSpPr>
          <p:nvPr/>
        </p:nvSpPr>
        <p:spPr>
          <a:xfrm>
            <a:off x="5321643" y="1647568"/>
            <a:ext cx="5883932" cy="2705660"/>
          </a:xfrm>
          <a:prstGeom prst="rect">
            <a:avLst/>
          </a:prstGeom>
        </p:spPr>
        <p:txBody>
          <a:bodyPr vert="horz" lIns="0" tIns="0" rIns="0" bIns="0" rtlCol="0">
            <a:noAutofit/>
          </a:bodyPr>
          <a:lstStyle>
            <a:lvl1pPr marL="18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smtClean="0"/>
          </a:p>
          <a:p>
            <a:r>
              <a:rPr lang="nl-NL" dirty="0" smtClean="0"/>
              <a:t>Hoofdoel: Samen het initiatief mogelijk maken binnen de geformuleerde criteria en mitsen. </a:t>
            </a:r>
          </a:p>
          <a:p>
            <a:endParaRPr lang="nl-NL" dirty="0"/>
          </a:p>
          <a:p>
            <a:pPr lvl="0"/>
            <a:r>
              <a:rPr lang="nl-NL" dirty="0" smtClean="0"/>
              <a:t>Doel van de dialoog aan de omgevingstafel:</a:t>
            </a:r>
          </a:p>
          <a:p>
            <a:pPr lvl="1"/>
            <a:r>
              <a:rPr lang="nl-NL" b="1" u="sng" dirty="0" smtClean="0">
                <a:latin typeface="Arial" panose="020B0604020202020204" pitchFamily="34" charset="0"/>
                <a:ea typeface="MS Mincho" panose="020B0604020202020204" pitchFamily="34" charset="0"/>
                <a:cs typeface="Arial" panose="020B0604020202020204" pitchFamily="34" charset="0"/>
              </a:rPr>
              <a:t>samen</a:t>
            </a:r>
            <a:r>
              <a:rPr lang="nl-NL" dirty="0" smtClean="0">
                <a:latin typeface="Arial" panose="020B0604020202020204" pitchFamily="34" charset="0"/>
                <a:ea typeface="MS Mincho" panose="020B0604020202020204" pitchFamily="34" charset="0"/>
                <a:cs typeface="Arial" panose="020B0604020202020204" pitchFamily="34" charset="0"/>
              </a:rPr>
              <a:t> tegelijkertijd met adviseurs (collega’s), met initiatiefnemer en belanghebbende aan tafel</a:t>
            </a:r>
          </a:p>
          <a:p>
            <a:pPr lvl="1"/>
            <a:r>
              <a:rPr lang="nl-NL" dirty="0" smtClean="0">
                <a:latin typeface="Arial" panose="020B0604020202020204" pitchFamily="34" charset="0"/>
                <a:ea typeface="MS Mincho" panose="020B0604020202020204" pitchFamily="34" charset="0"/>
                <a:cs typeface="Arial" panose="020B0604020202020204" pitchFamily="34" charset="0"/>
              </a:rPr>
              <a:t>het </a:t>
            </a:r>
            <a:r>
              <a:rPr lang="nl-NL" b="1" u="sng" dirty="0" smtClean="0">
                <a:latin typeface="Arial" panose="020B0604020202020204" pitchFamily="34" charset="0"/>
                <a:ea typeface="MS Mincho" panose="020B0604020202020204" pitchFamily="34" charset="0"/>
                <a:cs typeface="Arial" panose="020B0604020202020204" pitchFamily="34" charset="0"/>
              </a:rPr>
              <a:t>integraal kijken </a:t>
            </a:r>
            <a:r>
              <a:rPr lang="nl-NL" dirty="0" smtClean="0">
                <a:latin typeface="Arial" panose="020B0604020202020204" pitchFamily="34" charset="0"/>
                <a:ea typeface="MS Mincho" panose="020B0604020202020204" pitchFamily="34" charset="0"/>
                <a:cs typeface="Arial" panose="020B0604020202020204" pitchFamily="34" charset="0"/>
              </a:rPr>
              <a:t>naar een vraag van een initiatiefnemer</a:t>
            </a:r>
          </a:p>
          <a:p>
            <a:pPr lvl="1"/>
            <a:r>
              <a:rPr lang="nl-NL" dirty="0" smtClean="0">
                <a:latin typeface="Arial" panose="020B0604020202020204" pitchFamily="34" charset="0"/>
                <a:ea typeface="MS Mincho" panose="020B0604020202020204" pitchFamily="34" charset="0"/>
                <a:cs typeface="Arial" panose="020B0604020202020204" pitchFamily="34" charset="0"/>
              </a:rPr>
              <a:t>een </a:t>
            </a:r>
            <a:r>
              <a:rPr lang="nl-NL" b="1" u="sng" dirty="0" smtClean="0">
                <a:latin typeface="Arial" panose="020B0604020202020204" pitchFamily="34" charset="0"/>
                <a:ea typeface="MS Mincho" panose="020B0604020202020204" pitchFamily="34" charset="0"/>
                <a:cs typeface="Arial" panose="020B0604020202020204" pitchFamily="34" charset="0"/>
              </a:rPr>
              <a:t>gesprek</a:t>
            </a:r>
            <a:r>
              <a:rPr lang="nl-NL" u="sng" dirty="0" smtClean="0">
                <a:latin typeface="Arial" panose="020B0604020202020204" pitchFamily="34" charset="0"/>
                <a:ea typeface="MS Mincho" panose="020B0604020202020204" pitchFamily="34" charset="0"/>
                <a:cs typeface="Arial" panose="020B0604020202020204" pitchFamily="34" charset="0"/>
              </a:rPr>
              <a:t> </a:t>
            </a:r>
            <a:r>
              <a:rPr lang="nl-NL" dirty="0" smtClean="0">
                <a:latin typeface="Arial" panose="020B0604020202020204" pitchFamily="34" charset="0"/>
                <a:ea typeface="MS Mincho" panose="020B0604020202020204" pitchFamily="34" charset="0"/>
                <a:cs typeface="Arial" panose="020B0604020202020204" pitchFamily="34" charset="0"/>
              </a:rPr>
              <a:t>met de initiatiefnemer en belanghebbende</a:t>
            </a:r>
          </a:p>
          <a:p>
            <a:pPr lvl="1"/>
            <a:r>
              <a:rPr lang="nl-NL" dirty="0" smtClean="0">
                <a:latin typeface="Arial" panose="020B0604020202020204" pitchFamily="34" charset="0"/>
                <a:ea typeface="MS Mincho" panose="020B0604020202020204" pitchFamily="34" charset="0"/>
                <a:cs typeface="Arial" panose="020B0604020202020204" pitchFamily="34" charset="0"/>
              </a:rPr>
              <a:t>een nieuwe manier van interactie met de initiatiefnemer en belanghebbende: samen</a:t>
            </a:r>
            <a:r>
              <a:rPr lang="nl-NL" b="1" u="sng" dirty="0" smtClean="0">
                <a:latin typeface="Arial" panose="020B0604020202020204" pitchFamily="34" charset="0"/>
                <a:ea typeface="MS Mincho" panose="020B0604020202020204" pitchFamily="34" charset="0"/>
                <a:cs typeface="Arial" panose="020B0604020202020204" pitchFamily="34" charset="0"/>
              </a:rPr>
              <a:t> op zoek naar een oplossing. </a:t>
            </a:r>
          </a:p>
          <a:p>
            <a:pPr lvl="1"/>
            <a:r>
              <a:rPr lang="nl-NL" dirty="0" smtClean="0">
                <a:latin typeface="Arial" panose="020B0604020202020204" pitchFamily="34" charset="0"/>
                <a:ea typeface="MS Mincho" panose="020B0604020202020204" pitchFamily="34" charset="0"/>
                <a:cs typeface="Arial" panose="020B0604020202020204" pitchFamily="34" charset="0"/>
              </a:rPr>
              <a:t>Ja, mits. </a:t>
            </a:r>
            <a:r>
              <a:rPr lang="nl-NL" b="1" u="sng" dirty="0" smtClean="0">
                <a:latin typeface="Arial" panose="020B0604020202020204" pitchFamily="34" charset="0"/>
                <a:ea typeface="MS Mincho" panose="020B0604020202020204" pitchFamily="34" charset="0"/>
                <a:cs typeface="Arial" panose="020B0604020202020204" pitchFamily="34" charset="0"/>
              </a:rPr>
              <a:t>Van toetsen naar adviseren.</a:t>
            </a:r>
          </a:p>
          <a:p>
            <a:pPr marL="180000" lvl="1" indent="0">
              <a:buNone/>
            </a:pPr>
            <a:endParaRPr lang="nl-NL" dirty="0" smtClean="0"/>
          </a:p>
          <a:p>
            <a:pPr marL="180000" lvl="1" indent="0">
              <a:buNone/>
            </a:pPr>
            <a:endParaRPr lang="nl-NL" dirty="0" smtClean="0"/>
          </a:p>
          <a:p>
            <a:pPr marL="0" indent="0">
              <a:buFont typeface="Arial" panose="020B0604020202020204" pitchFamily="34" charset="0"/>
              <a:buNone/>
            </a:pPr>
            <a:endParaRPr lang="nl-NL" dirty="0" smtClean="0"/>
          </a:p>
          <a:p>
            <a:endParaRPr lang="nl-NL" dirty="0"/>
          </a:p>
        </p:txBody>
      </p:sp>
      <p:pic>
        <p:nvPicPr>
          <p:cNvPr id="8" name="Afbeelding 7">
            <a:extLst>
              <a:ext uri="{FF2B5EF4-FFF2-40B4-BE49-F238E27FC236}">
                <a16:creationId xmlns="" xmlns:a16="http://schemas.microsoft.com/office/drawing/2014/main" id="{04E6E3F5-54AE-1C48-98CC-EE06F059277C}"/>
              </a:ext>
            </a:extLst>
          </p:cNvPr>
          <p:cNvPicPr>
            <a:picLocks noChangeAspect="1"/>
          </p:cNvPicPr>
          <p:nvPr/>
        </p:nvPicPr>
        <p:blipFill>
          <a:blip r:embed="rId2"/>
          <a:stretch>
            <a:fillRect/>
          </a:stretch>
        </p:blipFill>
        <p:spPr>
          <a:xfrm>
            <a:off x="1327437" y="1923835"/>
            <a:ext cx="3911128" cy="2153125"/>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174271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 calcmode="lin" valueType="num">
                                      <p:cBhvr additive="base">
                                        <p:cTn id="2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 calcmode="lin" valueType="num">
                                      <p:cBhvr additive="base">
                                        <p:cTn id="2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 calcmode="lin" valueType="num">
                                      <p:cBhvr additive="base">
                                        <p:cTn id="3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73427" y="365125"/>
            <a:ext cx="9780373" cy="1325563"/>
          </a:xfrm>
        </p:spPr>
        <p:txBody>
          <a:bodyPr/>
          <a:lstStyle/>
          <a:p>
            <a:r>
              <a:rPr lang="nl-NL" dirty="0" smtClean="0"/>
              <a:t>Wat is de input voor een omgevingstafel?</a:t>
            </a:r>
            <a:endParaRPr lang="nl-NL" dirty="0"/>
          </a:p>
        </p:txBody>
      </p:sp>
      <p:sp>
        <p:nvSpPr>
          <p:cNvPr id="3" name="Tijdelijke aanduiding voor inhoud 2"/>
          <p:cNvSpPr>
            <a:spLocks noGrp="1"/>
          </p:cNvSpPr>
          <p:nvPr>
            <p:ph idx="1"/>
          </p:nvPr>
        </p:nvSpPr>
        <p:spPr>
          <a:xfrm>
            <a:off x="5486400" y="1825625"/>
            <a:ext cx="5867400" cy="4351338"/>
          </a:xfrm>
        </p:spPr>
        <p:txBody>
          <a:bodyPr/>
          <a:lstStyle/>
          <a:p>
            <a:r>
              <a:rPr lang="nl-NL" sz="1800" u="sng" dirty="0"/>
              <a:t>Input</a:t>
            </a:r>
          </a:p>
          <a:p>
            <a:pPr lvl="1"/>
            <a:r>
              <a:rPr lang="nl-NL" sz="1400" i="1" dirty="0"/>
              <a:t>Afwegingsformulier uit de </a:t>
            </a:r>
            <a:r>
              <a:rPr lang="nl-NL" sz="1400" i="1" dirty="0" smtClean="0"/>
              <a:t>intaketafel</a:t>
            </a:r>
            <a:endParaRPr lang="nl-NL" sz="1400" i="1" dirty="0"/>
          </a:p>
          <a:p>
            <a:pPr lvl="1"/>
            <a:r>
              <a:rPr lang="nl-NL" sz="1400" i="1" dirty="0"/>
              <a:t>Evt. bijlage(n) bij afwegingsformulier</a:t>
            </a:r>
          </a:p>
          <a:p>
            <a:pPr lvl="1"/>
            <a:r>
              <a:rPr lang="nl-NL" sz="1400" i="1" dirty="0"/>
              <a:t>Evt. Adviezen adviseurs (</a:t>
            </a:r>
            <a:r>
              <a:rPr lang="nl-NL" sz="1200" i="1" dirty="0"/>
              <a:t>l</a:t>
            </a:r>
            <a:r>
              <a:rPr lang="nl-NL" sz="1050" i="1" dirty="0"/>
              <a:t>ig</a:t>
            </a:r>
            <a:r>
              <a:rPr lang="nl-NL" sz="1100" i="1" dirty="0"/>
              <a:t>t aan fase omgevingstafel</a:t>
            </a:r>
            <a:r>
              <a:rPr lang="nl-NL" sz="1400" i="1" dirty="0"/>
              <a:t>)</a:t>
            </a:r>
          </a:p>
          <a:p>
            <a:pPr lvl="1"/>
            <a:r>
              <a:rPr lang="nl-NL" sz="1400" i="1" dirty="0" smtClean="0"/>
              <a:t>Bestemmingsplantoets?</a:t>
            </a:r>
            <a:endParaRPr lang="nl-NL" sz="1400" i="1" dirty="0"/>
          </a:p>
          <a:p>
            <a:endParaRPr lang="nl-NL" dirty="0"/>
          </a:p>
        </p:txBody>
      </p:sp>
      <p:sp>
        <p:nvSpPr>
          <p:cNvPr id="4" name="Titel 1"/>
          <p:cNvSpPr txBox="1">
            <a:spLocks/>
          </p:cNvSpPr>
          <p:nvPr/>
        </p:nvSpPr>
        <p:spPr>
          <a:xfrm>
            <a:off x="1573427" y="3983403"/>
            <a:ext cx="9850677" cy="873527"/>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nl-NL" dirty="0" smtClean="0"/>
              <a:t>Wat is het resultaat van een omgevingstafel?</a:t>
            </a:r>
            <a:endParaRPr lang="nl-NL" dirty="0"/>
          </a:p>
        </p:txBody>
      </p:sp>
      <p:sp>
        <p:nvSpPr>
          <p:cNvPr id="5" name="Tijdelijke aanduiding voor inhoud 2"/>
          <p:cNvSpPr txBox="1">
            <a:spLocks/>
          </p:cNvSpPr>
          <p:nvPr/>
        </p:nvSpPr>
        <p:spPr>
          <a:xfrm>
            <a:off x="5486400" y="4731530"/>
            <a:ext cx="5908584" cy="1075476"/>
          </a:xfrm>
          <a:prstGeom prst="rect">
            <a:avLst/>
          </a:prstGeom>
        </p:spPr>
        <p:txBody>
          <a:bodyPr vert="horz" lIns="0" tIns="0" rIns="0" bIns="0" rtlCol="0">
            <a:noAutofit/>
          </a:bodyPr>
          <a:lstStyle>
            <a:lvl1pPr marL="18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r>
              <a:rPr lang="nl-NL" dirty="0" smtClean="0"/>
              <a:t>Het resultaat is een definitief ontwerp van het initiatief, vergezeld van een advies van alle betrokkenen aan de tafel en een conceptvergunning.</a:t>
            </a:r>
          </a:p>
          <a:p>
            <a:endParaRPr lang="nl-NL" dirty="0" smtClean="0"/>
          </a:p>
          <a:p>
            <a:pPr marL="0" indent="0">
              <a:buFont typeface="Arial" panose="020B0604020202020204" pitchFamily="34" charset="0"/>
              <a:buNone/>
            </a:pPr>
            <a:endParaRPr lang="nl-NL" dirty="0" smtClean="0"/>
          </a:p>
          <a:p>
            <a:endParaRPr lang="nl-NL" dirty="0"/>
          </a:p>
        </p:txBody>
      </p:sp>
    </p:spTree>
    <p:extLst>
      <p:ext uri="{BB962C8B-B14F-4D97-AF65-F5344CB8AC3E}">
        <p14:creationId xmlns:p14="http://schemas.microsoft.com/office/powerpoint/2010/main" val="51075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00007" y="365125"/>
            <a:ext cx="9112456" cy="1107059"/>
          </a:xfrm>
        </p:spPr>
        <p:txBody>
          <a:bodyPr/>
          <a:lstStyle/>
          <a:p>
            <a:r>
              <a:rPr lang="nl-NL" dirty="0" smtClean="0"/>
              <a:t>Rondes van de omgevingstafel</a:t>
            </a:r>
            <a:endParaRPr lang="nl-NL" dirty="0"/>
          </a:p>
        </p:txBody>
      </p:sp>
      <p:sp>
        <p:nvSpPr>
          <p:cNvPr id="3" name="Tijdelijke aanduiding voor inhoud 2"/>
          <p:cNvSpPr>
            <a:spLocks noGrp="1"/>
          </p:cNvSpPr>
          <p:nvPr>
            <p:ph idx="1"/>
          </p:nvPr>
        </p:nvSpPr>
        <p:spPr>
          <a:xfrm>
            <a:off x="2985109" y="1733735"/>
            <a:ext cx="5157994" cy="4946904"/>
          </a:xfrm>
        </p:spPr>
        <p:txBody>
          <a:bodyPr/>
          <a:lstStyle/>
          <a:p>
            <a:r>
              <a:rPr lang="nl-NL" sz="1800" u="sng" dirty="0"/>
              <a:t>Fases/Rondes omgevingstafel:</a:t>
            </a:r>
          </a:p>
          <a:p>
            <a:pPr marL="0" indent="0">
              <a:buNone/>
            </a:pPr>
            <a:r>
              <a:rPr lang="nl-NL" dirty="0"/>
              <a:t>	1. Verkennen en definiëren</a:t>
            </a:r>
          </a:p>
          <a:p>
            <a:pPr marL="0" indent="0">
              <a:buNone/>
            </a:pPr>
            <a:r>
              <a:rPr lang="nl-NL" dirty="0"/>
              <a:t>	2. Globaal of concept ontwerp</a:t>
            </a:r>
          </a:p>
          <a:p>
            <a:pPr marL="0" indent="0">
              <a:buNone/>
            </a:pPr>
            <a:r>
              <a:rPr lang="nl-NL" dirty="0"/>
              <a:t>	3. Definitief ontwerp</a:t>
            </a:r>
          </a:p>
          <a:p>
            <a:endParaRPr lang="nl-NL" sz="1800" u="sng" dirty="0"/>
          </a:p>
        </p:txBody>
      </p:sp>
      <p:sp>
        <p:nvSpPr>
          <p:cNvPr id="6" name="AutoShape 4" descr="Verkennen, jezelf ontdekk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Rechthoek 7"/>
          <p:cNvSpPr/>
          <p:nvPr/>
        </p:nvSpPr>
        <p:spPr>
          <a:xfrm>
            <a:off x="5317121" y="3843176"/>
            <a:ext cx="5436973" cy="1446550"/>
          </a:xfrm>
          <a:prstGeom prst="rect">
            <a:avLst/>
          </a:prstGeom>
        </p:spPr>
        <p:txBody>
          <a:bodyPr wrap="square">
            <a:spAutoFit/>
          </a:bodyPr>
          <a:lstStyle/>
          <a:p>
            <a:pPr marL="342900" indent="-342900">
              <a:buFont typeface="+mj-lt"/>
              <a:buAutoNum type="arabicPeriod"/>
            </a:pPr>
            <a:r>
              <a:rPr lang="nl-NL" u="sng" dirty="0"/>
              <a:t>Verkennen en definiëren:</a:t>
            </a:r>
          </a:p>
          <a:p>
            <a:pPr lvl="1"/>
            <a:r>
              <a:rPr lang="nl-NL" sz="1400" dirty="0"/>
              <a:t>Nog geen of slechts summier ontwerp bekend</a:t>
            </a:r>
          </a:p>
          <a:p>
            <a:pPr lvl="1"/>
            <a:r>
              <a:rPr lang="nl-NL" sz="1400" dirty="0"/>
              <a:t>Vooral bedoeld om informatie te delen en kaders te stellen.</a:t>
            </a:r>
          </a:p>
          <a:p>
            <a:pPr lvl="1"/>
            <a:r>
              <a:rPr lang="nl-NL" sz="1400" b="1" dirty="0"/>
              <a:t>Uitkomst: </a:t>
            </a:r>
            <a:r>
              <a:rPr lang="nl-NL" sz="1400" dirty="0"/>
              <a:t>een programma / verslag van eisen waarmee de initiatiefnemer aan de slag kan.</a:t>
            </a:r>
          </a:p>
        </p:txBody>
      </p:sp>
      <p:pic>
        <p:nvPicPr>
          <p:cNvPr id="2054" name="Picture 6" descr="SP en PvdA willen dat verkenners tijdelijk stoppen met hun werk |  Nederlands Dagbl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988" y="3393989"/>
            <a:ext cx="3392688" cy="199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31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500" fill="hold"/>
                                        <p:tgtEl>
                                          <p:spTgt spid="2054"/>
                                        </p:tgtEl>
                                        <p:attrNameLst>
                                          <p:attrName>ppt_x</p:attrName>
                                        </p:attrNameLst>
                                      </p:cBhvr>
                                      <p:tavLst>
                                        <p:tav tm="0">
                                          <p:val>
                                            <p:strVal val="#ppt_x"/>
                                          </p:val>
                                        </p:tav>
                                        <p:tav tm="100000">
                                          <p:val>
                                            <p:strVal val="#ppt_x"/>
                                          </p:val>
                                        </p:tav>
                                      </p:tavLst>
                                    </p:anim>
                                    <p:anim calcmode="lin" valueType="num">
                                      <p:cBhvr additive="base">
                                        <p:cTn id="8" dur="500" fill="hold"/>
                                        <p:tgtEl>
                                          <p:spTgt spid="205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52368" y="365125"/>
            <a:ext cx="9401432" cy="1325563"/>
          </a:xfrm>
        </p:spPr>
        <p:txBody>
          <a:bodyPr/>
          <a:lstStyle/>
          <a:p>
            <a:r>
              <a:rPr lang="nl-NL" dirty="0"/>
              <a:t>Rondes van de omgevingstafel</a:t>
            </a:r>
          </a:p>
        </p:txBody>
      </p:sp>
      <p:sp>
        <p:nvSpPr>
          <p:cNvPr id="3" name="Tijdelijke aanduiding voor inhoud 2"/>
          <p:cNvSpPr>
            <a:spLocks noGrp="1"/>
          </p:cNvSpPr>
          <p:nvPr>
            <p:ph idx="1"/>
          </p:nvPr>
        </p:nvSpPr>
        <p:spPr/>
        <p:txBody>
          <a:bodyPr/>
          <a:lstStyle/>
          <a:p>
            <a:pPr marL="180000" lvl="1" indent="0">
              <a:buNone/>
            </a:pPr>
            <a:r>
              <a:rPr lang="nl-NL" sz="1800" u="sng" dirty="0"/>
              <a:t>2. Globaal/concept ontwerp:</a:t>
            </a:r>
            <a:endParaRPr lang="nl-NL" sz="1800" dirty="0"/>
          </a:p>
          <a:p>
            <a:pPr lvl="2"/>
            <a:r>
              <a:rPr lang="nl-NL" sz="1400" dirty="0"/>
              <a:t>Concept ontwerp aanwezig </a:t>
            </a:r>
            <a:r>
              <a:rPr lang="nl-NL" sz="1400" dirty="0" err="1"/>
              <a:t>obv</a:t>
            </a:r>
            <a:r>
              <a:rPr lang="nl-NL" sz="1400" dirty="0"/>
              <a:t> programma van eisen</a:t>
            </a:r>
          </a:p>
          <a:p>
            <a:pPr lvl="2"/>
            <a:r>
              <a:rPr lang="nl-NL" sz="1400" dirty="0"/>
              <a:t>Adviseurs geven </a:t>
            </a:r>
            <a:r>
              <a:rPr lang="nl-NL" sz="1400" dirty="0" err="1"/>
              <a:t>nav</a:t>
            </a:r>
            <a:r>
              <a:rPr lang="nl-NL" sz="1400" dirty="0"/>
              <a:t> ontwerp advies en hebben dialoog met initiatiefnemer (wat moet nog aangepast wat moet nog aangeleverd etc.)</a:t>
            </a:r>
          </a:p>
          <a:p>
            <a:pPr lvl="2"/>
            <a:r>
              <a:rPr lang="nl-NL" sz="1400" b="1" dirty="0"/>
              <a:t>Uitkomst</a:t>
            </a:r>
            <a:r>
              <a:rPr lang="nl-NL" sz="1400" dirty="0"/>
              <a:t>: Bepaald is of initiatief verder kan naar een DO of niet en onder welke voorwaarden.</a:t>
            </a:r>
          </a:p>
          <a:p>
            <a:endParaRPr lang="nl-NL" dirty="0" smtClean="0"/>
          </a:p>
          <a:p>
            <a:pPr marL="180000" lvl="2" indent="0">
              <a:buNone/>
            </a:pPr>
            <a:r>
              <a:rPr lang="nl-NL" sz="1800" u="sng" dirty="0"/>
              <a:t>3. Definitief ontwerp:</a:t>
            </a:r>
          </a:p>
          <a:p>
            <a:pPr lvl="2"/>
            <a:r>
              <a:rPr lang="nl-NL" sz="1400" dirty="0"/>
              <a:t>Nagaan of het ontwerp voldoet aan de gestelde eisen en adviezen.</a:t>
            </a:r>
          </a:p>
          <a:p>
            <a:pPr lvl="2"/>
            <a:r>
              <a:rPr lang="nl-NL" sz="1400" dirty="0"/>
              <a:t>Mogelijk bespreken voorschriften en voorwaarden bij vergunning</a:t>
            </a:r>
          </a:p>
          <a:p>
            <a:pPr lvl="2"/>
            <a:r>
              <a:rPr lang="nl-NL" sz="1400" b="1" dirty="0"/>
              <a:t>Uitkomst: </a:t>
            </a:r>
            <a:r>
              <a:rPr lang="nl-NL" sz="1400" dirty="0"/>
              <a:t>beslissing of ontwerp gereed is voor vergunningaanvraag.</a:t>
            </a:r>
          </a:p>
          <a:p>
            <a:endParaRPr lang="nl-NL" dirty="0" smtClean="0"/>
          </a:p>
          <a:p>
            <a:endParaRPr lang="nl-NL" dirty="0"/>
          </a:p>
        </p:txBody>
      </p:sp>
      <p:pic>
        <p:nvPicPr>
          <p:cNvPr id="4100" name="Picture 4" descr="Bouwtekening huis | Bouwkundig expert | We Build 4 Yo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103" y="2500184"/>
            <a:ext cx="4157363" cy="3118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94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1544308" y="264018"/>
            <a:ext cx="9850677" cy="873527"/>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nl-NL" dirty="0" smtClean="0"/>
              <a:t>Wat is de noodzaak van het oefenen?</a:t>
            </a:r>
            <a:endParaRPr lang="nl-NL" dirty="0"/>
          </a:p>
        </p:txBody>
      </p:sp>
      <p:sp>
        <p:nvSpPr>
          <p:cNvPr id="5" name="Tijdelijke aanduiding voor inhoud 2"/>
          <p:cNvSpPr txBox="1">
            <a:spLocks/>
          </p:cNvSpPr>
          <p:nvPr/>
        </p:nvSpPr>
        <p:spPr>
          <a:xfrm>
            <a:off x="5107459" y="905028"/>
            <a:ext cx="6287525" cy="984885"/>
          </a:xfrm>
          <a:prstGeom prst="rect">
            <a:avLst/>
          </a:prstGeom>
        </p:spPr>
        <p:txBody>
          <a:bodyPr vert="horz" lIns="0" tIns="0" rIns="0" bIns="0" rtlCol="0">
            <a:noAutofit/>
          </a:bodyPr>
          <a:lstStyle>
            <a:lvl1pPr marL="18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r>
              <a:rPr lang="nl-NL" sz="1400" dirty="0" smtClean="0"/>
              <a:t>Testen of het proces zoals dit is opgesteld ook werkt (integrale benadering).</a:t>
            </a:r>
            <a:endParaRPr lang="nl-NL" sz="1400" dirty="0"/>
          </a:p>
          <a:p>
            <a:r>
              <a:rPr lang="nl-NL" sz="1400" dirty="0"/>
              <a:t>Waar lopen we tegen aan en hoe kunnen we dit verbeteren </a:t>
            </a:r>
            <a:r>
              <a:rPr lang="nl-NL" sz="1400" dirty="0" smtClean="0"/>
              <a:t>/ aanpassen. (</a:t>
            </a:r>
            <a:r>
              <a:rPr lang="nl-NL" sz="1400" i="1" dirty="0" smtClean="0"/>
              <a:t>kom vooral ook met suggesties</a:t>
            </a:r>
            <a:r>
              <a:rPr lang="nl-NL" sz="1400" dirty="0" smtClean="0"/>
              <a:t>)</a:t>
            </a:r>
          </a:p>
          <a:p>
            <a:r>
              <a:rPr lang="nl-NL" sz="1400" dirty="0" smtClean="0"/>
              <a:t>Het eigen maken van het gesprek (in korte pitch standpunt kenbaar maken);</a:t>
            </a:r>
          </a:p>
          <a:p>
            <a:r>
              <a:rPr lang="nl-NL" sz="1400" dirty="0" smtClean="0"/>
              <a:t>Het eigen maken van het werken vanuit het “Ja mits: </a:t>
            </a:r>
            <a:r>
              <a:rPr lang="nl-NL" sz="1400" b="1" u="sng" dirty="0" smtClean="0"/>
              <a:t>van toetsen naar adviseren</a:t>
            </a:r>
            <a:r>
              <a:rPr lang="nl-NL" sz="1400" dirty="0" smtClean="0"/>
              <a:t>;</a:t>
            </a:r>
          </a:p>
          <a:p>
            <a:r>
              <a:rPr lang="nl-NL" sz="1400" dirty="0" smtClean="0"/>
              <a:t>Het eigen maken van het proces om samen met de initiatiefnemer en belanghebbende op zoek te gaan naar een oplossing voor alle partijen;</a:t>
            </a:r>
          </a:p>
          <a:p>
            <a:endParaRPr lang="nl-NL" dirty="0" smtClean="0"/>
          </a:p>
          <a:p>
            <a:endParaRPr lang="nl-NL" dirty="0" smtClean="0"/>
          </a:p>
          <a:p>
            <a:pPr marL="0" indent="0">
              <a:buFont typeface="Arial" panose="020B0604020202020204" pitchFamily="34" charset="0"/>
              <a:buNone/>
            </a:pPr>
            <a:endParaRPr lang="nl-NL" dirty="0" smtClean="0"/>
          </a:p>
          <a:p>
            <a:endParaRPr lang="nl-NL" dirty="0"/>
          </a:p>
        </p:txBody>
      </p:sp>
      <p:sp>
        <p:nvSpPr>
          <p:cNvPr id="8" name="Titel 1"/>
          <p:cNvSpPr>
            <a:spLocks noGrp="1"/>
          </p:cNvSpPr>
          <p:nvPr>
            <p:ph type="title"/>
          </p:nvPr>
        </p:nvSpPr>
        <p:spPr>
          <a:xfrm>
            <a:off x="1544308" y="4172520"/>
            <a:ext cx="9838151" cy="969405"/>
          </a:xfrm>
        </p:spPr>
        <p:txBody>
          <a:bodyPr/>
          <a:lstStyle/>
          <a:p>
            <a:r>
              <a:rPr lang="nl-NL" dirty="0" smtClean="0"/>
              <a:t>Wie neemt deel aan een omgevingstafel?</a:t>
            </a:r>
            <a:endParaRPr lang="nl-NL" dirty="0"/>
          </a:p>
        </p:txBody>
      </p:sp>
      <p:sp>
        <p:nvSpPr>
          <p:cNvPr id="9" name="Tijdelijke aanduiding voor inhoud 2"/>
          <p:cNvSpPr>
            <a:spLocks noGrp="1"/>
          </p:cNvSpPr>
          <p:nvPr>
            <p:ph idx="1"/>
          </p:nvPr>
        </p:nvSpPr>
        <p:spPr>
          <a:xfrm>
            <a:off x="5395783" y="4983891"/>
            <a:ext cx="5999201" cy="3425525"/>
          </a:xfrm>
        </p:spPr>
        <p:txBody>
          <a:bodyPr/>
          <a:lstStyle/>
          <a:p>
            <a:pPr lvl="1"/>
            <a:r>
              <a:rPr lang="nl-NL" sz="1100" i="1" dirty="0" smtClean="0"/>
              <a:t>Iedereen die op wat voor wijze dan ook te maken heeft met de fysieke leefomgeving kan gevraagd worden deel te nemen aan een omgevingstafel. </a:t>
            </a:r>
          </a:p>
          <a:p>
            <a:pPr lvl="1"/>
            <a:endParaRPr lang="nl-NL" sz="1100" i="1" dirty="0"/>
          </a:p>
          <a:p>
            <a:pPr lvl="1"/>
            <a:r>
              <a:rPr lang="nl-NL" sz="1100" i="1" dirty="0" smtClean="0"/>
              <a:t>Deelname is afhankelijk van de ontvangen beoordeling</a:t>
            </a:r>
            <a:r>
              <a:rPr lang="nl-NL" sz="1100" i="1" dirty="0"/>
              <a:t>. Blijkt uit de beoordeling of het advies klip en klaar wat er van een initiatiefnemer verwacht wordt en kan de casusregisseur dit overbrengen dan is deelname in dat geval vaak niet nodig tenzij het onderwerp een belangrijk aandachtspunt is in het initiatief (bv. vanwege raakvlakken met andere onderwerpen of de omgeving)</a:t>
            </a:r>
          </a:p>
          <a:p>
            <a:pPr lvl="1"/>
            <a:endParaRPr lang="nl-NL" sz="1200" i="1" dirty="0" smtClean="0"/>
          </a:p>
          <a:p>
            <a:pPr lvl="1"/>
            <a:endParaRPr lang="nl-NL" i="1" dirty="0"/>
          </a:p>
        </p:txBody>
      </p:sp>
      <p:pic>
        <p:nvPicPr>
          <p:cNvPr id="7" name="Afbeelding 4">
            <a:extLst>
              <a:ext uri="{FF2B5EF4-FFF2-40B4-BE49-F238E27FC236}">
                <a16:creationId xmlns="" xmlns:a16="http://schemas.microsoft.com/office/drawing/2014/main" id="{515DC416-5214-AD47-95F0-4FEFA7DE00BC}"/>
              </a:ext>
            </a:extLst>
          </p:cNvPr>
          <p:cNvPicPr>
            <a:picLocks noChangeAspect="1"/>
          </p:cNvPicPr>
          <p:nvPr/>
        </p:nvPicPr>
        <p:blipFill rotWithShape="1">
          <a:blip r:embed="rId2"/>
          <a:srcRect/>
          <a:stretch/>
        </p:blipFill>
        <p:spPr>
          <a:xfrm>
            <a:off x="1317136" y="1481998"/>
            <a:ext cx="3519104" cy="2346069"/>
          </a:xfrm>
          <a:prstGeom prst="rect">
            <a:avLst/>
          </a:prstGeom>
          <a:effectLst>
            <a:outerShdw blurRad="50800" dist="76200" dir="2700000" algn="tl" rotWithShape="0">
              <a:prstClr val="black">
                <a:alpha val="40000"/>
              </a:prstClr>
            </a:outerShdw>
          </a:effectLst>
        </p:spPr>
      </p:pic>
      <p:pic>
        <p:nvPicPr>
          <p:cNvPr id="3074" name="Picture 2" descr="Blog | Publie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1953" y="4910426"/>
            <a:ext cx="2810047" cy="1875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65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 calcmode="lin" valueType="num">
                                      <p:cBhvr additive="base">
                                        <p:cTn id="2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 calcmode="lin" valueType="num">
                                      <p:cBhvr additive="base">
                                        <p:cTn id="3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074"/>
                                        </p:tgtEl>
                                        <p:attrNameLst>
                                          <p:attrName>style.visibility</p:attrName>
                                        </p:attrNameLst>
                                      </p:cBhvr>
                                      <p:to>
                                        <p:strVal val="visible"/>
                                      </p:to>
                                    </p:set>
                                    <p:anim calcmode="lin" valueType="num">
                                      <p:cBhvr additive="base">
                                        <p:cTn id="37" dur="500" fill="hold"/>
                                        <p:tgtEl>
                                          <p:spTgt spid="3074"/>
                                        </p:tgtEl>
                                        <p:attrNameLst>
                                          <p:attrName>ppt_x</p:attrName>
                                        </p:attrNameLst>
                                      </p:cBhvr>
                                      <p:tavLst>
                                        <p:tav tm="0">
                                          <p:val>
                                            <p:strVal val="#ppt_x"/>
                                          </p:val>
                                        </p:tav>
                                        <p:tav tm="100000">
                                          <p:val>
                                            <p:strVal val="#ppt_x"/>
                                          </p:val>
                                        </p:tav>
                                      </p:tavLst>
                                    </p:anim>
                                    <p:anim calcmode="lin" valueType="num">
                                      <p:cBhvr additive="base">
                                        <p:cTn id="3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3654" y="365126"/>
            <a:ext cx="10950146" cy="985880"/>
          </a:xfrm>
        </p:spPr>
        <p:txBody>
          <a:bodyPr/>
          <a:lstStyle/>
          <a:p>
            <a:r>
              <a:rPr lang="nl-NL" dirty="0" smtClean="0"/>
              <a:t>Wat wordt van je verwacht aan de tafel?</a:t>
            </a:r>
            <a:endParaRPr lang="nl-NL" dirty="0"/>
          </a:p>
        </p:txBody>
      </p:sp>
      <p:sp>
        <p:nvSpPr>
          <p:cNvPr id="4" name="Tijdelijke aanduiding voor inhoud 2">
            <a:extLst>
              <a:ext uri="{FF2B5EF4-FFF2-40B4-BE49-F238E27FC236}">
                <a16:creationId xmlns="" xmlns:a16="http://schemas.microsoft.com/office/drawing/2014/main" id="{EF2C4599-3FA8-7F49-BCAF-25EB59264BBF}"/>
              </a:ext>
            </a:extLst>
          </p:cNvPr>
          <p:cNvSpPr txBox="1">
            <a:spLocks/>
          </p:cNvSpPr>
          <p:nvPr/>
        </p:nvSpPr>
        <p:spPr>
          <a:xfrm>
            <a:off x="5206314" y="1046204"/>
            <a:ext cx="5982730" cy="5420497"/>
          </a:xfrm>
          <a:prstGeom prst="rect">
            <a:avLst/>
          </a:prstGeom>
          <a:noFill/>
          <a:ln>
            <a:noFill/>
          </a:ln>
        </p:spPr>
        <p:txBody>
          <a:bodyPr vert="horz" wrap="square" lIns="0" tIns="0" rIns="0" bIns="0" numCol="1" rtlCol="0" anchor="t" anchorCtr="0" compatLnSpc="1">
            <a:prstTxWarp prst="textNoShape">
              <a:avLst/>
            </a:prstTxWarp>
            <a:noAutofit/>
          </a:bodyPr>
          <a:lstStyle>
            <a:lvl1pPr marL="18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u="sng" dirty="0" smtClean="0">
                <a:latin typeface="Arial" panose="020B0604020202020204" pitchFamily="34" charset="0"/>
                <a:cs typeface="Arial" panose="020B0604020202020204" pitchFamily="34" charset="0"/>
              </a:rPr>
              <a:t>Initiatiefnemer:</a:t>
            </a:r>
          </a:p>
          <a:p>
            <a:r>
              <a:rPr lang="nl-NL" sz="1400" dirty="0">
                <a:latin typeface="Arial" panose="020B0604020202020204" pitchFamily="34" charset="0"/>
                <a:cs typeface="Arial" panose="020B0604020202020204" pitchFamily="34" charset="0"/>
              </a:rPr>
              <a:t>Verwoordt het initiatief </a:t>
            </a:r>
          </a:p>
          <a:p>
            <a:r>
              <a:rPr lang="nl-NL" sz="1400" dirty="0">
                <a:latin typeface="Arial" panose="020B0604020202020204" pitchFamily="34" charset="0"/>
                <a:cs typeface="Arial" panose="020B0604020202020204" pitchFamily="34" charset="0"/>
              </a:rPr>
              <a:t>Verwoordt de voordelen voor de gemeente</a:t>
            </a:r>
          </a:p>
          <a:p>
            <a:r>
              <a:rPr lang="nl-NL" sz="1400" dirty="0">
                <a:latin typeface="Arial" panose="020B0604020202020204" pitchFamily="34" charset="0"/>
                <a:cs typeface="Arial" panose="020B0604020202020204" pitchFamily="34" charset="0"/>
              </a:rPr>
              <a:t>Verwoordt of en hoe aan participatie invulling wordt gegeven</a:t>
            </a:r>
          </a:p>
          <a:p>
            <a:r>
              <a:rPr lang="nl-NL" sz="1400" dirty="0">
                <a:latin typeface="Arial" panose="020B0604020202020204" pitchFamily="34" charset="0"/>
                <a:cs typeface="Arial" panose="020B0604020202020204" pitchFamily="34" charset="0"/>
              </a:rPr>
              <a:t>Vraagt om duidelijke taal, helderheid over proces en procedure</a:t>
            </a:r>
          </a:p>
          <a:p>
            <a:r>
              <a:rPr lang="nl-NL" sz="1400" dirty="0">
                <a:latin typeface="Arial" panose="020B0604020202020204" pitchFamily="34" charset="0"/>
                <a:cs typeface="Arial" panose="020B0604020202020204" pitchFamily="34" charset="0"/>
              </a:rPr>
              <a:t>Draagt oplossingen </a:t>
            </a:r>
            <a:r>
              <a:rPr lang="nl-NL" sz="1400" dirty="0" smtClean="0">
                <a:latin typeface="Arial" panose="020B0604020202020204" pitchFamily="34" charset="0"/>
                <a:cs typeface="Arial" panose="020B0604020202020204" pitchFamily="34" charset="0"/>
              </a:rPr>
              <a:t>aan</a:t>
            </a:r>
            <a:endParaRPr lang="nl-NL" sz="1800" dirty="0" smtClean="0">
              <a:latin typeface="Arial" panose="020B0604020202020204" pitchFamily="34" charset="0"/>
              <a:cs typeface="Arial" panose="020B0604020202020204" pitchFamily="34" charset="0"/>
            </a:endParaRPr>
          </a:p>
          <a:p>
            <a:pPr marL="0" indent="0">
              <a:buNone/>
            </a:pPr>
            <a:endParaRPr lang="nl-NL" sz="1800" dirty="0">
              <a:latin typeface="Arial" panose="020B0604020202020204" pitchFamily="34" charset="0"/>
              <a:cs typeface="Arial" panose="020B0604020202020204" pitchFamily="34" charset="0"/>
            </a:endParaRPr>
          </a:p>
          <a:p>
            <a:pPr marL="0" indent="0">
              <a:buNone/>
            </a:pPr>
            <a:r>
              <a:rPr lang="nl-NL" u="sng" dirty="0" smtClean="0">
                <a:latin typeface="Arial" panose="020B0604020202020204" pitchFamily="34" charset="0"/>
                <a:cs typeface="Arial" panose="020B0604020202020204" pitchFamily="34" charset="0"/>
              </a:rPr>
              <a:t>Adviseurs:</a:t>
            </a:r>
          </a:p>
          <a:p>
            <a:r>
              <a:rPr lang="nl-NL" sz="1400" dirty="0" smtClean="0">
                <a:latin typeface="Arial" panose="020B0604020202020204" pitchFamily="34" charset="0"/>
                <a:cs typeface="Arial" panose="020B0604020202020204" pitchFamily="34" charset="0"/>
              </a:rPr>
              <a:t>Adviseren op basis van hun expertise en houden ook het proces en relatie goed in de gaten</a:t>
            </a:r>
          </a:p>
          <a:p>
            <a:r>
              <a:rPr lang="nl-NL" sz="1400" dirty="0" smtClean="0">
                <a:latin typeface="Arial" panose="020B0604020202020204" pitchFamily="34" charset="0"/>
                <a:cs typeface="Arial" panose="020B0604020202020204" pitchFamily="34" charset="0"/>
              </a:rPr>
              <a:t>Stellen de juiste vragen op het moment dat dit van belang is. </a:t>
            </a:r>
          </a:p>
          <a:p>
            <a:r>
              <a:rPr lang="nl-NL" sz="1400" u="sng" dirty="0" smtClean="0">
                <a:latin typeface="Arial" panose="020B0604020202020204" pitchFamily="34" charset="0"/>
                <a:cs typeface="Arial" panose="020B0604020202020204" pitchFamily="34" charset="0"/>
              </a:rPr>
              <a:t>Houding is: hoe kunnen we dit plan mogelijk maken</a:t>
            </a:r>
          </a:p>
          <a:p>
            <a:r>
              <a:rPr lang="nl-NL" sz="1400" u="sng" dirty="0" smtClean="0">
                <a:latin typeface="Arial" panose="020B0604020202020204" pitchFamily="34" charset="0"/>
                <a:cs typeface="Arial" panose="020B0604020202020204" pitchFamily="34" charset="0"/>
              </a:rPr>
              <a:t>Denken mee en geven ook de oplossingen aan</a:t>
            </a:r>
            <a:r>
              <a:rPr lang="nl-NL" sz="2000" u="sng" dirty="0" smtClean="0">
                <a:latin typeface="Arial" panose="020B0604020202020204" pitchFamily="34" charset="0"/>
                <a:cs typeface="Arial" panose="020B0604020202020204" pitchFamily="34" charset="0"/>
              </a:rPr>
              <a:t> </a:t>
            </a:r>
          </a:p>
          <a:p>
            <a:pPr marL="0" indent="0">
              <a:buNone/>
            </a:pPr>
            <a:endParaRPr lang="nl-NL" dirty="0" smtClean="0">
              <a:latin typeface="Arial" panose="020B0604020202020204" pitchFamily="34" charset="0"/>
              <a:cs typeface="Arial" panose="020B0604020202020204" pitchFamily="34" charset="0"/>
            </a:endParaRPr>
          </a:p>
          <a:p>
            <a:pPr marL="0" indent="0">
              <a:buNone/>
            </a:pPr>
            <a:r>
              <a:rPr lang="nl-NL" u="sng" dirty="0" smtClean="0">
                <a:latin typeface="Arial" panose="020B0604020202020204" pitchFamily="34" charset="0"/>
                <a:cs typeface="Arial" panose="020B0604020202020204" pitchFamily="34" charset="0"/>
              </a:rPr>
              <a:t>Vergunningverlener </a:t>
            </a:r>
            <a:r>
              <a:rPr lang="nl-NL" sz="1200" u="sng" dirty="0" smtClean="0">
                <a:latin typeface="Arial" panose="020B0604020202020204" pitchFamily="34" charset="0"/>
                <a:cs typeface="Arial" panose="020B0604020202020204" pitchFamily="34" charset="0"/>
              </a:rPr>
              <a:t>(naast rol als adviseur):</a:t>
            </a:r>
          </a:p>
          <a:p>
            <a:r>
              <a:rPr lang="nl-NL" sz="1400" dirty="0" smtClean="0">
                <a:latin typeface="Arial" panose="020B0604020202020204" pitchFamily="34" charset="0"/>
                <a:cs typeface="Arial" panose="020B0604020202020204" pitchFamily="34" charset="0"/>
              </a:rPr>
              <a:t>Legt alle afspraken vast</a:t>
            </a:r>
            <a:endParaRPr lang="nl-NL" sz="1400" dirty="0">
              <a:latin typeface="Arial" panose="020B0604020202020204" pitchFamily="34" charset="0"/>
              <a:cs typeface="Arial" panose="020B0604020202020204" pitchFamily="34" charset="0"/>
            </a:endParaRPr>
          </a:p>
          <a:p>
            <a:r>
              <a:rPr lang="nl-NL" sz="1400" dirty="0" smtClean="0">
                <a:latin typeface="Arial" panose="020B0604020202020204" pitchFamily="34" charset="0"/>
                <a:cs typeface="Arial" panose="020B0604020202020204" pitchFamily="34" charset="0"/>
              </a:rPr>
              <a:t>Opent aan het begin de systemen waar het initiatief, plaats en andere relevante informatie beschikbaar is</a:t>
            </a:r>
          </a:p>
          <a:p>
            <a:r>
              <a:rPr lang="nl-NL" sz="1400" dirty="0" smtClean="0">
                <a:latin typeface="Arial" panose="020B0604020202020204" pitchFamily="34" charset="0"/>
                <a:cs typeface="Arial" panose="020B0604020202020204" pitchFamily="34" charset="0"/>
              </a:rPr>
              <a:t>Legt en bewaakt dat er afspraken gemaakt worden over de </a:t>
            </a:r>
            <a:r>
              <a:rPr lang="nl-NL" sz="1400" dirty="0" smtClean="0">
                <a:latin typeface="Arial" panose="020B0604020202020204" pitchFamily="34" charset="0"/>
                <a:cs typeface="Arial" panose="020B0604020202020204" pitchFamily="34" charset="0"/>
              </a:rPr>
              <a:t>planning/voortgang</a:t>
            </a:r>
          </a:p>
          <a:p>
            <a:r>
              <a:rPr lang="nl-NL" sz="1400" dirty="0" smtClean="0">
                <a:latin typeface="Arial" panose="020B0604020202020204" pitchFamily="34" charset="0"/>
                <a:cs typeface="Arial" panose="020B0604020202020204" pitchFamily="34" charset="0"/>
              </a:rPr>
              <a:t>Stelt (concept) vergunning op</a:t>
            </a:r>
            <a:endParaRPr lang="nl-NL" sz="1400" dirty="0" smtClean="0">
              <a:latin typeface="Arial" panose="020B0604020202020204" pitchFamily="34" charset="0"/>
              <a:cs typeface="Arial" panose="020B0604020202020204" pitchFamily="34" charset="0"/>
            </a:endParaRPr>
          </a:p>
          <a:p>
            <a:endParaRPr lang="nl-NL" sz="1400" dirty="0">
              <a:latin typeface="Arial" panose="020B0604020202020204" pitchFamily="34" charset="0"/>
              <a:cs typeface="Arial" panose="020B0604020202020204" pitchFamily="34" charset="0"/>
            </a:endParaRPr>
          </a:p>
          <a:p>
            <a:pPr marL="0" indent="0">
              <a:buNone/>
            </a:pPr>
            <a:endParaRPr lang="nl-NL" sz="1400" dirty="0">
              <a:latin typeface="Arial" panose="020B0604020202020204" pitchFamily="34" charset="0"/>
              <a:cs typeface="Arial" panose="020B0604020202020204" pitchFamily="34" charset="0"/>
            </a:endParaRPr>
          </a:p>
        </p:txBody>
      </p:sp>
      <p:pic>
        <p:nvPicPr>
          <p:cNvPr id="1028" name="Picture 4" descr="http://www.adjustintime.nl/wp-content/uploads/2012/07/Schermafbeelding-2012-07-09-om-20.49.56-300x21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246" y="2117124"/>
            <a:ext cx="3227424" cy="2356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78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 calcmode="lin" valueType="num">
                                      <p:cBhvr additive="base">
                                        <p:cTn id="2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 calcmode="lin" valueType="num">
                                      <p:cBhvr additive="base">
                                        <p:cTn id="3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 calcmode="lin" valueType="num">
                                      <p:cBhvr additive="base">
                                        <p:cTn id="39"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anim calcmode="lin" valueType="num">
                                      <p:cBhvr additive="base">
                                        <p:cTn id="43"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14" end="14"/>
                                            </p:txEl>
                                          </p:spTgt>
                                        </p:tgtEl>
                                        <p:attrNameLst>
                                          <p:attrName>style.visibility</p:attrName>
                                        </p:attrNameLst>
                                      </p:cBhvr>
                                      <p:to>
                                        <p:strVal val="visible"/>
                                      </p:to>
                                    </p:set>
                                    <p:anim calcmode="lin" valueType="num">
                                      <p:cBhvr additive="base">
                                        <p:cTn id="49"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4" end="14"/>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xEl>
                                              <p:pRg st="15" end="15"/>
                                            </p:txEl>
                                          </p:spTgt>
                                        </p:tgtEl>
                                        <p:attrNameLst>
                                          <p:attrName>style.visibility</p:attrName>
                                        </p:attrNameLst>
                                      </p:cBhvr>
                                      <p:to>
                                        <p:strVal val="visible"/>
                                      </p:to>
                                    </p:set>
                                    <p:anim calcmode="lin" valueType="num">
                                      <p:cBhvr additive="base">
                                        <p:cTn id="53"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15" end="15"/>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
                                            <p:txEl>
                                              <p:pRg st="16" end="16"/>
                                            </p:txEl>
                                          </p:spTgt>
                                        </p:tgtEl>
                                        <p:attrNameLst>
                                          <p:attrName>style.visibility</p:attrName>
                                        </p:attrNameLst>
                                      </p:cBhvr>
                                      <p:to>
                                        <p:strVal val="visible"/>
                                      </p:to>
                                    </p:set>
                                    <p:anim calcmode="lin" valueType="num">
                                      <p:cBhvr additive="base">
                                        <p:cTn id="57"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16" end="16"/>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
                                            <p:txEl>
                                              <p:pRg st="17" end="17"/>
                                            </p:txEl>
                                          </p:spTgt>
                                        </p:tgtEl>
                                        <p:attrNameLst>
                                          <p:attrName>style.visibility</p:attrName>
                                        </p:attrNameLst>
                                      </p:cBhvr>
                                      <p:to>
                                        <p:strVal val="visible"/>
                                      </p:to>
                                    </p:set>
                                    <p:anim calcmode="lin" valueType="num">
                                      <p:cBhvr additive="base">
                                        <p:cTn id="61" dur="500" fill="hold"/>
                                        <p:tgtEl>
                                          <p:spTgt spid="4">
                                            <p:txEl>
                                              <p:pRg st="17" end="1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107459" y="1112108"/>
            <a:ext cx="6755027" cy="5031904"/>
          </a:xfrm>
        </p:spPr>
        <p:txBody>
          <a:bodyPr/>
          <a:lstStyle/>
          <a:p>
            <a:pPr marL="0" indent="0">
              <a:buNone/>
            </a:pPr>
            <a:r>
              <a:rPr lang="nl-NL" sz="2000" u="sng" dirty="0" smtClean="0"/>
              <a:t>Casusregisseur</a:t>
            </a:r>
            <a:r>
              <a:rPr lang="nl-NL" sz="2000" dirty="0" smtClean="0"/>
              <a:t>:</a:t>
            </a:r>
          </a:p>
          <a:p>
            <a:pPr lvl="0"/>
            <a:r>
              <a:rPr lang="nl-NL" sz="1400" dirty="0" smtClean="0">
                <a:latin typeface="Arial" panose="020B0604020202020204" pitchFamily="34" charset="0"/>
                <a:ea typeface="Calibri" panose="020F0502020204030204" pitchFamily="34" charset="0"/>
                <a:cs typeface="Arial" panose="020B0604020202020204" pitchFamily="34" charset="0"/>
              </a:rPr>
              <a:t>Voorzitter omgevingstafel;</a:t>
            </a:r>
            <a:endParaRPr lang="nl-NL" sz="1400" dirty="0">
              <a:latin typeface="Arial" panose="020B0604020202020204" pitchFamily="34" charset="0"/>
              <a:ea typeface="Calibri" panose="020F0502020204030204" pitchFamily="34" charset="0"/>
              <a:cs typeface="Arial" panose="020B0604020202020204" pitchFamily="34" charset="0"/>
            </a:endParaRPr>
          </a:p>
          <a:p>
            <a:pPr lvl="0"/>
            <a:r>
              <a:rPr lang="nl-NL" sz="1400" dirty="0">
                <a:latin typeface="Arial" panose="020B0604020202020204" pitchFamily="34" charset="0"/>
                <a:ea typeface="Calibri" panose="020F0502020204030204" pitchFamily="34" charset="0"/>
                <a:cs typeface="Arial" panose="020B0604020202020204" pitchFamily="34" charset="0"/>
              </a:rPr>
              <a:t>Brengt de aanwezigen in positie om te vertellen wat hun mening en belang is;</a:t>
            </a:r>
          </a:p>
          <a:p>
            <a:pPr lvl="0"/>
            <a:r>
              <a:rPr lang="nl-NL" sz="1400" dirty="0">
                <a:latin typeface="Arial" panose="020B0604020202020204" pitchFamily="34" charset="0"/>
                <a:ea typeface="Calibri" panose="020F0502020204030204" pitchFamily="34" charset="0"/>
                <a:cs typeface="Arial" panose="020B0604020202020204" pitchFamily="34" charset="0"/>
              </a:rPr>
              <a:t>Stelt vragen zodat duidelijk wordt wat precies bedoeld wordt;</a:t>
            </a:r>
          </a:p>
          <a:p>
            <a:pPr lvl="0"/>
            <a:r>
              <a:rPr lang="nl-NL" sz="1400" dirty="0">
                <a:latin typeface="Arial" panose="020B0604020202020204" pitchFamily="34" charset="0"/>
                <a:ea typeface="Calibri" panose="020F0502020204030204" pitchFamily="34" charset="0"/>
                <a:cs typeface="Arial" panose="020B0604020202020204" pitchFamily="34" charset="0"/>
              </a:rPr>
              <a:t>Bevordert de </a:t>
            </a:r>
            <a:r>
              <a:rPr lang="nl-NL" sz="1400" dirty="0" smtClean="0">
                <a:latin typeface="Arial" panose="020B0604020202020204" pitchFamily="34" charset="0"/>
                <a:ea typeface="Calibri" panose="020F0502020204030204" pitchFamily="34" charset="0"/>
                <a:cs typeface="Arial" panose="020B0604020202020204" pitchFamily="34" charset="0"/>
              </a:rPr>
              <a:t>dialoog;</a:t>
            </a:r>
            <a:endParaRPr lang="nl-NL" sz="1400" dirty="0">
              <a:latin typeface="Arial" panose="020B0604020202020204" pitchFamily="34" charset="0"/>
              <a:ea typeface="Calibri" panose="020F0502020204030204" pitchFamily="34" charset="0"/>
              <a:cs typeface="Arial" panose="020B0604020202020204" pitchFamily="34" charset="0"/>
            </a:endParaRPr>
          </a:p>
          <a:p>
            <a:pPr lvl="0"/>
            <a:r>
              <a:rPr lang="nl-NL" sz="1400" dirty="0" smtClean="0">
                <a:latin typeface="Arial" panose="020B0604020202020204" pitchFamily="34" charset="0"/>
                <a:ea typeface="Calibri" panose="020F0502020204030204" pitchFamily="34" charset="0"/>
                <a:cs typeface="Arial" panose="020B0604020202020204" pitchFamily="34" charset="0"/>
              </a:rPr>
              <a:t>Probeert </a:t>
            </a:r>
            <a:r>
              <a:rPr lang="nl-NL" sz="1400" dirty="0">
                <a:latin typeface="Arial" panose="020B0604020202020204" pitchFamily="34" charset="0"/>
                <a:ea typeface="Calibri" panose="020F0502020204030204" pitchFamily="34" charset="0"/>
                <a:cs typeface="Arial" panose="020B0604020202020204" pitchFamily="34" charset="0"/>
              </a:rPr>
              <a:t>de initiatiefnemer goed tot dienst recht te laten komen. Zorgt dat alles duidelijk is en </a:t>
            </a:r>
            <a:r>
              <a:rPr lang="nl-NL" sz="1400" dirty="0" smtClean="0">
                <a:latin typeface="Arial" panose="020B0604020202020204" pitchFamily="34" charset="0"/>
                <a:ea typeface="Calibri" panose="020F0502020204030204" pitchFamily="34" charset="0"/>
                <a:cs typeface="Arial" panose="020B0604020202020204" pitchFamily="34" charset="0"/>
              </a:rPr>
              <a:t>concreet;</a:t>
            </a:r>
            <a:endParaRPr lang="nl-NL" sz="1400" dirty="0">
              <a:latin typeface="Arial" panose="020B0604020202020204" pitchFamily="34" charset="0"/>
              <a:ea typeface="Calibri" panose="020F0502020204030204" pitchFamily="34" charset="0"/>
              <a:cs typeface="Arial" panose="020B0604020202020204" pitchFamily="34" charset="0"/>
            </a:endParaRPr>
          </a:p>
          <a:p>
            <a:pPr lvl="0"/>
            <a:r>
              <a:rPr lang="nl-NL" sz="1400" dirty="0" smtClean="0">
                <a:latin typeface="Arial" panose="020B0604020202020204" pitchFamily="34" charset="0"/>
                <a:ea typeface="Calibri" panose="020F0502020204030204" pitchFamily="34" charset="0"/>
                <a:cs typeface="Arial" panose="020B0604020202020204" pitchFamily="34" charset="0"/>
              </a:rPr>
              <a:t>Voorkomt </a:t>
            </a:r>
            <a:r>
              <a:rPr lang="nl-NL" sz="1400" dirty="0">
                <a:latin typeface="Arial" panose="020B0604020202020204" pitchFamily="34" charset="0"/>
                <a:ea typeface="Calibri" panose="020F0502020204030204" pitchFamily="34" charset="0"/>
                <a:cs typeface="Arial" panose="020B0604020202020204" pitchFamily="34" charset="0"/>
              </a:rPr>
              <a:t>dat de aanwezigen in de verdediging </a:t>
            </a:r>
            <a:r>
              <a:rPr lang="nl-NL" sz="1400" dirty="0" smtClean="0">
                <a:latin typeface="Arial" panose="020B0604020202020204" pitchFamily="34" charset="0"/>
                <a:ea typeface="Calibri" panose="020F0502020204030204" pitchFamily="34" charset="0"/>
                <a:cs typeface="Arial" panose="020B0604020202020204" pitchFamily="34" charset="0"/>
              </a:rPr>
              <a:t>gaan </a:t>
            </a:r>
            <a:r>
              <a:rPr lang="nl-NL" sz="1400" dirty="0">
                <a:latin typeface="Arial" panose="020B0604020202020204" pitchFamily="34" charset="0"/>
                <a:ea typeface="Calibri" panose="020F0502020204030204" pitchFamily="34" charset="0"/>
                <a:cs typeface="Arial" panose="020B0604020202020204" pitchFamily="34" charset="0"/>
              </a:rPr>
              <a:t>maar draagt zorg voor de ‘</a:t>
            </a:r>
            <a:r>
              <a:rPr lang="nl-NL" sz="1400" dirty="0" err="1">
                <a:latin typeface="Arial" panose="020B0604020202020204" pitchFamily="34" charset="0"/>
                <a:ea typeface="Calibri" panose="020F0502020204030204" pitchFamily="34" charset="0"/>
                <a:cs typeface="Arial" panose="020B0604020202020204" pitchFamily="34" charset="0"/>
              </a:rPr>
              <a:t>ja,mits</a:t>
            </a:r>
            <a:r>
              <a:rPr lang="nl-NL" sz="1400" dirty="0">
                <a:latin typeface="Arial" panose="020B0604020202020204" pitchFamily="34" charset="0"/>
                <a:ea typeface="Calibri" panose="020F0502020204030204" pitchFamily="34" charset="0"/>
                <a:cs typeface="Arial" panose="020B0604020202020204" pitchFamily="34" charset="0"/>
              </a:rPr>
              <a:t>’-houding</a:t>
            </a:r>
            <a:r>
              <a:rPr lang="nl-NL" sz="1400" dirty="0" smtClean="0">
                <a:latin typeface="Arial" panose="020B0604020202020204" pitchFamily="34" charset="0"/>
                <a:ea typeface="Calibri" panose="020F0502020204030204" pitchFamily="34" charset="0"/>
                <a:cs typeface="Arial" panose="020B0604020202020204" pitchFamily="34" charset="0"/>
              </a:rPr>
              <a:t>.</a:t>
            </a:r>
          </a:p>
          <a:p>
            <a:pPr lvl="0"/>
            <a:r>
              <a:rPr lang="nl-NL" sz="1400" dirty="0">
                <a:latin typeface="Arial" panose="020B0604020202020204" pitchFamily="34" charset="0"/>
                <a:ea typeface="Calibri" panose="020F0502020204030204" pitchFamily="34" charset="0"/>
                <a:cs typeface="Arial" panose="020B0604020202020204" pitchFamily="34" charset="0"/>
              </a:rPr>
              <a:t>Aan het einde van elke discussie over een thema neemt de casusregisseur een integrale beslissing op basis van de input van alle deelnemers aan tafel;</a:t>
            </a:r>
          </a:p>
          <a:p>
            <a:pPr lvl="0"/>
            <a:r>
              <a:rPr lang="nl-NL" sz="1400" dirty="0" smtClean="0">
                <a:latin typeface="Arial" panose="020B0604020202020204" pitchFamily="34" charset="0"/>
                <a:ea typeface="Calibri" panose="020F0502020204030204" pitchFamily="34" charset="0"/>
                <a:cs typeface="Arial" panose="020B0604020202020204" pitchFamily="34" charset="0"/>
              </a:rPr>
              <a:t>Tijdens </a:t>
            </a:r>
            <a:r>
              <a:rPr lang="nl-NL" sz="1400" dirty="0">
                <a:latin typeface="Arial" panose="020B0604020202020204" pitchFamily="34" charset="0"/>
                <a:ea typeface="Calibri" panose="020F0502020204030204" pitchFamily="34" charset="0"/>
                <a:cs typeface="Arial" panose="020B0604020202020204" pitchFamily="34" charset="0"/>
              </a:rPr>
              <a:t>de discussie neemt de casusregisseur niet deel, hooguit kan hij/zij een verhelderende vraag stellen aan een van de deelnemers als er zaken </a:t>
            </a:r>
            <a:r>
              <a:rPr lang="nl-NL" sz="1400" dirty="0" smtClean="0">
                <a:latin typeface="Arial" panose="020B0604020202020204" pitchFamily="34" charset="0"/>
                <a:ea typeface="Calibri" panose="020F0502020204030204" pitchFamily="34" charset="0"/>
                <a:cs typeface="Arial" panose="020B0604020202020204" pitchFamily="34" charset="0"/>
              </a:rPr>
              <a:t>onderbelicht.</a:t>
            </a:r>
            <a:endParaRPr lang="nl-NL" sz="1400" dirty="0">
              <a:latin typeface="Arial" panose="020B0604020202020204" pitchFamily="34" charset="0"/>
              <a:ea typeface="Calibri" panose="020F0502020204030204" pitchFamily="34" charset="0"/>
              <a:cs typeface="Arial" panose="020B0604020202020204" pitchFamily="34" charset="0"/>
            </a:endParaRPr>
          </a:p>
          <a:p>
            <a:pPr marL="0" lvl="0" indent="0">
              <a:buNone/>
            </a:pPr>
            <a:endParaRPr lang="nl-NL" dirty="0">
              <a:latin typeface="Arial" panose="020B0604020202020204" pitchFamily="34" charset="0"/>
              <a:ea typeface="Calibri" panose="020F0502020204030204" pitchFamily="34" charset="0"/>
              <a:cs typeface="Arial" panose="020B0604020202020204" pitchFamily="34" charset="0"/>
            </a:endParaRPr>
          </a:p>
          <a:p>
            <a:pPr marL="0" lvl="0" indent="0">
              <a:buNone/>
            </a:pPr>
            <a:endParaRPr lang="nl-NL" dirty="0" smtClean="0">
              <a:latin typeface="Arial" panose="020B0604020202020204" pitchFamily="34" charset="0"/>
              <a:ea typeface="Calibri" panose="020F0502020204030204" pitchFamily="34" charset="0"/>
              <a:cs typeface="Arial" panose="020B0604020202020204" pitchFamily="34" charset="0"/>
            </a:endParaRPr>
          </a:p>
          <a:p>
            <a:pPr marL="0" lvl="0" indent="0">
              <a:buNone/>
            </a:pPr>
            <a:r>
              <a:rPr lang="nl-NL" dirty="0" smtClean="0">
                <a:latin typeface="Arial" panose="020B0604020202020204" pitchFamily="34" charset="0"/>
                <a:ea typeface="Calibri" panose="020F0502020204030204" pitchFamily="34" charset="0"/>
                <a:cs typeface="Arial" panose="020B0604020202020204" pitchFamily="34" charset="0"/>
              </a:rPr>
              <a:t>Daarnaast bestaat ook nog de rol van observator en belanghebbende.</a:t>
            </a:r>
          </a:p>
        </p:txBody>
      </p:sp>
      <p:sp>
        <p:nvSpPr>
          <p:cNvPr id="2" name="Rechthoek 1"/>
          <p:cNvSpPr/>
          <p:nvPr/>
        </p:nvSpPr>
        <p:spPr>
          <a:xfrm>
            <a:off x="395326" y="377567"/>
            <a:ext cx="8404865" cy="523220"/>
          </a:xfrm>
          <a:prstGeom prst="rect">
            <a:avLst/>
          </a:prstGeom>
        </p:spPr>
        <p:txBody>
          <a:bodyPr wrap="none">
            <a:spAutoFit/>
          </a:bodyPr>
          <a:lstStyle/>
          <a:p>
            <a:r>
              <a:rPr lang="nl-NL" sz="2800" b="1" dirty="0"/>
              <a:t>Wat wordt van je verwacht aan de tafel?</a:t>
            </a:r>
          </a:p>
        </p:txBody>
      </p:sp>
    </p:spTree>
    <p:extLst>
      <p:ext uri="{BB962C8B-B14F-4D97-AF65-F5344CB8AC3E}">
        <p14:creationId xmlns:p14="http://schemas.microsoft.com/office/powerpoint/2010/main" val="349161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 calcmode="lin" valueType="num">
                                      <p:cBhvr additive="base">
                                        <p:cTn id="4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Aangepast 23">
      <a:dk1>
        <a:sysClr val="windowText" lastClr="000000"/>
      </a:dk1>
      <a:lt1>
        <a:sysClr val="window" lastClr="FFFFFF"/>
      </a:lt1>
      <a:dk2>
        <a:srgbClr val="1DA2DC"/>
      </a:dk2>
      <a:lt2>
        <a:srgbClr val="E7E6E6"/>
      </a:lt2>
      <a:accent1>
        <a:srgbClr val="1DA2DC"/>
      </a:accent1>
      <a:accent2>
        <a:srgbClr val="21A73F"/>
      </a:accent2>
      <a:accent3>
        <a:srgbClr val="FFED00"/>
      </a:accent3>
      <a:accent4>
        <a:srgbClr val="BEDA3A"/>
      </a:accent4>
      <a:accent5>
        <a:srgbClr val="A5A5A5"/>
      </a:accent5>
      <a:accent6>
        <a:srgbClr val="1DA2DC"/>
      </a:accent6>
      <a:hlink>
        <a:srgbClr val="000000"/>
      </a:hlink>
      <a:folHlink>
        <a:srgbClr val="000000"/>
      </a:folHlink>
    </a:clrScheme>
    <a:fontScheme name="Aangepast 14">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714BA32B-9C34-4F01-90F2-2E6A83B42A1F}" vid="{23C10FC6-8398-4265-8928-C597B24BCFD3}"/>
    </a:ext>
  </a:extLst>
</a:theme>
</file>

<file path=docProps/app.xml><?xml version="1.0" encoding="utf-8"?>
<Properties xmlns="http://schemas.openxmlformats.org/officeDocument/2006/extended-properties" xmlns:vt="http://schemas.openxmlformats.org/officeDocument/2006/docPropsVTypes">
  <Template>blank</Template>
  <TotalTime>627</TotalTime>
  <Words>820</Words>
  <Application>Microsoft Office PowerPoint</Application>
  <PresentationFormat>Breedbeeld</PresentationFormat>
  <Paragraphs>109</Paragraphs>
  <Slides>11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MS Mincho</vt:lpstr>
      <vt:lpstr>Arial</vt:lpstr>
      <vt:lpstr>Calibri</vt:lpstr>
      <vt:lpstr>Verdana</vt:lpstr>
      <vt:lpstr>Kantoorthema</vt:lpstr>
      <vt:lpstr>De Omgevingstafel</vt:lpstr>
      <vt:lpstr>Voorstellen</vt:lpstr>
      <vt:lpstr>PowerPoint-presentatie</vt:lpstr>
      <vt:lpstr>Wat is de input voor een omgevingstafel?</vt:lpstr>
      <vt:lpstr>Rondes van de omgevingstafel</vt:lpstr>
      <vt:lpstr>Rondes van de omgevingstafel</vt:lpstr>
      <vt:lpstr>Wie neemt deel aan een omgevingstafel?</vt:lpstr>
      <vt:lpstr>Wat wordt van je verwacht aan de tafel?</vt:lpstr>
      <vt:lpstr>PowerPoint-presentatie</vt:lpstr>
      <vt:lpstr>Hoe ziet een agenda van een omgevingstafel er nu uit?</vt:lpstr>
      <vt:lpstr>Afsluiting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Omgevingstafel</dc:title>
  <dc:creator>Jeroen de Bree</dc:creator>
  <cp:lastModifiedBy>Jeroen de Bree</cp:lastModifiedBy>
  <cp:revision>42</cp:revision>
  <dcterms:created xsi:type="dcterms:W3CDTF">2021-05-31T05:56:40Z</dcterms:created>
  <dcterms:modified xsi:type="dcterms:W3CDTF">2021-06-07T11:49:55Z</dcterms:modified>
</cp:coreProperties>
</file>