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300" r:id="rId2"/>
    <p:sldId id="336" r:id="rId3"/>
    <p:sldId id="301" r:id="rId4"/>
    <p:sldId id="305" r:id="rId5"/>
    <p:sldId id="34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2982" autoAdjust="0"/>
  </p:normalViewPr>
  <p:slideViewPr>
    <p:cSldViewPr snapToGrid="0">
      <p:cViewPr varScale="1">
        <p:scale>
          <a:sx n="68" d="100"/>
          <a:sy n="68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evaluation.org/en/evaluation-options/richpictur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15397"/>
            <a:ext cx="9134669" cy="1252025"/>
          </a:xfrm>
        </p:spPr>
        <p:txBody>
          <a:bodyPr anchor="ctr">
            <a:noAutofit/>
          </a:bodyPr>
          <a:lstStyle/>
          <a:p>
            <a:pPr algn="ctr"/>
            <a:r>
              <a:rPr lang="nl-NL" sz="4000" b="1" dirty="0" smtClean="0"/>
              <a:t>Minor Fit voor de Toekomst</a:t>
            </a:r>
            <a:br>
              <a:rPr lang="nl-NL" sz="4000" b="1" dirty="0" smtClean="0"/>
            </a:br>
            <a:r>
              <a:rPr lang="nl-NL" sz="4000" b="1" dirty="0" smtClean="0"/>
              <a:t>Workshop 2 – De situatie in beeld </a:t>
            </a:r>
            <a:r>
              <a:rPr lang="nl-NL" sz="4000" b="1" dirty="0"/>
              <a:t>b</a:t>
            </a:r>
            <a:r>
              <a:rPr lang="nl-NL" sz="4000" b="1" dirty="0" smtClean="0"/>
              <a:t>rengen</a:t>
            </a: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4" y="5008098"/>
            <a:ext cx="8268123" cy="942043"/>
          </a:xfrm>
        </p:spPr>
        <p:txBody>
          <a:bodyPr anchor="ctr">
            <a:normAutofit lnSpcReduction="10000"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Hans de </a:t>
            </a:r>
            <a:r>
              <a:rPr lang="nl-NL" sz="1400" dirty="0" smtClean="0">
                <a:solidFill>
                  <a:schemeClr val="bg1"/>
                </a:solidFill>
              </a:rPr>
              <a:t>Bruin, Petra de Braal</a:t>
            </a:r>
          </a:p>
          <a:p>
            <a:r>
              <a:rPr lang="nl-NL" sz="1400" dirty="0" smtClean="0">
                <a:solidFill>
                  <a:schemeClr val="bg1"/>
                </a:solidFill>
              </a:rPr>
              <a:t>HZ </a:t>
            </a:r>
            <a:r>
              <a:rPr lang="nl-NL" sz="1400" dirty="0">
                <a:solidFill>
                  <a:schemeClr val="bg1"/>
                </a:solidFill>
              </a:rPr>
              <a:t>University of Applied Sciences</a:t>
            </a:r>
          </a:p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18 april 2023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99" y="914340"/>
            <a:ext cx="4975069" cy="25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9202" y="3653455"/>
            <a:ext cx="2248115" cy="19460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45" y="825031"/>
            <a:ext cx="7732669" cy="5297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Doel: </a:t>
            </a:r>
            <a:r>
              <a:rPr lang="en-US" dirty="0" err="1"/>
              <a:t>complexiteit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(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ander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communiceren</a:t>
            </a:r>
            <a:endParaRPr lang="en-US" dirty="0"/>
          </a:p>
          <a:p>
            <a:pPr lvl="1"/>
            <a:r>
              <a:rPr lang="en-US" dirty="0"/>
              <a:t>Eigen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vraagstuk</a:t>
            </a:r>
            <a:r>
              <a:rPr lang="en-US" dirty="0"/>
              <a:t> </a:t>
            </a:r>
            <a:r>
              <a:rPr lang="en-US" dirty="0" err="1"/>
              <a:t>structuren</a:t>
            </a:r>
            <a:r>
              <a:rPr lang="en-US" dirty="0"/>
              <a:t>;</a:t>
            </a:r>
          </a:p>
          <a:p>
            <a:pPr lvl="1"/>
            <a:r>
              <a:rPr lang="nl-NL" dirty="0"/>
              <a:t>(jouw kijk op) problematische situatie weergeven; </a:t>
            </a:r>
          </a:p>
          <a:p>
            <a:pPr lvl="1"/>
            <a:r>
              <a:rPr lang="nl-NL" dirty="0"/>
              <a:t>Belanghebbenden uitnodigen het rijke plaatje aan te passen of uit te breiden: samen goed beeld krijgen van situatie.</a:t>
            </a:r>
          </a:p>
          <a:p>
            <a:pPr marL="502920" lvl="1" indent="0">
              <a:buNone/>
            </a:pPr>
            <a:endParaRPr lang="en-US" sz="2000" dirty="0"/>
          </a:p>
          <a:p>
            <a:r>
              <a:rPr lang="en-US" dirty="0"/>
              <a:t>Twee- of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driedimensionaal</a:t>
            </a:r>
            <a:r>
              <a:rPr lang="en-US" dirty="0"/>
              <a:t>: complete </a:t>
            </a:r>
            <a:r>
              <a:rPr lang="en-US" dirty="0" err="1"/>
              <a:t>vraagstuk</a:t>
            </a:r>
            <a:r>
              <a:rPr lang="en-US" dirty="0"/>
              <a:t> steeds in </a:t>
            </a:r>
            <a:r>
              <a:rPr lang="en-US" dirty="0" err="1"/>
              <a:t>beeld</a:t>
            </a:r>
            <a:r>
              <a:rPr lang="en-US" dirty="0"/>
              <a:t> </a:t>
            </a:r>
            <a:r>
              <a:rPr lang="en-US" dirty="0" err="1"/>
              <a:t>i.p.v</a:t>
            </a:r>
            <a:r>
              <a:rPr lang="en-US" dirty="0"/>
              <a:t>.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in </a:t>
            </a:r>
            <a:r>
              <a:rPr lang="en-US" dirty="0" err="1"/>
              <a:t>lineair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. </a:t>
            </a:r>
          </a:p>
          <a:p>
            <a:endParaRPr lang="nl-NL" dirty="0"/>
          </a:p>
          <a:p>
            <a:r>
              <a:rPr lang="nl-NL" dirty="0" smtClean="0"/>
              <a:t>Vorm: geen regels! Maar wel:</a:t>
            </a:r>
          </a:p>
          <a:p>
            <a:pPr lvl="1"/>
            <a:r>
              <a:rPr lang="nl-NL" dirty="0" smtClean="0"/>
              <a:t>Plaatje spreek voor zichzelf;</a:t>
            </a:r>
          </a:p>
          <a:p>
            <a:pPr lvl="1"/>
            <a:r>
              <a:rPr lang="nl-NL" dirty="0" smtClean="0"/>
              <a:t>Belanghebbenden herkennen zich.</a:t>
            </a:r>
            <a:endParaRPr lang="nl-NL" dirty="0"/>
          </a:p>
          <a:p>
            <a:pPr lvl="1"/>
            <a:endParaRPr lang="en-US" sz="2000" dirty="0"/>
          </a:p>
          <a:p>
            <a:r>
              <a:rPr lang="en-US" dirty="0" err="1" smtClean="0"/>
              <a:t>Voorbeelden</a:t>
            </a:r>
            <a:r>
              <a:rPr lang="en-US" dirty="0" smtClean="0"/>
              <a:t>:</a:t>
            </a:r>
          </a:p>
          <a:p>
            <a:pPr marL="502920" lvl="1" indent="0">
              <a:buNone/>
            </a:pP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www.betterevaluation.org/en/evaluation-options/richpictures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out: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(rich picture)</a:t>
            </a:r>
          </a:p>
        </p:txBody>
      </p:sp>
    </p:spTree>
    <p:extLst>
      <p:ext uri="{BB962C8B-B14F-4D97-AF65-F5344CB8AC3E}">
        <p14:creationId xmlns:p14="http://schemas.microsoft.com/office/powerpoint/2010/main" val="39494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CCB1-D50F-4C05-B5F7-726CED4C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Wat neem je op?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0B4-EB2D-4F68-A24E-6C305C9D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Neem </a:t>
            </a:r>
            <a:r>
              <a:rPr lang="nl-NL" dirty="0"/>
              <a:t>verschillende aspecten erin op:</a:t>
            </a:r>
          </a:p>
          <a:p>
            <a:pPr lvl="1"/>
            <a:r>
              <a:rPr lang="nl-NL" sz="2000" dirty="0"/>
              <a:t>Belanghebbenden</a:t>
            </a:r>
          </a:p>
          <a:p>
            <a:pPr lvl="1"/>
            <a:r>
              <a:rPr lang="nl-NL" sz="2000" dirty="0"/>
              <a:t>Belangen/issues/wensen</a:t>
            </a:r>
          </a:p>
          <a:p>
            <a:pPr lvl="1"/>
            <a:r>
              <a:rPr lang="en-US" sz="2000" dirty="0"/>
              <a:t>O</a:t>
            </a:r>
            <a:r>
              <a:rPr lang="nl-NL" sz="2000" dirty="0" err="1"/>
              <a:t>nderlinge</a:t>
            </a:r>
            <a:r>
              <a:rPr lang="nl-NL" sz="2000" dirty="0"/>
              <a:t> relaties</a:t>
            </a:r>
          </a:p>
          <a:p>
            <a:pPr lvl="1"/>
            <a:r>
              <a:rPr lang="nl-NL" sz="2000" dirty="0" smtClean="0"/>
              <a:t>Structuur/proces</a:t>
            </a:r>
            <a:endParaRPr lang="nl-NL" sz="2000" dirty="0"/>
          </a:p>
          <a:p>
            <a:pPr lvl="1"/>
            <a:r>
              <a:rPr lang="en-US" sz="2000" dirty="0"/>
              <a:t>W</a:t>
            </a:r>
            <a:r>
              <a:rPr lang="nl-NL" sz="2000" dirty="0"/>
              <a:t>etten/kaders</a:t>
            </a:r>
          </a:p>
          <a:p>
            <a:pPr lvl="1"/>
            <a:r>
              <a:rPr lang="en-US" sz="2000" dirty="0" err="1"/>
              <a:t>Knelpunten</a:t>
            </a:r>
            <a:endParaRPr lang="en-US" sz="2000" dirty="0"/>
          </a:p>
          <a:p>
            <a:pPr lvl="1"/>
            <a:r>
              <a:rPr lang="en-US" sz="2000" dirty="0" err="1"/>
              <a:t>Kansen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 err="1"/>
              <a:t>Zicht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op hoe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N</a:t>
            </a:r>
            <a:r>
              <a:rPr lang="en-US" sz="2000" dirty="0" err="1" smtClean="0"/>
              <a:t>iet</a:t>
            </a:r>
            <a:r>
              <a:rPr lang="en-US" sz="2000" dirty="0" smtClean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feitelijke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over </a:t>
            </a:r>
            <a:r>
              <a:rPr lang="en-US" sz="2000" dirty="0" err="1"/>
              <a:t>wetten</a:t>
            </a:r>
            <a:r>
              <a:rPr lang="en-US" sz="2000" dirty="0"/>
              <a:t>, </a:t>
            </a:r>
            <a:r>
              <a:rPr lang="en-US" sz="2000" dirty="0" err="1"/>
              <a:t>kaders</a:t>
            </a:r>
            <a:r>
              <a:rPr lang="en-US" sz="2000" dirty="0"/>
              <a:t>, procedures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Maar </a:t>
            </a:r>
            <a:r>
              <a:rPr lang="en-US" sz="2000" dirty="0" err="1"/>
              <a:t>juist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: </a:t>
            </a:r>
            <a:r>
              <a:rPr lang="en-US" sz="2000" dirty="0" err="1"/>
              <a:t>emoties</a:t>
            </a:r>
            <a:r>
              <a:rPr lang="en-US" sz="2000" dirty="0"/>
              <a:t>, </a:t>
            </a:r>
            <a:r>
              <a:rPr lang="en-US" sz="2000" dirty="0" err="1"/>
              <a:t>wensen</a:t>
            </a:r>
            <a:r>
              <a:rPr lang="en-US" sz="2000" dirty="0"/>
              <a:t>, </a:t>
            </a:r>
            <a:r>
              <a:rPr lang="en-US" sz="2000" dirty="0" err="1"/>
              <a:t>aannames</a:t>
            </a:r>
            <a:r>
              <a:rPr lang="en-US" sz="2000" dirty="0"/>
              <a:t> van </a:t>
            </a:r>
            <a:r>
              <a:rPr lang="en-US" sz="2000" dirty="0" err="1"/>
              <a:t>mensen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74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2A72-8CCA-4458-9490-3344A48E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endParaRPr lang="nl-NL" dirty="0"/>
          </a:p>
        </p:txBody>
      </p:sp>
      <p:pic>
        <p:nvPicPr>
          <p:cNvPr id="4" name="Picture 5" descr="ssm 26">
            <a:extLst>
              <a:ext uri="{FF2B5EF4-FFF2-40B4-BE49-F238E27FC236}">
                <a16:creationId xmlns:a16="http://schemas.microsoft.com/office/drawing/2014/main" id="{5F9383F6-90BF-4453-ABE3-3D447CA4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907" y="676321"/>
            <a:ext cx="6349305" cy="549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Oefening</a:t>
            </a:r>
            <a:r>
              <a:rPr lang="en-US" dirty="0"/>
              <a:t> in </a:t>
            </a:r>
            <a:r>
              <a:rPr lang="en-US" dirty="0" err="1" smtClean="0"/>
              <a:t>groepjes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Vraagstuk: </a:t>
            </a:r>
            <a:r>
              <a:rPr lang="nl-NL" dirty="0" smtClean="0"/>
              <a:t>participatie (samenwerken) binnen </a:t>
            </a:r>
            <a:r>
              <a:rPr lang="nl-NL" dirty="0"/>
              <a:t>de gemeente Veere </a:t>
            </a:r>
          </a:p>
          <a:p>
            <a:endParaRPr lang="nl-NL" dirty="0"/>
          </a:p>
          <a:p>
            <a:r>
              <a:rPr lang="nl-NL" dirty="0"/>
              <a:t>Bespreek het vraagstuk met elkaar</a:t>
            </a:r>
          </a:p>
          <a:p>
            <a:r>
              <a:rPr lang="en-US" dirty="0"/>
              <a:t>H</a:t>
            </a:r>
            <a:r>
              <a:rPr lang="nl-NL" dirty="0"/>
              <a:t>oe kijken jullie naar dit vraagstuk?</a:t>
            </a:r>
          </a:p>
          <a:p>
            <a:pPr lvl="1"/>
            <a:r>
              <a:rPr lang="en-US" dirty="0"/>
              <a:t>W</a:t>
            </a:r>
            <a:r>
              <a:rPr lang="nl-NL" dirty="0"/>
              <a:t>ie spelen er allemaal een rol?</a:t>
            </a:r>
          </a:p>
          <a:p>
            <a:pPr lvl="1"/>
            <a:r>
              <a:rPr lang="en-US" dirty="0"/>
              <a:t>W</a:t>
            </a:r>
            <a:r>
              <a:rPr lang="nl-NL" dirty="0"/>
              <a:t>elke belangen zijn er?</a:t>
            </a:r>
          </a:p>
          <a:p>
            <a:pPr lvl="1"/>
            <a:r>
              <a:rPr lang="en-US" dirty="0"/>
              <a:t>Wat is </a:t>
            </a:r>
            <a:r>
              <a:rPr lang="en-US" dirty="0" err="1"/>
              <a:t>er</a:t>
            </a:r>
            <a:r>
              <a:rPr lang="en-US" dirty="0"/>
              <a:t> al </a:t>
            </a:r>
            <a:r>
              <a:rPr lang="en-US" dirty="0" err="1"/>
              <a:t>bekend</a:t>
            </a:r>
            <a:r>
              <a:rPr lang="en-US" dirty="0"/>
              <a:t> over </a:t>
            </a:r>
            <a:r>
              <a:rPr lang="en-US" dirty="0" err="1"/>
              <a:t>processen</a:t>
            </a:r>
            <a:r>
              <a:rPr lang="en-US" dirty="0"/>
              <a:t>, regels, </a:t>
            </a:r>
            <a:r>
              <a:rPr lang="en-US" dirty="0" err="1"/>
              <a:t>kaders</a:t>
            </a:r>
            <a:r>
              <a:rPr lang="en-US" dirty="0"/>
              <a:t>?</a:t>
            </a:r>
            <a:endParaRPr lang="nl-NL" dirty="0"/>
          </a:p>
          <a:p>
            <a:pPr lvl="1"/>
            <a:r>
              <a:rPr lang="en-US" dirty="0"/>
              <a:t>W</a:t>
            </a:r>
            <a:r>
              <a:rPr lang="nl-NL" dirty="0"/>
              <a:t>aar zitten knelpunten?</a:t>
            </a:r>
          </a:p>
          <a:p>
            <a:pPr lvl="1"/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wensen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….</a:t>
            </a:r>
            <a:endParaRPr lang="nl-NL" dirty="0"/>
          </a:p>
          <a:p>
            <a:pPr lvl="1"/>
            <a:endParaRPr lang="nl-NL" dirty="0"/>
          </a:p>
          <a:p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wat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</a:t>
            </a:r>
            <a:r>
              <a:rPr lang="en-US" dirty="0" err="1"/>
              <a:t>visueel</a:t>
            </a:r>
            <a:r>
              <a:rPr lang="en-US" dirty="0"/>
              <a:t> </a:t>
            </a:r>
            <a:r>
              <a:rPr lang="en-US" dirty="0" err="1"/>
              <a:t>zichtbaar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rijk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6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TS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casus/project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komende</a:t>
            </a:r>
            <a:r>
              <a:rPr lang="en-US" dirty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Komende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theoriën</a:t>
            </a:r>
            <a:r>
              <a:rPr lang="en-US" dirty="0"/>
              <a:t> / tools / </a:t>
            </a:r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 smtClean="0"/>
              <a:t>aangereikt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casus/project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 smtClean="0"/>
              <a:t>zelf</a:t>
            </a:r>
            <a:r>
              <a:rPr lang="en-US" dirty="0" smtClean="0"/>
              <a:t> of met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oefenen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casus</a:t>
            </a:r>
          </a:p>
          <a:p>
            <a:pPr lvl="1"/>
            <a:r>
              <a:rPr lang="en-US" dirty="0" err="1"/>
              <a:t>Probeer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casus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beschrijven</a:t>
            </a:r>
            <a:r>
              <a:rPr lang="en-US" dirty="0"/>
              <a:t> met </a:t>
            </a:r>
            <a:r>
              <a:rPr lang="en-US" dirty="0" err="1"/>
              <a:t>behulp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endParaRPr lang="en-US" dirty="0"/>
          </a:p>
          <a:p>
            <a:pPr lvl="1"/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toepassingsessie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we de </a:t>
            </a:r>
            <a:r>
              <a:rPr lang="en-US" dirty="0" err="1"/>
              <a:t>casussen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plaatjes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en </a:t>
            </a:r>
            <a:r>
              <a:rPr lang="en-US" dirty="0" err="1"/>
              <a:t>kijken</a:t>
            </a:r>
            <a:r>
              <a:rPr lang="en-US" dirty="0"/>
              <a:t> we of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Aandachts-punten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Grondregels</a:t>
            </a:r>
          </a:p>
          <a:p>
            <a:pPr lvl="1"/>
            <a:r>
              <a:rPr lang="nl-NL" dirty="0"/>
              <a:t>Wederzijdse afhankelijkheid impliceert </a:t>
            </a:r>
            <a:r>
              <a:rPr lang="nl-NL" dirty="0" smtClean="0"/>
              <a:t>zorgverantwoordelijkheid</a:t>
            </a:r>
          </a:p>
          <a:p>
            <a:pPr lvl="1"/>
            <a:r>
              <a:rPr lang="nl-NL" dirty="0"/>
              <a:t>Verschil in opvattingen (wereldbeelden) is een basaal en essentieel </a:t>
            </a:r>
            <a:r>
              <a:rPr lang="nl-NL" dirty="0" smtClean="0"/>
              <a:t>recht</a:t>
            </a:r>
          </a:p>
          <a:p>
            <a:endParaRPr lang="nl-NL" dirty="0" smtClean="0"/>
          </a:p>
          <a:p>
            <a:r>
              <a:rPr lang="nl-NL" dirty="0" smtClean="0"/>
              <a:t>Andere invulling van rollen en verantwoordelijkheden</a:t>
            </a:r>
          </a:p>
          <a:p>
            <a:pPr lvl="1"/>
            <a:r>
              <a:rPr lang="nl-NL" dirty="0" smtClean="0"/>
              <a:t>Identiteit (cultureel, sociaal, groep, organisatie, persoonlijk): wie we zijn (wie ik ben)  en wat doen we (wat ik doe)?</a:t>
            </a:r>
          </a:p>
          <a:p>
            <a:pPr lvl="1"/>
            <a:r>
              <a:rPr lang="nl-NL" i="1" dirty="0" smtClean="0"/>
              <a:t>Formeel</a:t>
            </a:r>
            <a:r>
              <a:rPr lang="nl-NL" dirty="0" smtClean="0"/>
              <a:t> versus </a:t>
            </a:r>
            <a:r>
              <a:rPr lang="nl-NL" i="1" dirty="0" smtClean="0"/>
              <a:t>Informeel</a:t>
            </a:r>
          </a:p>
          <a:p>
            <a:pPr lvl="1"/>
            <a:r>
              <a:rPr lang="nl-NL" i="1" dirty="0"/>
              <a:t>Verificatie</a:t>
            </a:r>
            <a:r>
              <a:rPr lang="nl-NL" dirty="0"/>
              <a:t> (dingen goed doen) versus </a:t>
            </a:r>
            <a:r>
              <a:rPr lang="nl-NL" i="1" dirty="0"/>
              <a:t>Validatie</a:t>
            </a:r>
            <a:r>
              <a:rPr lang="nl-NL" dirty="0"/>
              <a:t> (gezamenlijk de goede dingen doen)</a:t>
            </a:r>
          </a:p>
          <a:p>
            <a:pPr lvl="1"/>
            <a:r>
              <a:rPr lang="nl-NL" dirty="0" smtClean="0"/>
              <a:t>Cultuurdragers: formele </a:t>
            </a:r>
            <a:r>
              <a:rPr lang="nl-NL" dirty="0"/>
              <a:t>en informele leiders geven het goede </a:t>
            </a:r>
            <a:r>
              <a:rPr lang="nl-NL" dirty="0" smtClean="0"/>
              <a:t>voorbeeld</a:t>
            </a: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37768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" y="1123837"/>
            <a:ext cx="3137095" cy="4601183"/>
          </a:xfrm>
        </p:spPr>
        <p:txBody>
          <a:bodyPr/>
          <a:lstStyle/>
          <a:p>
            <a:r>
              <a:rPr lang="en-US" dirty="0" err="1" smtClean="0"/>
              <a:t>Principes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Grondregels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en </a:t>
            </a:r>
            <a:r>
              <a:rPr lang="en-US" dirty="0" err="1" smtClean="0"/>
              <a:t>grondregels</a:t>
            </a:r>
            <a:r>
              <a:rPr lang="en-US" dirty="0" smtClean="0"/>
              <a:t> </a:t>
            </a:r>
            <a:r>
              <a:rPr lang="en-US" dirty="0" err="1" smtClean="0"/>
              <a:t>vallen</a:t>
            </a:r>
            <a:r>
              <a:rPr lang="en-US" dirty="0" smtClean="0"/>
              <a:t> we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terug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Principes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Uitganspunt</a:t>
            </a:r>
            <a:r>
              <a:rPr lang="en-US" dirty="0" smtClean="0"/>
              <a:t>: we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 (we got to move)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Opdracht</a:t>
            </a:r>
            <a:r>
              <a:rPr lang="en-US" dirty="0" smtClean="0"/>
              <a:t>: </a:t>
            </a:r>
            <a:r>
              <a:rPr lang="en-US" dirty="0" err="1" smtClean="0"/>
              <a:t>cre</a:t>
            </a:r>
            <a:r>
              <a:rPr lang="nl-NL" dirty="0" err="1" smtClean="0"/>
              <a:t>ëer</a:t>
            </a:r>
            <a:r>
              <a:rPr lang="nl-NL" dirty="0" smtClean="0"/>
              <a:t> bewegingsruimte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Opdracht: bepaal de juiste richting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Grondregels:</a:t>
            </a:r>
          </a:p>
          <a:p>
            <a:pPr marL="457200" indent="-457200">
              <a:buFont typeface="+mj-lt"/>
              <a:buAutoNum type="arabicPeriod"/>
            </a:pPr>
            <a:r>
              <a:rPr lang="nl-NL" i="1" dirty="0"/>
              <a:t>Wederzijdse afhankelijkheid </a:t>
            </a:r>
            <a:r>
              <a:rPr lang="nl-NL" dirty="0"/>
              <a:t>impliceert </a:t>
            </a:r>
            <a:r>
              <a:rPr lang="nl-NL" i="1" dirty="0"/>
              <a:t>zorgverantwoordelijkheid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Verschil in opvattingen (wereldbeelden) is een basaal en essentieel recht voor het  bewerkstelligen van duurzame </a:t>
            </a:r>
            <a:r>
              <a:rPr lang="nl-NL" dirty="0" smtClean="0"/>
              <a:t>veranderingen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1123837"/>
            <a:ext cx="3207433" cy="4601183"/>
          </a:xfrm>
        </p:spPr>
        <p:txBody>
          <a:bodyPr/>
          <a:lstStyle/>
          <a:p>
            <a:r>
              <a:rPr lang="en-US" dirty="0" err="1" smtClean="0"/>
              <a:t>Uitgangspunt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got to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Maatschappelijke opgave staat centraal!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Beargumenteerd </a:t>
            </a:r>
            <a:r>
              <a:rPr lang="nl-NL" i="1" dirty="0"/>
              <a:t>wenselijke </a:t>
            </a:r>
            <a:r>
              <a:rPr lang="nl-NL" dirty="0" smtClean="0"/>
              <a:t>en </a:t>
            </a:r>
            <a:r>
              <a:rPr lang="nl-NL" i="1" dirty="0"/>
              <a:t>cultureel haalbare </a:t>
            </a:r>
            <a:r>
              <a:rPr lang="nl-NL" dirty="0" smtClean="0"/>
              <a:t>veranderingen </a:t>
            </a:r>
            <a:r>
              <a:rPr lang="nl-NL" dirty="0"/>
              <a:t>tot stand brengen in </a:t>
            </a:r>
            <a:r>
              <a:rPr lang="nl-NL" dirty="0" smtClean="0"/>
              <a:t>maatschappelijke uitdagingen</a:t>
            </a:r>
          </a:p>
          <a:p>
            <a:pPr lvl="1"/>
            <a:r>
              <a:rPr lang="nl-NL" dirty="0" smtClean="0"/>
              <a:t>met </a:t>
            </a:r>
            <a:r>
              <a:rPr lang="nl-NL" dirty="0"/>
              <a:t>feiten en/of wetenschappelijke inzichten </a:t>
            </a:r>
            <a:r>
              <a:rPr lang="nl-NL" dirty="0" smtClean="0"/>
              <a:t>onderbouwd </a:t>
            </a:r>
            <a:endParaRPr lang="nl-NL" dirty="0"/>
          </a:p>
          <a:p>
            <a:pPr lvl="1"/>
            <a:r>
              <a:rPr lang="nl-NL" dirty="0" smtClean="0"/>
              <a:t>passend </a:t>
            </a:r>
            <a:r>
              <a:rPr lang="nl-NL" dirty="0"/>
              <a:t>binnen de cultuur van een plaats/regio en met voldoende </a:t>
            </a:r>
            <a:r>
              <a:rPr lang="nl-NL" dirty="0" smtClean="0"/>
              <a:t>draagvlak (gebiedsgerichte aanpak)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Grondregel:</a:t>
            </a:r>
          </a:p>
          <a:p>
            <a:pPr marL="0" indent="0">
              <a:buNone/>
            </a:pPr>
            <a:r>
              <a:rPr lang="nl-NL" i="1" dirty="0" smtClean="0"/>
              <a:t>Wederzijdse </a:t>
            </a:r>
            <a:r>
              <a:rPr lang="nl-NL" i="1" dirty="0"/>
              <a:t>afhankelijkheid </a:t>
            </a:r>
            <a:r>
              <a:rPr lang="nl-NL" dirty="0"/>
              <a:t>impliceert </a:t>
            </a:r>
            <a:r>
              <a:rPr lang="nl-NL" i="1" dirty="0" smtClean="0"/>
              <a:t>zorgverantwoordelijkheid</a:t>
            </a:r>
            <a:endParaRPr lang="nl-NL" i="1" dirty="0"/>
          </a:p>
          <a:p>
            <a:pPr lvl="1"/>
            <a:r>
              <a:rPr lang="nl-NL" dirty="0"/>
              <a:t>(Zorg niet in de fysieke zin van het </a:t>
            </a:r>
            <a:r>
              <a:rPr lang="nl-NL" dirty="0" smtClean="0"/>
              <a:t>woord</a:t>
            </a:r>
            <a:r>
              <a:rPr lang="nl-NL" dirty="0"/>
              <a:t>, maar zorg in de zin van aandacht, attentie, bekommering, bemoeienis, etc.)</a:t>
            </a:r>
          </a:p>
        </p:txBody>
      </p:sp>
    </p:spTree>
    <p:extLst>
      <p:ext uri="{BB962C8B-B14F-4D97-AF65-F5344CB8AC3E}">
        <p14:creationId xmlns:p14="http://schemas.microsoft.com/office/powerpoint/2010/main" val="21616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6" y="1377930"/>
            <a:ext cx="5570807" cy="4092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8449" cy="4601183"/>
          </a:xfrm>
        </p:spPr>
        <p:txBody>
          <a:bodyPr/>
          <a:lstStyle/>
          <a:p>
            <a:r>
              <a:rPr lang="nl-NL" dirty="0" smtClean="0"/>
              <a:t>Cr</a:t>
            </a:r>
            <a:r>
              <a:rPr lang="en-US" dirty="0" err="1" smtClean="0"/>
              <a:t>eëer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bewegingsruimte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Wederzijds begrip</a:t>
            </a:r>
            <a:endParaRPr lang="nl-NL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2997122" cy="315468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nl-NL" dirty="0" smtClean="0"/>
              <a:t>Herkennen </a:t>
            </a:r>
            <a:r>
              <a:rPr lang="nl-NL" dirty="0"/>
              <a:t>en erkennen van elkaars wereldbeelden (niet noodzakelijkerwijs eens zijn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Oordeel uitstellen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7912" y="4965895"/>
            <a:ext cx="7203361" cy="12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Grondregel</a:t>
            </a:r>
          </a:p>
          <a:p>
            <a:pPr marL="0" indent="0">
              <a:buNone/>
            </a:pPr>
            <a:r>
              <a:rPr lang="nl-NL" dirty="0" smtClean="0"/>
              <a:t>Verschil </a:t>
            </a:r>
            <a:r>
              <a:rPr lang="nl-NL" dirty="0"/>
              <a:t>in opvattingen (wereldbeelden) is een basaal en essentieel recht voor het  bewerkstelligen van duurzame veranderingen</a:t>
            </a:r>
          </a:p>
        </p:txBody>
      </p:sp>
    </p:spTree>
    <p:extLst>
      <p:ext uri="{BB962C8B-B14F-4D97-AF65-F5344CB8AC3E}">
        <p14:creationId xmlns:p14="http://schemas.microsoft.com/office/powerpoint/2010/main" val="35559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 en identiteit</a:t>
            </a:r>
            <a:br>
              <a:rPr lang="nl-NL" dirty="0" smtClean="0"/>
            </a:br>
            <a:r>
              <a:rPr lang="nl-NL" dirty="0" smtClean="0"/>
              <a:t>(wie we zijn en wat we doen)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Wederzijdse beïnvloeding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2798817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Actie</a:t>
            </a:r>
            <a:r>
              <a:rPr lang="en-US" dirty="0" smtClean="0"/>
              <a:t> en </a:t>
            </a:r>
            <a:r>
              <a:rPr lang="en-US" dirty="0" err="1" smtClean="0"/>
              <a:t>reactie</a:t>
            </a:r>
            <a:r>
              <a:rPr lang="en-US" dirty="0" smtClean="0"/>
              <a:t> – </a:t>
            </a:r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reageren</a:t>
            </a:r>
            <a:r>
              <a:rPr lang="en-US" dirty="0" smtClean="0"/>
              <a:t> op </a:t>
            </a:r>
            <a:r>
              <a:rPr lang="en-US" dirty="0" err="1" smtClean="0"/>
              <a:t>elkaar</a:t>
            </a:r>
            <a:endParaRPr lang="en-US" dirty="0" smtClean="0"/>
          </a:p>
          <a:p>
            <a:r>
              <a:rPr lang="nl-NL" dirty="0" smtClean="0"/>
              <a:t>Iedereen acteert vanuit zijn eigen denkbeelden (identiteit, wereldbeelden)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cultuur</a:t>
            </a:r>
            <a:r>
              <a:rPr lang="en-US" dirty="0" smtClean="0"/>
              <a:t>/</a:t>
            </a:r>
            <a:r>
              <a:rPr lang="en-US" dirty="0" err="1" smtClean="0"/>
              <a:t>identiteit</a:t>
            </a:r>
            <a:r>
              <a:rPr lang="en-US" dirty="0" smtClean="0"/>
              <a:t> – </a:t>
            </a:r>
            <a:r>
              <a:rPr lang="en-US" dirty="0" err="1" smtClean="0"/>
              <a:t>wie</a:t>
            </a:r>
            <a:r>
              <a:rPr lang="en-US" dirty="0" smtClean="0"/>
              <a:t> we </a:t>
            </a:r>
            <a:r>
              <a:rPr lang="en-US" dirty="0" err="1" smtClean="0"/>
              <a:t>zijn</a:t>
            </a:r>
            <a:r>
              <a:rPr lang="en-US" dirty="0" smtClean="0"/>
              <a:t> en wat we </a:t>
            </a:r>
            <a:r>
              <a:rPr lang="en-US" dirty="0" err="1" smtClean="0"/>
              <a:t>doen</a:t>
            </a:r>
            <a:r>
              <a:rPr lang="en-US" dirty="0" smtClean="0"/>
              <a:t> - 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gecr</a:t>
            </a:r>
            <a:r>
              <a:rPr lang="nl-NL" dirty="0" err="1" smtClean="0"/>
              <a:t>eëerd</a:t>
            </a:r>
            <a:r>
              <a:rPr lang="nl-NL" dirty="0" smtClean="0"/>
              <a:t> door wederzijdse beïnvloeding</a:t>
            </a:r>
          </a:p>
          <a:p>
            <a:r>
              <a:rPr lang="nl-NL" dirty="0"/>
              <a:t>Dit is onze </a:t>
            </a:r>
            <a:r>
              <a:rPr lang="nl-NL" dirty="0" smtClean="0"/>
              <a:t>traditie, en die is aan verandering onderhevig – denk aan Sinterklaas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0" y="1333358"/>
            <a:ext cx="4499431" cy="41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Zetten steeds </a:t>
            </a:r>
            <a:r>
              <a:rPr lang="nl-NL" dirty="0" err="1" smtClean="0"/>
              <a:t>stapppen</a:t>
            </a:r>
            <a:r>
              <a:rPr lang="nl-NL" dirty="0" smtClean="0"/>
              <a:t> </a:t>
            </a:r>
            <a:r>
              <a:rPr lang="nl-NL" dirty="0"/>
              <a:t>om beweging te krijgen in vraagstuk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(stappen gebaseerd op Soft Systems </a:t>
            </a:r>
            <a:r>
              <a:rPr lang="nl-NL" dirty="0" err="1"/>
              <a:t>Methodology</a:t>
            </a:r>
            <a:r>
              <a:rPr lang="nl-NL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4444738" cy="5120640"/>
          </a:xfrm>
        </p:spPr>
        <p:txBody>
          <a:bodyPr>
            <a:normAutofit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om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problematische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Finding out (de </a:t>
            </a:r>
            <a:r>
              <a:rPr lang="en-US" dirty="0" err="1"/>
              <a:t>belanghebbenden</a:t>
            </a:r>
            <a:r>
              <a:rPr lang="en-US" dirty="0"/>
              <a:t> en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belangen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Model building (</a:t>
            </a:r>
            <a:r>
              <a:rPr lang="en-US" dirty="0" err="1"/>
              <a:t>expliciteren</a:t>
            </a:r>
            <a:r>
              <a:rPr lang="en-US" dirty="0"/>
              <a:t> van </a:t>
            </a:r>
            <a:r>
              <a:rPr lang="en-US" dirty="0" err="1"/>
              <a:t>wereldbeelden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Discussing</a:t>
            </a:r>
            <a:r>
              <a:rPr lang="nl-NL" dirty="0"/>
              <a:t> and </a:t>
            </a:r>
            <a:r>
              <a:rPr lang="nl-NL" dirty="0" err="1"/>
              <a:t>debating</a:t>
            </a:r>
            <a:r>
              <a:rPr lang="nl-NL" dirty="0"/>
              <a:t> (accommoderen van wereldbeelden)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/>
              <a:t>Taking</a:t>
            </a:r>
            <a:r>
              <a:rPr lang="nl-NL" dirty="0"/>
              <a:t> action (verbeteren van de problematische situatie)</a:t>
            </a:r>
          </a:p>
          <a:p>
            <a:r>
              <a:rPr lang="en-US" dirty="0" err="1"/>
              <a:t>Dit</a:t>
            </a:r>
            <a:r>
              <a:rPr lang="en-US" dirty="0"/>
              <a:t> is in </a:t>
            </a:r>
            <a:r>
              <a:rPr lang="en-US" dirty="0" err="1"/>
              <a:t>essentie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groepsleerproces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67" y="1596563"/>
            <a:ext cx="2513113" cy="37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Integraal</a:t>
            </a:r>
            <a:r>
              <a:rPr lang="en-US" sz="3200" dirty="0" smtClean="0"/>
              <a:t> </a:t>
            </a:r>
            <a:r>
              <a:rPr lang="en-US" sz="3200" dirty="0" err="1"/>
              <a:t>denken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=</a:t>
            </a:r>
            <a:br>
              <a:rPr lang="en-US" sz="3200" dirty="0"/>
            </a:br>
            <a:r>
              <a:rPr lang="en-US" sz="3200" dirty="0" err="1"/>
              <a:t>Systeemdenken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Systeemdenken:</a:t>
            </a:r>
            <a:endParaRPr lang="en-US" dirty="0"/>
          </a:p>
          <a:p>
            <a:pPr lvl="1"/>
            <a:r>
              <a:rPr lang="nl-NL" dirty="0"/>
              <a:t>Elementen en relaties: het geheel is meer dan som van de delen;</a:t>
            </a:r>
            <a:endParaRPr lang="en-US" dirty="0"/>
          </a:p>
          <a:p>
            <a:pPr lvl="1"/>
            <a:r>
              <a:rPr lang="nl-NL" dirty="0"/>
              <a:t>Het geheel leren kennen door inzicht in elementen, maar je moet het geheel kennen om de elementen te beschouwen: een herhalend (iteratief) proces.</a:t>
            </a:r>
            <a:endParaRPr lang="en-US" dirty="0"/>
          </a:p>
          <a:p>
            <a:r>
              <a:rPr lang="nl-NL" dirty="0"/>
              <a:t>Proces:</a:t>
            </a:r>
            <a:endParaRPr lang="en-US" dirty="0"/>
          </a:p>
          <a:p>
            <a:pPr lvl="1"/>
            <a:r>
              <a:rPr lang="nl-NL" dirty="0"/>
              <a:t>Onderzoeken wat er speelt in een problematische situatie, met o.a. rijke plaatjes en geleide gesprekken;</a:t>
            </a:r>
            <a:endParaRPr lang="en-US" dirty="0"/>
          </a:p>
          <a:p>
            <a:pPr lvl="1"/>
            <a:r>
              <a:rPr lang="nl-NL" dirty="0"/>
              <a:t>De situatie gestructureerd in beeld brengen, met </a:t>
            </a:r>
            <a:r>
              <a:rPr lang="nl-NL" dirty="0" smtClean="0"/>
              <a:t>o.a. wat, hoe en waarom vragen;</a:t>
            </a:r>
            <a:endParaRPr lang="en-US" dirty="0"/>
          </a:p>
          <a:p>
            <a:pPr lvl="1"/>
            <a:r>
              <a:rPr lang="nl-NL" dirty="0"/>
              <a:t>Een dialoog voeren over breed gedragen verbeterrichtingen;</a:t>
            </a:r>
            <a:endParaRPr lang="en-US" dirty="0"/>
          </a:p>
          <a:p>
            <a:pPr lvl="1"/>
            <a:r>
              <a:rPr lang="nl-NL" dirty="0"/>
              <a:t>Het implementeren van verbeteringen.</a:t>
            </a:r>
            <a:endParaRPr lang="en-US" dirty="0"/>
          </a:p>
          <a:p>
            <a:r>
              <a:rPr lang="nl-NL" dirty="0" smtClean="0"/>
              <a:t>Oefenen (nu en later):</a:t>
            </a:r>
            <a:endParaRPr lang="en-US" dirty="0"/>
          </a:p>
          <a:p>
            <a:pPr lvl="1"/>
            <a:r>
              <a:rPr lang="nl-NL" dirty="0"/>
              <a:t>Training in het maken van rijke plaatjes (</a:t>
            </a:r>
            <a:r>
              <a:rPr lang="nl-NL" i="1" dirty="0" err="1"/>
              <a:t>rich</a:t>
            </a:r>
            <a:r>
              <a:rPr lang="nl-NL" i="1" dirty="0"/>
              <a:t> pictures</a:t>
            </a:r>
            <a:r>
              <a:rPr lang="nl-NL" dirty="0"/>
              <a:t>) om een problematische situatie in beeld </a:t>
            </a:r>
            <a:r>
              <a:rPr lang="nl-NL" dirty="0" smtClean="0"/>
              <a:t>te brengen;</a:t>
            </a:r>
            <a:endParaRPr lang="en-US" dirty="0"/>
          </a:p>
          <a:p>
            <a:pPr lvl="1"/>
            <a:r>
              <a:rPr lang="nl-NL" dirty="0"/>
              <a:t>Training in </a:t>
            </a:r>
            <a:r>
              <a:rPr lang="nl-NL" dirty="0" smtClean="0"/>
              <a:t>het wat</a:t>
            </a:r>
            <a:r>
              <a:rPr lang="nl-NL" dirty="0"/>
              <a:t>, </a:t>
            </a:r>
            <a:r>
              <a:rPr lang="nl-NL" dirty="0" smtClean="0"/>
              <a:t>hoe en waarom, uitgebreid </a:t>
            </a:r>
            <a:r>
              <a:rPr lang="nl-NL" dirty="0"/>
              <a:t>met situaties, rollen in situaties, condities en </a:t>
            </a:r>
            <a:r>
              <a:rPr lang="nl-NL" dirty="0" smtClean="0"/>
              <a:t>overtuigingen;</a:t>
            </a:r>
            <a:endParaRPr lang="en-US" dirty="0"/>
          </a:p>
          <a:p>
            <a:pPr lvl="1"/>
            <a:r>
              <a:rPr lang="nl-NL" dirty="0"/>
              <a:t>Training in geleide gesprekken (</a:t>
            </a:r>
            <a:r>
              <a:rPr lang="nl-NL" dirty="0" err="1"/>
              <a:t>guided</a:t>
            </a:r>
            <a:r>
              <a:rPr lang="nl-NL" dirty="0"/>
              <a:t> </a:t>
            </a:r>
            <a:r>
              <a:rPr lang="nl-NL" dirty="0" err="1"/>
              <a:t>conversations</a:t>
            </a:r>
            <a:r>
              <a:rPr lang="nl-NL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FABC-0F90-434C-B73B-770D297A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r>
              <a:rPr lang="en-US" dirty="0"/>
              <a:t>: start </a:t>
            </a:r>
            <a:br>
              <a:rPr lang="en-US" dirty="0"/>
            </a:b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creëeren</a:t>
            </a:r>
            <a:r>
              <a:rPr lang="en-US" dirty="0"/>
              <a:t> </a:t>
            </a:r>
            <a:r>
              <a:rPr lang="en-US" dirty="0" err="1"/>
              <a:t>bewegings-ruimte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out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E3FDF-78E6-46AC-9ABF-CB83BB71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4260967" cy="5348434"/>
          </a:xfrm>
        </p:spPr>
        <p:txBody>
          <a:bodyPr>
            <a:normAutofit fontScale="70000" lnSpcReduction="20000"/>
          </a:bodyPr>
          <a:lstStyle/>
          <a:p>
            <a:endParaRPr lang="nl-NL" sz="3300" dirty="0"/>
          </a:p>
          <a:p>
            <a:endParaRPr lang="nl-NL" sz="3300" dirty="0"/>
          </a:p>
          <a:p>
            <a:r>
              <a:rPr lang="nl-NL" sz="3300" dirty="0"/>
              <a:t>Creëer bewegingsruimte</a:t>
            </a:r>
          </a:p>
          <a:p>
            <a:pPr lvl="1"/>
            <a:r>
              <a:rPr lang="nl-NL" sz="2900" dirty="0"/>
              <a:t>Wederzijds begrip (</a:t>
            </a:r>
            <a:r>
              <a:rPr lang="nl-NL" sz="2900" i="1" dirty="0" err="1"/>
              <a:t>mutual</a:t>
            </a:r>
            <a:r>
              <a:rPr lang="nl-NL" sz="2900" i="1" dirty="0"/>
              <a:t> </a:t>
            </a:r>
            <a:r>
              <a:rPr lang="nl-NL" sz="2900" i="1" dirty="0" err="1"/>
              <a:t>understanding</a:t>
            </a:r>
            <a:r>
              <a:rPr lang="nl-NL" sz="2900" dirty="0"/>
              <a:t>)</a:t>
            </a:r>
          </a:p>
          <a:p>
            <a:pPr lvl="2"/>
            <a:r>
              <a:rPr lang="nl-NL" sz="2500" dirty="0"/>
              <a:t>Herkennen en erkennen van elkaars wereldbeelden (niet noodzakelijkerwijs eens zijn)</a:t>
            </a:r>
          </a:p>
          <a:p>
            <a:pPr lvl="2"/>
            <a:r>
              <a:rPr lang="nl-NL" sz="2500" dirty="0"/>
              <a:t>Oordeel uitstellen</a:t>
            </a:r>
          </a:p>
          <a:p>
            <a:pPr lvl="2"/>
            <a:endParaRPr lang="en-US" sz="2500" dirty="0"/>
          </a:p>
          <a:p>
            <a:r>
              <a:rPr lang="en-US" sz="3300" dirty="0" err="1" smtClean="0"/>
              <a:t>Gebruik</a:t>
            </a:r>
            <a:r>
              <a:rPr lang="en-US" sz="3300" dirty="0" smtClean="0"/>
              <a:t> </a:t>
            </a:r>
            <a:r>
              <a:rPr lang="en-US" sz="3300" dirty="0" err="1"/>
              <a:t>elementen</a:t>
            </a:r>
            <a:r>
              <a:rPr lang="en-US" sz="3300" dirty="0"/>
              <a:t> van </a:t>
            </a:r>
            <a:r>
              <a:rPr lang="en-US" sz="3300" dirty="0" err="1"/>
              <a:t>systeemdenken</a:t>
            </a:r>
            <a:r>
              <a:rPr lang="en-US" sz="3300" dirty="0"/>
              <a:t> om </a:t>
            </a:r>
            <a:r>
              <a:rPr lang="en-US" sz="3300" dirty="0" err="1"/>
              <a:t>beter</a:t>
            </a:r>
            <a:r>
              <a:rPr lang="en-US" sz="3300" dirty="0"/>
              <a:t> </a:t>
            </a:r>
            <a:r>
              <a:rPr lang="en-US" sz="3300" dirty="0" err="1"/>
              <a:t>zicht</a:t>
            </a:r>
            <a:r>
              <a:rPr lang="en-US" sz="3300" dirty="0"/>
              <a:t> </a:t>
            </a:r>
            <a:r>
              <a:rPr lang="en-US" sz="3300" dirty="0" err="1"/>
              <a:t>te</a:t>
            </a:r>
            <a:r>
              <a:rPr lang="en-US" sz="3300" dirty="0"/>
              <a:t> </a:t>
            </a:r>
            <a:r>
              <a:rPr lang="en-US" sz="3300" dirty="0" err="1"/>
              <a:t>krijgen</a:t>
            </a:r>
            <a:r>
              <a:rPr lang="en-US" sz="3300" dirty="0"/>
              <a:t> op de </a:t>
            </a:r>
            <a:r>
              <a:rPr lang="en-US" sz="3300" dirty="0" err="1"/>
              <a:t>situatie</a:t>
            </a:r>
            <a:r>
              <a:rPr lang="en-US" sz="3300" dirty="0"/>
              <a:t>: </a:t>
            </a:r>
          </a:p>
          <a:p>
            <a:pPr lvl="1"/>
            <a:r>
              <a:rPr lang="en-US" sz="3300" dirty="0" err="1"/>
              <a:t>niet</a:t>
            </a:r>
            <a:r>
              <a:rPr lang="en-US" sz="3300" dirty="0"/>
              <a:t> </a:t>
            </a:r>
            <a:r>
              <a:rPr lang="en-US" sz="3300" dirty="0" err="1"/>
              <a:t>alleen</a:t>
            </a:r>
            <a:r>
              <a:rPr lang="en-US" sz="3300" dirty="0"/>
              <a:t> </a:t>
            </a:r>
            <a:r>
              <a:rPr lang="en-US" sz="3300" dirty="0" err="1"/>
              <a:t>feitelijkheden</a:t>
            </a:r>
            <a:r>
              <a:rPr lang="en-US" sz="3300" dirty="0"/>
              <a:t> maar </a:t>
            </a:r>
            <a:r>
              <a:rPr lang="en-US" sz="3300" dirty="0" err="1"/>
              <a:t>juist</a:t>
            </a:r>
            <a:r>
              <a:rPr lang="en-US" sz="3300" dirty="0"/>
              <a:t> </a:t>
            </a:r>
            <a:r>
              <a:rPr lang="en-US" sz="3300" dirty="0" err="1"/>
              <a:t>ook</a:t>
            </a:r>
            <a:r>
              <a:rPr lang="en-US" sz="3300" dirty="0"/>
              <a:t> </a:t>
            </a:r>
            <a:r>
              <a:rPr lang="en-US" sz="3300" dirty="0" err="1"/>
              <a:t>aandacht</a:t>
            </a:r>
            <a:r>
              <a:rPr lang="en-US" sz="3300" dirty="0"/>
              <a:t> </a:t>
            </a:r>
            <a:r>
              <a:rPr lang="en-US" sz="3300" dirty="0" err="1"/>
              <a:t>voor</a:t>
            </a:r>
            <a:r>
              <a:rPr lang="en-US" sz="3300" dirty="0"/>
              <a:t> </a:t>
            </a:r>
            <a:r>
              <a:rPr lang="en-US" sz="3300" dirty="0" err="1"/>
              <a:t>wereldbeelden</a:t>
            </a:r>
            <a:r>
              <a:rPr lang="en-US" sz="3300" dirty="0"/>
              <a:t>, </a:t>
            </a:r>
            <a:r>
              <a:rPr lang="en-US" sz="3300" dirty="0" err="1"/>
              <a:t>emoties</a:t>
            </a:r>
            <a:r>
              <a:rPr lang="en-US" sz="3300" dirty="0"/>
              <a:t>, </a:t>
            </a:r>
            <a:r>
              <a:rPr lang="en-US" sz="3300" dirty="0" err="1" smtClean="0"/>
              <a:t>wensen</a:t>
            </a:r>
            <a:r>
              <a:rPr lang="en-US" sz="3300" dirty="0" smtClean="0"/>
              <a:t>, </a:t>
            </a:r>
            <a:r>
              <a:rPr lang="en-US" sz="3300" dirty="0"/>
              <a:t>etc. </a:t>
            </a:r>
          </a:p>
          <a:p>
            <a:endParaRPr lang="en-US" sz="330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E4A25-2D42-4050-98B7-78503EC6C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7185" r="21875" b="11618"/>
          <a:stretch/>
        </p:blipFill>
        <p:spPr>
          <a:xfrm>
            <a:off x="8345388" y="2054461"/>
            <a:ext cx="3259079" cy="27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1" y="748118"/>
            <a:ext cx="728724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23627</TotalTime>
  <Words>1030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Minor Fit voor de Toekomst Workshop 2 – De situatie in beeld brengen</vt:lpstr>
      <vt:lpstr>Principes  en  Grondregels</vt:lpstr>
      <vt:lpstr>Uitgangspunt  We got to move</vt:lpstr>
      <vt:lpstr>Creëer bewegingsruimte  Wederzijds begrip</vt:lpstr>
      <vt:lpstr>Cultuur en identiteit (wie we zijn en wat we doen)  Wederzijdse beïnvloeding</vt:lpstr>
      <vt:lpstr>Zetten steeds stapppen om beweging te krijgen in vraagstuk   (stappen gebaseerd op Soft Systems Methodology)</vt:lpstr>
      <vt:lpstr>Integraal denken = Systeemdenken</vt:lpstr>
      <vt:lpstr>Vandaag: start  maken creëeren bewegings-ruimte  finding out</vt:lpstr>
      <vt:lpstr>Wereldbeelden, aannames en  overtuigingen ontdekken</vt:lpstr>
      <vt:lpstr>Finding out: rijk plaatje  (rich picture)</vt:lpstr>
      <vt:lpstr>Rijk plaatje  Wat neem je op?</vt:lpstr>
      <vt:lpstr>Voorbeeld</vt:lpstr>
      <vt:lpstr>Oefening in groepjes</vt:lpstr>
      <vt:lpstr>Opdrachten voor TS 2</vt:lpstr>
      <vt:lpstr>Aandachts-punten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256</cp:revision>
  <dcterms:created xsi:type="dcterms:W3CDTF">2019-03-14T12:37:05Z</dcterms:created>
  <dcterms:modified xsi:type="dcterms:W3CDTF">2023-04-17T18:34:18Z</dcterms:modified>
</cp:coreProperties>
</file>