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Authors.xml" ContentType="application/vnd.openxmlformats-officedocument.presentationml.commentAuthors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3" r:id="rId4"/>
    <p:sldId id="258" r:id="rId5"/>
    <p:sldId id="264" r:id="rId6"/>
    <p:sldId id="257" r:id="rId7"/>
    <p:sldId id="260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. Terpstra" initials="TT" lastIdx="1" clrIdx="0">
    <p:extLst>
      <p:ext uri="{19B8F6BF-5375-455C-9EA6-DF929625EA0E}">
        <p15:presenceInfo xmlns:p15="http://schemas.microsoft.com/office/powerpoint/2012/main" userId="S-1-5-21-2460750629-677076624-3224607421-53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l-NL"/>
              <a:t>Fysieke kenmerken (Grijsfractie)</a:t>
            </a:r>
          </a:p>
        </c:rich>
      </c:tx>
      <c:layout>
        <c:manualLayout>
          <c:xMode val="edge"/>
          <c:yMode val="edge"/>
          <c:x val="0.317525529485104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2059462394786856E-2"/>
          <c:y val="0.21071471130297781"/>
          <c:w val="0.79995622762672047"/>
          <c:h val="0.487850283974368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Publiek grijs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0.65</c:v>
                </c:pt>
                <c:pt idx="1">
                  <c:v>0.5</c:v>
                </c:pt>
                <c:pt idx="2">
                  <c:v>0.82</c:v>
                </c:pt>
                <c:pt idx="3">
                  <c:v>0.39</c:v>
                </c:pt>
                <c:pt idx="4">
                  <c:v>0.52</c:v>
                </c:pt>
                <c:pt idx="5">
                  <c:v>0.33</c:v>
                </c:pt>
                <c:pt idx="6">
                  <c:v>0.93</c:v>
                </c:pt>
                <c:pt idx="7">
                  <c:v>0.75</c:v>
                </c:pt>
                <c:pt idx="8">
                  <c:v>0.81</c:v>
                </c:pt>
                <c:pt idx="9">
                  <c:v>0.71</c:v>
                </c:pt>
                <c:pt idx="1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C-4F98-8C09-279F5BDE709C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Tuin grijs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0.35</c:v>
                </c:pt>
                <c:pt idx="1">
                  <c:v>0.46</c:v>
                </c:pt>
                <c:pt idx="2">
                  <c:v>0.45</c:v>
                </c:pt>
                <c:pt idx="3">
                  <c:v>0.31</c:v>
                </c:pt>
                <c:pt idx="4">
                  <c:v>0.22</c:v>
                </c:pt>
                <c:pt idx="5">
                  <c:v>0.27</c:v>
                </c:pt>
                <c:pt idx="6">
                  <c:v>0.7</c:v>
                </c:pt>
                <c:pt idx="7">
                  <c:v>0.59</c:v>
                </c:pt>
                <c:pt idx="8">
                  <c:v>0.42</c:v>
                </c:pt>
                <c:pt idx="9">
                  <c:v>0.72</c:v>
                </c:pt>
                <c:pt idx="1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C-4F98-8C09-279F5BDE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0045327"/>
        <c:axId val="389075375"/>
      </c:barChart>
      <c:catAx>
        <c:axId val="47004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89075375"/>
        <c:crosses val="autoZero"/>
        <c:auto val="1"/>
        <c:lblAlgn val="ctr"/>
        <c:lblOffset val="100"/>
        <c:noMultiLvlLbl val="0"/>
      </c:catAx>
      <c:valAx>
        <c:axId val="389075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004532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nl-NL"/>
              <a:t>Sociale kenmerken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4080984617124599E-2"/>
          <c:y val="0.25001845473738382"/>
          <c:w val="0.77200836350342139"/>
          <c:h val="0.4772036538270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Migratieachtergrond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Sheet2!$B$2:$B$12</c:f>
              <c:numCache>
                <c:formatCode>0%</c:formatCode>
                <c:ptCount val="11"/>
                <c:pt idx="0">
                  <c:v>0.41</c:v>
                </c:pt>
                <c:pt idx="1">
                  <c:v>0.36</c:v>
                </c:pt>
                <c:pt idx="2">
                  <c:v>0.21</c:v>
                </c:pt>
                <c:pt idx="3">
                  <c:v>0.08</c:v>
                </c:pt>
                <c:pt idx="4">
                  <c:v>0.2</c:v>
                </c:pt>
                <c:pt idx="5">
                  <c:v>0.22</c:v>
                </c:pt>
                <c:pt idx="6">
                  <c:v>0.77</c:v>
                </c:pt>
                <c:pt idx="7">
                  <c:v>0.47</c:v>
                </c:pt>
                <c:pt idx="8">
                  <c:v>0.46</c:v>
                </c:pt>
                <c:pt idx="9">
                  <c:v>0.24</c:v>
                </c:pt>
                <c:pt idx="1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7-4427-BE23-A213B06665C2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65+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Sheet2!$C$2:$C$12</c:f>
              <c:numCache>
                <c:formatCode>0%</c:formatCode>
                <c:ptCount val="11"/>
                <c:pt idx="0">
                  <c:v>0.24</c:v>
                </c:pt>
                <c:pt idx="1">
                  <c:v>0.15</c:v>
                </c:pt>
                <c:pt idx="2">
                  <c:v>0.17</c:v>
                </c:pt>
                <c:pt idx="3">
                  <c:v>0.24</c:v>
                </c:pt>
                <c:pt idx="4">
                  <c:v>0.26</c:v>
                </c:pt>
                <c:pt idx="5">
                  <c:v>0.21</c:v>
                </c:pt>
                <c:pt idx="6">
                  <c:v>0.1</c:v>
                </c:pt>
                <c:pt idx="7">
                  <c:v>0.21</c:v>
                </c:pt>
                <c:pt idx="8">
                  <c:v>0.13</c:v>
                </c:pt>
                <c:pt idx="9">
                  <c:v>0.33</c:v>
                </c:pt>
                <c:pt idx="1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7-4427-BE23-A213B06665C2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Aandeel huur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Sheet2!$A$2:$A$12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Sheet2!$D$2:$D$12</c:f>
              <c:numCache>
                <c:formatCode>0%</c:formatCode>
                <c:ptCount val="11"/>
                <c:pt idx="0">
                  <c:v>0.75</c:v>
                </c:pt>
                <c:pt idx="1">
                  <c:v>0.76</c:v>
                </c:pt>
                <c:pt idx="2">
                  <c:v>0.56999999999999995</c:v>
                </c:pt>
                <c:pt idx="3">
                  <c:v>0.26</c:v>
                </c:pt>
                <c:pt idx="4">
                  <c:v>0.48</c:v>
                </c:pt>
                <c:pt idx="5">
                  <c:v>0.33</c:v>
                </c:pt>
                <c:pt idx="6">
                  <c:v>0.79</c:v>
                </c:pt>
                <c:pt idx="7">
                  <c:v>0.66</c:v>
                </c:pt>
                <c:pt idx="8">
                  <c:v>0.61</c:v>
                </c:pt>
                <c:pt idx="9">
                  <c:v>0.57999999999999996</c:v>
                </c:pt>
                <c:pt idx="1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17-4427-BE23-A213B0666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58695295"/>
        <c:axId val="570866943"/>
      </c:barChart>
      <c:lineChart>
        <c:grouping val="standard"/>
        <c:varyColors val="0"/>
        <c:ser>
          <c:idx val="3"/>
          <c:order val="3"/>
          <c:tx>
            <c:strRef>
              <c:f>Sheet2!$E$1</c:f>
              <c:strCache>
                <c:ptCount val="1"/>
                <c:pt idx="0">
                  <c:v>Gemiddeld inkomen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Sheet2!$A$2:$A$12</c:f>
              <c:strCache>
                <c:ptCount val="11"/>
                <c:pt idx="0">
                  <c:v>Gr-PN</c:v>
                </c:pt>
                <c:pt idx="1">
                  <c:v>Gr-PZ</c:v>
                </c:pt>
                <c:pt idx="2">
                  <c:v>Le-Ca</c:v>
                </c:pt>
                <c:pt idx="3">
                  <c:v>Le-St</c:v>
                </c:pt>
                <c:pt idx="4">
                  <c:v>Mi-Bi</c:v>
                </c:pt>
                <c:pt idx="5">
                  <c:v>Mi-MZ</c:v>
                </c:pt>
                <c:pt idx="6">
                  <c:v>Ro-BH</c:v>
                </c:pt>
                <c:pt idx="7">
                  <c:v>Ro-GIJ</c:v>
                </c:pt>
                <c:pt idx="8">
                  <c:v>Ro-Li</c:v>
                </c:pt>
                <c:pt idx="9">
                  <c:v>VL-OB</c:v>
                </c:pt>
                <c:pt idx="10">
                  <c:v>VL-VZ</c:v>
                </c:pt>
              </c:strCache>
            </c:strRef>
          </c:cat>
          <c:val>
            <c:numRef>
              <c:f>Sheet2!$E$2:$E$12</c:f>
              <c:numCache>
                <c:formatCode>"€"\ #,##0</c:formatCode>
                <c:ptCount val="11"/>
                <c:pt idx="0">
                  <c:v>19700</c:v>
                </c:pt>
                <c:pt idx="1">
                  <c:v>17900</c:v>
                </c:pt>
                <c:pt idx="2">
                  <c:v>22600</c:v>
                </c:pt>
                <c:pt idx="3">
                  <c:v>23200</c:v>
                </c:pt>
                <c:pt idx="4">
                  <c:v>29800</c:v>
                </c:pt>
                <c:pt idx="5">
                  <c:v>23500</c:v>
                </c:pt>
                <c:pt idx="6">
                  <c:v>15400</c:v>
                </c:pt>
                <c:pt idx="7">
                  <c:v>20300</c:v>
                </c:pt>
                <c:pt idx="8">
                  <c:v>25200</c:v>
                </c:pt>
                <c:pt idx="9">
                  <c:v>25500</c:v>
                </c:pt>
                <c:pt idx="10">
                  <c:v>21400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17-4427-BE23-A213B0666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761919"/>
        <c:axId val="627523695"/>
      </c:lineChart>
      <c:catAx>
        <c:axId val="45869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70866943"/>
        <c:crosses val="autoZero"/>
        <c:auto val="1"/>
        <c:lblAlgn val="ctr"/>
        <c:lblOffset val="100"/>
        <c:noMultiLvlLbl val="0"/>
      </c:catAx>
      <c:valAx>
        <c:axId val="5708669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8695295"/>
        <c:crosses val="autoZero"/>
        <c:crossBetween val="between"/>
        <c:majorUnit val="0.2"/>
      </c:valAx>
      <c:valAx>
        <c:axId val="627523695"/>
        <c:scaling>
          <c:orientation val="minMax"/>
        </c:scaling>
        <c:delete val="0"/>
        <c:axPos val="r"/>
        <c:numFmt formatCode="&quot;€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5761919"/>
        <c:crosses val="max"/>
        <c:crossBetween val="between"/>
        <c:majorUnit val="10000"/>
      </c:valAx>
      <c:catAx>
        <c:axId val="465761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75236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A17C-9C28-4335-A2ED-68C21CAC9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65219-243E-4546-A8F0-5E54F8F86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3FEEA-AF3A-4601-AFF3-9018C79B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D6C5-B03E-4C9C-A200-01F9E452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7EBB0-A32E-46B5-8D43-2856FE4E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92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C6FC-A0BF-4B11-8376-DEE5D9DB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F58BA-966B-4499-896A-54D890DFD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A6AD-1C93-4140-8D75-C23257E1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E20D-B365-4A7B-AAF3-90816998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EF70C-A3AC-4ABF-96C7-6760D9C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3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B231C-2DC9-44B8-9F0D-7D3264EAE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0DA16-40A8-4930-8034-D7DA5E850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9FBD9-1F77-45E0-A2D2-A324759B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AA18-7576-41D1-AF68-38A050E5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9D45-5550-4411-B6CE-82DD2EFA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93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850B-93F4-4FA6-84D7-B792F42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41B2-8D47-48E5-9B51-608C77D10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61F1-9296-42CC-B70D-8F19498C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6B57-1860-4F6F-8E37-2E927212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D44D-C993-42E7-A639-6836D150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04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6D6A-0BAF-4834-AC73-53C2586D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FBEFC-6CA9-498C-96B0-C4CF6B4D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9086-0B36-4236-A143-938AB42E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AAD83-CBEE-48A4-B8A3-5E49351C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CEBB-A777-427E-AF77-D11784E9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90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4CD0-498B-4F34-8901-86E79D86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C3A5-9437-424A-A088-DF591E454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24C4D-5502-47F1-86CC-90EFB5F09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AC8A1-CBCA-451B-8E92-4CB9B9A4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96453-BEBB-42E0-B485-4C8CD826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1409-7910-4A5C-BFC9-3E16BFEE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0EE7-6D4C-41BC-A7DC-BA94E9D6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9B432-6B81-4389-9D2F-B916E5B0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5DEF8-7E33-43C6-A506-512A0870E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61DA1-370A-45F7-8549-F960FCD1F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08395-3E54-4DAC-803E-234108B78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BEB80-5B66-4288-94EA-429741B9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F45B4-A0B8-43A2-A54A-0A7E63A3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B5F74-B88E-4960-9E64-73EC1660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FBFB-7FDC-4215-BFB0-8EA73586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4A19-AC3A-4AEE-9FA8-78A22211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3BB5C-BC8E-4F1C-B64F-987EDBE5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FDA54-5A1B-4E4E-993B-CF33E8CA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57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B94AB-87EC-4729-979F-498D7837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0EFE5-25FF-4ED0-9BF5-31285BF29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58290-DD7A-40A9-A14E-AA6EE248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9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18-E0B4-4352-8969-A0EA3BAB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66D22-C929-4D30-8F47-D9B4E222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63157-3D56-4F3D-BE88-DAF25B02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3A3B-59A1-4DAF-A307-A658305A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6AEBF-EA74-49F4-9F99-CA828E62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573D-6E2C-4BA4-83C2-1CE71B63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3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82CD-8452-466C-9662-AC475BE1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F8BEA-0536-44CE-B6B6-6A7A4684F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389CB-8B83-493B-AEB4-0CF4710CF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E39FD-3024-464C-8937-99E4241A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C8BCA-142F-41C2-8E63-2B170999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5923-B8E0-42E8-B069-AE57FEF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80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DBD6D-20D7-4D4C-81BA-72EF9AC4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BBF3-1756-43DB-9662-AC284826C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498D-0055-47C8-B778-614285F88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177F-52DA-485E-9D61-C497398FE05B}" type="datetimeFigureOut">
              <a:rPr lang="nl-NL" smtClean="0"/>
              <a:t>13-4-2020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EE7C0-BF4C-4467-956F-ADF2D0170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C70B-E590-4F32-B8C4-918C134C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0378-203B-493C-991E-BDCC10F9C6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3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ZmVjNTBjM2EtYTUwMC00NTQxLWJjMzItYjhhZWVhZDRiZTZl%40thread.v2/0?context=%7b%22Tid%22%3a%224c16deb3-342d-4fca-bcd5-b1429308034c%22%2c%22Oid%22%3a%22c3d37095-f18c-4ce4-868b-155b8d20f41f%22%7d" TargetMode="External"/><Relationship Id="rId2" Type="http://schemas.openxmlformats.org/officeDocument/2006/relationships/hyperlink" Target="https://teams.microsoft.com/l/meetup-join/19%3ameeting_YWJhZGZhZjAtODY1Zi00MGE3LWE1NDYtOGQ2YWExOWUyNWFj%40thread.v2/0?context=%7b%22Tid%22%3a%224c16deb3-342d-4fca-bcd5-b1429308034c%22%2c%22Oid%22%3a%22c3d37095-f18c-4ce4-868b-155b8d20f41f%22%7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s://klimaatgek.nl/wordpress/wp-content/uploads/bodemgebruik-2040.jpg">
            <a:extLst>
              <a:ext uri="{FF2B5EF4-FFF2-40B4-BE49-F238E27FC236}">
                <a16:creationId xmlns:a16="http://schemas.microsoft.com/office/drawing/2014/main" id="{DD5DF1F9-496C-44EF-BBE4-CE390F8D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06" y="1643556"/>
            <a:ext cx="4386195" cy="51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81D5E52-DFDA-44ED-85F5-87299A890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2944" y="5093344"/>
            <a:ext cx="4386195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Online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Bijeenkomst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BPiKA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Consortium &amp;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Expertgroep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april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2020</a:t>
            </a:r>
            <a:endParaRPr lang="nl-NL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CBB032-CC93-409F-BE5A-AF6467B7608A}"/>
              </a:ext>
            </a:extLst>
          </p:cNvPr>
          <p:cNvGrpSpPr/>
          <p:nvPr/>
        </p:nvGrpSpPr>
        <p:grpSpPr>
          <a:xfrm>
            <a:off x="129866" y="4809506"/>
            <a:ext cx="2439654" cy="1939600"/>
            <a:chOff x="45182" y="4858791"/>
            <a:chExt cx="2439654" cy="1939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6C8654-02E6-4664-A8BB-E8E1F7FA1DCA}"/>
                </a:ext>
              </a:extLst>
            </p:cNvPr>
            <p:cNvGrpSpPr/>
            <p:nvPr/>
          </p:nvGrpSpPr>
          <p:grpSpPr>
            <a:xfrm>
              <a:off x="354346" y="5368494"/>
              <a:ext cx="1855454" cy="1299006"/>
              <a:chOff x="354346" y="5558994"/>
              <a:chExt cx="1855454" cy="1299006"/>
            </a:xfrm>
          </p:grpSpPr>
          <p:pic>
            <p:nvPicPr>
              <p:cNvPr id="3076" name="Picture 4" descr="Afbeeldingsresultaat voor logo gemeente vlissingen">
                <a:extLst>
                  <a:ext uri="{FF2B5EF4-FFF2-40B4-BE49-F238E27FC236}">
                    <a16:creationId xmlns:a16="http://schemas.microsoft.com/office/drawing/2014/main" id="{83D8EDA8-123C-4EC3-8B83-2197DE9F7D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346" y="5558994"/>
                <a:ext cx="917245" cy="68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Afbeeldingsresultaat voor logo gemeente middelburg">
                <a:extLst>
                  <a:ext uri="{FF2B5EF4-FFF2-40B4-BE49-F238E27FC236}">
                    <a16:creationId xmlns:a16="http://schemas.microsoft.com/office/drawing/2014/main" id="{20FAD747-D2EB-4B44-AF66-B17F929B99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591" y="5569478"/>
                <a:ext cx="938209" cy="665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804E7ED-E54D-4145-9113-1DB3FE1DAF4D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50" y="6233160"/>
                <a:ext cx="1530350" cy="6248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CE966F-596E-471C-BD0D-F7E63FD9340B}"/>
                </a:ext>
              </a:extLst>
            </p:cNvPr>
            <p:cNvSpPr/>
            <p:nvPr/>
          </p:nvSpPr>
          <p:spPr>
            <a:xfrm>
              <a:off x="45182" y="4858791"/>
              <a:ext cx="2439654" cy="193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BB37FA-3937-4E69-92D7-3CE29CBBCD99}"/>
              </a:ext>
            </a:extLst>
          </p:cNvPr>
          <p:cNvGrpSpPr/>
          <p:nvPr/>
        </p:nvGrpSpPr>
        <p:grpSpPr>
          <a:xfrm>
            <a:off x="6292064" y="101923"/>
            <a:ext cx="2439654" cy="1939600"/>
            <a:chOff x="9674310" y="-3338"/>
            <a:chExt cx="2439654" cy="19396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EE37A6D-AC25-455E-9ADA-08BE07A8FB56}"/>
                </a:ext>
              </a:extLst>
            </p:cNvPr>
            <p:cNvGrpSpPr/>
            <p:nvPr/>
          </p:nvGrpSpPr>
          <p:grpSpPr>
            <a:xfrm>
              <a:off x="9975516" y="407851"/>
              <a:ext cx="1930679" cy="1168022"/>
              <a:chOff x="10077116" y="115305"/>
              <a:chExt cx="1930679" cy="1168022"/>
            </a:xfrm>
          </p:grpSpPr>
          <p:pic>
            <p:nvPicPr>
              <p:cNvPr id="3082" name="Picture 10" descr="Afbeeldingsresultaat voor logo gemeente groningen">
                <a:extLst>
                  <a:ext uri="{FF2B5EF4-FFF2-40B4-BE49-F238E27FC236}">
                    <a16:creationId xmlns:a16="http://schemas.microsoft.com/office/drawing/2014/main" id="{EC36F147-E725-494A-A72D-BEF8B204F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7116" y="277978"/>
                <a:ext cx="915987" cy="476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Image result for logo hanzehogeschool groningen">
                <a:extLst>
                  <a:ext uri="{FF2B5EF4-FFF2-40B4-BE49-F238E27FC236}">
                    <a16:creationId xmlns:a16="http://schemas.microsoft.com/office/drawing/2014/main" id="{92C0B550-80BD-46B4-9D4F-A426C2C9F67D}"/>
                  </a:ext>
                </a:extLst>
              </p:cNvPr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5" t="-2" r="-425" b="5"/>
              <a:stretch/>
            </p:blipFill>
            <p:spPr bwMode="auto">
              <a:xfrm>
                <a:off x="10177938" y="902962"/>
                <a:ext cx="1438910" cy="3803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pic>
            <p:nvPicPr>
              <p:cNvPr id="3086" name="Picture 14" descr="Afbeeldingsresultaat voor logo waterschap noorderzijlvest">
                <a:extLst>
                  <a:ext uri="{FF2B5EF4-FFF2-40B4-BE49-F238E27FC236}">
                    <a16:creationId xmlns:a16="http://schemas.microsoft.com/office/drawing/2014/main" id="{BEFD7A5B-3AE2-441D-A3BD-D007A814A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9067" y="115305"/>
                <a:ext cx="908728" cy="681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C8DA8E-43A9-49C6-B30B-75FFE168F12B}"/>
                </a:ext>
              </a:extLst>
            </p:cNvPr>
            <p:cNvSpPr/>
            <p:nvPr/>
          </p:nvSpPr>
          <p:spPr>
            <a:xfrm>
              <a:off x="9674310" y="-3338"/>
              <a:ext cx="2439654" cy="193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86D3C783-DF57-45D1-9512-A05E5259531B}"/>
              </a:ext>
            </a:extLst>
          </p:cNvPr>
          <p:cNvSpPr txBox="1">
            <a:spLocks/>
          </p:cNvSpPr>
          <p:nvPr/>
        </p:nvSpPr>
        <p:spPr>
          <a:xfrm>
            <a:off x="7412944" y="1950047"/>
            <a:ext cx="5727700" cy="280150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Burgerparticipatie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</a:p>
          <a:p>
            <a:pPr algn="l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Klimaatadaptatie</a:t>
            </a:r>
            <a:endParaRPr lang="nl-N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7CDC59-DF7A-4B17-87FB-3825CD035B89}"/>
              </a:ext>
            </a:extLst>
          </p:cNvPr>
          <p:cNvSpPr/>
          <p:nvPr/>
        </p:nvSpPr>
        <p:spPr>
          <a:xfrm>
            <a:off x="2569520" y="1276904"/>
            <a:ext cx="1666875" cy="228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8C5ABB-85AF-4B9A-AA94-780D9D6AA9AF}"/>
              </a:ext>
            </a:extLst>
          </p:cNvPr>
          <p:cNvGrpSpPr/>
          <p:nvPr/>
        </p:nvGrpSpPr>
        <p:grpSpPr>
          <a:xfrm>
            <a:off x="1127959" y="2712247"/>
            <a:ext cx="2451361" cy="2039303"/>
            <a:chOff x="2288978" y="3511512"/>
            <a:chExt cx="2451361" cy="20393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CFED8CC-D683-466B-BF28-E8594592D078}"/>
                </a:ext>
              </a:extLst>
            </p:cNvPr>
            <p:cNvGrpSpPr/>
            <p:nvPr/>
          </p:nvGrpSpPr>
          <p:grpSpPr>
            <a:xfrm>
              <a:off x="2383236" y="3511512"/>
              <a:ext cx="2357103" cy="1518729"/>
              <a:chOff x="2684716" y="4026409"/>
              <a:chExt cx="2357103" cy="1518729"/>
            </a:xfrm>
          </p:grpSpPr>
          <p:pic>
            <p:nvPicPr>
              <p:cNvPr id="10" name="Picture 2" descr="Afbeeldingsresultaat voor logo gemeente rotterdam">
                <a:extLst>
                  <a:ext uri="{FF2B5EF4-FFF2-40B4-BE49-F238E27FC236}">
                    <a16:creationId xmlns:a16="http://schemas.microsoft.com/office/drawing/2014/main" id="{E278EC37-B73E-427A-8E65-46E8EEA58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0680" y="4026409"/>
                <a:ext cx="2251139" cy="1496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http://huisstijl.hr.nl/PageFiles/93041/logo_klein_gevel_nl_en.png">
                <a:extLst>
                  <a:ext uri="{FF2B5EF4-FFF2-40B4-BE49-F238E27FC236}">
                    <a16:creationId xmlns:a16="http://schemas.microsoft.com/office/drawing/2014/main" id="{DFC30561-F690-484D-A1ED-2950CA52D8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7" t="5719" r="7011" b="82190"/>
              <a:stretch/>
            </p:blipFill>
            <p:spPr bwMode="auto">
              <a:xfrm>
                <a:off x="2684716" y="5202238"/>
                <a:ext cx="2251139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BABD31-6166-40A9-A580-D14D13BBF165}"/>
                </a:ext>
              </a:extLst>
            </p:cNvPr>
            <p:cNvSpPr/>
            <p:nvPr/>
          </p:nvSpPr>
          <p:spPr>
            <a:xfrm>
              <a:off x="2288978" y="3611215"/>
              <a:ext cx="2439654" cy="193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B07B99-A0C5-46C9-A017-1F6587F327B4}"/>
              </a:ext>
            </a:extLst>
          </p:cNvPr>
          <p:cNvGrpSpPr/>
          <p:nvPr/>
        </p:nvGrpSpPr>
        <p:grpSpPr>
          <a:xfrm>
            <a:off x="3525857" y="353207"/>
            <a:ext cx="2472384" cy="1939600"/>
            <a:chOff x="6453298" y="859185"/>
            <a:chExt cx="2472384" cy="19396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CCDDF1-30B3-4307-B77D-F26283772293}"/>
                </a:ext>
              </a:extLst>
            </p:cNvPr>
            <p:cNvGrpSpPr/>
            <p:nvPr/>
          </p:nvGrpSpPr>
          <p:grpSpPr>
            <a:xfrm>
              <a:off x="6453298" y="1041400"/>
              <a:ext cx="2438288" cy="1390767"/>
              <a:chOff x="7273800" y="832051"/>
              <a:chExt cx="2438288" cy="1390767"/>
            </a:xfrm>
          </p:grpSpPr>
          <p:pic>
            <p:nvPicPr>
              <p:cNvPr id="14" name="Picture 13" descr="Image result for van hall larenstein">
                <a:extLst>
                  <a:ext uri="{FF2B5EF4-FFF2-40B4-BE49-F238E27FC236}">
                    <a16:creationId xmlns:a16="http://schemas.microsoft.com/office/drawing/2014/main" id="{94E9BFA2-9A93-4797-A04A-3DC0A475A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5403" y="1810812"/>
                <a:ext cx="1472716" cy="4120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pic>
            <p:nvPicPr>
              <p:cNvPr id="3084" name="Picture 12" descr="Afbeeldingsresultaat voor logo wetterskip fryslan">
                <a:extLst>
                  <a:ext uri="{FF2B5EF4-FFF2-40B4-BE49-F238E27FC236}">
                    <a16:creationId xmlns:a16="http://schemas.microsoft.com/office/drawing/2014/main" id="{0651160E-A89F-4917-98E0-BFBE3E29C8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99" t="14680" r="13458" b="3238"/>
              <a:stretch/>
            </p:blipFill>
            <p:spPr bwMode="auto">
              <a:xfrm>
                <a:off x="8467193" y="1060651"/>
                <a:ext cx="1244895" cy="644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Afbeeldingsresultaat voor logo gemeente leeuwarden">
                <a:extLst>
                  <a:ext uri="{FF2B5EF4-FFF2-40B4-BE49-F238E27FC236}">
                    <a16:creationId xmlns:a16="http://schemas.microsoft.com/office/drawing/2014/main" id="{F4DBD992-1512-4CDC-885A-ADCD6E69B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169"/>
              <a:stretch/>
            </p:blipFill>
            <p:spPr bwMode="auto">
              <a:xfrm>
                <a:off x="7273800" y="832051"/>
                <a:ext cx="1192102" cy="1012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9F205CF-D2A3-490A-8527-98C0086EF26F}"/>
                </a:ext>
              </a:extLst>
            </p:cNvPr>
            <p:cNvSpPr/>
            <p:nvPr/>
          </p:nvSpPr>
          <p:spPr>
            <a:xfrm>
              <a:off x="6486028" y="859185"/>
              <a:ext cx="2439654" cy="193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Picture 8" descr="http://www.regieorgaan-sia.nl/binaries/content/documents/sia-nl/algemeen/documenten/logo-regieorgaan-sia-2019/logo-regieorgaan-sia-2019/subsites%3Adocument">
            <a:extLst>
              <a:ext uri="{FF2B5EF4-FFF2-40B4-BE49-F238E27FC236}">
                <a16:creationId xmlns:a16="http://schemas.microsoft.com/office/drawing/2014/main" id="{B3615842-B1A4-4CFA-B111-57F72834BE25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2" y="1039997"/>
            <a:ext cx="1666875" cy="98361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ED1CDD6-7D48-495D-AA54-190627E2E1E9}"/>
              </a:ext>
            </a:extLst>
          </p:cNvPr>
          <p:cNvSpPr/>
          <p:nvPr/>
        </p:nvSpPr>
        <p:spPr>
          <a:xfrm>
            <a:off x="1447800" y="75387"/>
            <a:ext cx="5207000" cy="1207313"/>
          </a:xfrm>
          <a:custGeom>
            <a:avLst/>
            <a:gdLst>
              <a:gd name="connsiteX0" fmla="*/ 0 w 5207000"/>
              <a:gd name="connsiteY0" fmla="*/ 1207313 h 1207313"/>
              <a:gd name="connsiteX1" fmla="*/ 711200 w 5207000"/>
              <a:gd name="connsiteY1" fmla="*/ 648513 h 1207313"/>
              <a:gd name="connsiteX2" fmla="*/ 1943100 w 5207000"/>
              <a:gd name="connsiteY2" fmla="*/ 153213 h 1207313"/>
              <a:gd name="connsiteX3" fmla="*/ 3505200 w 5207000"/>
              <a:gd name="connsiteY3" fmla="*/ 813 h 1207313"/>
              <a:gd name="connsiteX4" fmla="*/ 4622800 w 5207000"/>
              <a:gd name="connsiteY4" fmla="*/ 102413 h 1207313"/>
              <a:gd name="connsiteX5" fmla="*/ 5207000 w 5207000"/>
              <a:gd name="connsiteY5" fmla="*/ 305613 h 120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7000" h="1207313">
                <a:moveTo>
                  <a:pt x="0" y="1207313"/>
                </a:moveTo>
                <a:cubicBezTo>
                  <a:pt x="193675" y="1015754"/>
                  <a:pt x="387350" y="824196"/>
                  <a:pt x="711200" y="648513"/>
                </a:cubicBezTo>
                <a:cubicBezTo>
                  <a:pt x="1035050" y="472830"/>
                  <a:pt x="1477433" y="261163"/>
                  <a:pt x="1943100" y="153213"/>
                </a:cubicBezTo>
                <a:cubicBezTo>
                  <a:pt x="2408767" y="45263"/>
                  <a:pt x="3058583" y="9280"/>
                  <a:pt x="3505200" y="813"/>
                </a:cubicBezTo>
                <a:cubicBezTo>
                  <a:pt x="3951817" y="-7654"/>
                  <a:pt x="4339167" y="51613"/>
                  <a:pt x="4622800" y="102413"/>
                </a:cubicBezTo>
                <a:cubicBezTo>
                  <a:pt x="4906433" y="153213"/>
                  <a:pt x="5158317" y="254813"/>
                  <a:pt x="5207000" y="30561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055838-76F3-4DCC-B3CA-056E4759D2A9}"/>
              </a:ext>
            </a:extLst>
          </p:cNvPr>
          <p:cNvSpPr/>
          <p:nvPr/>
        </p:nvSpPr>
        <p:spPr>
          <a:xfrm>
            <a:off x="512138" y="1959600"/>
            <a:ext cx="438031" cy="3044200"/>
          </a:xfrm>
          <a:custGeom>
            <a:avLst/>
            <a:gdLst>
              <a:gd name="connsiteX0" fmla="*/ 427662 w 438031"/>
              <a:gd name="connsiteY0" fmla="*/ 21600 h 3044200"/>
              <a:gd name="connsiteX1" fmla="*/ 389562 w 438031"/>
              <a:gd name="connsiteY1" fmla="*/ 135900 h 3044200"/>
              <a:gd name="connsiteX2" fmla="*/ 46662 w 438031"/>
              <a:gd name="connsiteY2" fmla="*/ 1050300 h 3044200"/>
              <a:gd name="connsiteX3" fmla="*/ 8562 w 438031"/>
              <a:gd name="connsiteY3" fmla="*/ 2231400 h 3044200"/>
              <a:gd name="connsiteX4" fmla="*/ 97462 w 438031"/>
              <a:gd name="connsiteY4" fmla="*/ 3044200 h 304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31" h="3044200">
                <a:moveTo>
                  <a:pt x="427662" y="21600"/>
                </a:moveTo>
                <a:cubicBezTo>
                  <a:pt x="440362" y="-6975"/>
                  <a:pt x="453062" y="-35550"/>
                  <a:pt x="389562" y="135900"/>
                </a:cubicBezTo>
                <a:cubicBezTo>
                  <a:pt x="326062" y="307350"/>
                  <a:pt x="110162" y="701050"/>
                  <a:pt x="46662" y="1050300"/>
                </a:cubicBezTo>
                <a:cubicBezTo>
                  <a:pt x="-16838" y="1399550"/>
                  <a:pt x="95" y="1899083"/>
                  <a:pt x="8562" y="2231400"/>
                </a:cubicBezTo>
                <a:cubicBezTo>
                  <a:pt x="17029" y="2563717"/>
                  <a:pt x="29729" y="2923550"/>
                  <a:pt x="97462" y="304420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450F40B-E7CD-4116-9B67-C5CA08959A56}"/>
              </a:ext>
            </a:extLst>
          </p:cNvPr>
          <p:cNvSpPr/>
          <p:nvPr/>
        </p:nvSpPr>
        <p:spPr>
          <a:xfrm>
            <a:off x="1765300" y="900886"/>
            <a:ext cx="1905000" cy="597714"/>
          </a:xfrm>
          <a:custGeom>
            <a:avLst/>
            <a:gdLst>
              <a:gd name="connsiteX0" fmla="*/ 0 w 1905000"/>
              <a:gd name="connsiteY0" fmla="*/ 597714 h 597714"/>
              <a:gd name="connsiteX1" fmla="*/ 482600 w 1905000"/>
              <a:gd name="connsiteY1" fmla="*/ 331014 h 597714"/>
              <a:gd name="connsiteX2" fmla="*/ 1422400 w 1905000"/>
              <a:gd name="connsiteY2" fmla="*/ 51614 h 597714"/>
              <a:gd name="connsiteX3" fmla="*/ 1905000 w 1905000"/>
              <a:gd name="connsiteY3" fmla="*/ 814 h 59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597714">
                <a:moveTo>
                  <a:pt x="0" y="597714"/>
                </a:moveTo>
                <a:cubicBezTo>
                  <a:pt x="122766" y="509872"/>
                  <a:pt x="245533" y="422031"/>
                  <a:pt x="482600" y="331014"/>
                </a:cubicBezTo>
                <a:cubicBezTo>
                  <a:pt x="719667" y="239997"/>
                  <a:pt x="1185333" y="106647"/>
                  <a:pt x="1422400" y="51614"/>
                </a:cubicBezTo>
                <a:cubicBezTo>
                  <a:pt x="1659467" y="-3419"/>
                  <a:pt x="1824567" y="-1303"/>
                  <a:pt x="1905000" y="814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5A5BC79-2B3F-4CD2-A3E6-D45796378C83}"/>
              </a:ext>
            </a:extLst>
          </p:cNvPr>
          <p:cNvSpPr/>
          <p:nvPr/>
        </p:nvSpPr>
        <p:spPr>
          <a:xfrm>
            <a:off x="1358900" y="1828800"/>
            <a:ext cx="952500" cy="979351"/>
          </a:xfrm>
          <a:custGeom>
            <a:avLst/>
            <a:gdLst>
              <a:gd name="connsiteX0" fmla="*/ 0 w 952500"/>
              <a:gd name="connsiteY0" fmla="*/ 0 h 979351"/>
              <a:gd name="connsiteX1" fmla="*/ 495300 w 952500"/>
              <a:gd name="connsiteY1" fmla="*/ 406400 h 979351"/>
              <a:gd name="connsiteX2" fmla="*/ 889000 w 952500"/>
              <a:gd name="connsiteY2" fmla="*/ 914400 h 979351"/>
              <a:gd name="connsiteX3" fmla="*/ 952500 w 952500"/>
              <a:gd name="connsiteY3" fmla="*/ 977900 h 9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979351">
                <a:moveTo>
                  <a:pt x="0" y="0"/>
                </a:moveTo>
                <a:cubicBezTo>
                  <a:pt x="173566" y="127000"/>
                  <a:pt x="347133" y="254000"/>
                  <a:pt x="495300" y="406400"/>
                </a:cubicBezTo>
                <a:cubicBezTo>
                  <a:pt x="643467" y="558800"/>
                  <a:pt x="812800" y="819150"/>
                  <a:pt x="889000" y="914400"/>
                </a:cubicBezTo>
                <a:cubicBezTo>
                  <a:pt x="965200" y="1009650"/>
                  <a:pt x="933450" y="969433"/>
                  <a:pt x="952500" y="97790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27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1876-09E4-41AE-A608-406CD2EF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Veel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plezier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!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04026-FA30-46F0-A295-61755E9E0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49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2A42-5695-4653-9694-9ECA6C38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Welkom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057C-C661-4394-97F1-55219F2FC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520700"/>
            <a:ext cx="4953000" cy="5656263"/>
          </a:xfrm>
        </p:spPr>
        <p:txBody>
          <a:bodyPr/>
          <a:lstStyle/>
          <a:p>
            <a:r>
              <a:rPr lang="en-US" dirty="0" err="1"/>
              <a:t>Deelnemers</a:t>
            </a:r>
            <a:r>
              <a:rPr lang="en-US" dirty="0"/>
              <a:t> </a:t>
            </a:r>
            <a:r>
              <a:rPr lang="en-US" dirty="0" err="1"/>
              <a:t>lijst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Hogescholen</a:t>
            </a:r>
            <a:endParaRPr lang="en-US" dirty="0"/>
          </a:p>
          <a:p>
            <a:r>
              <a:rPr lang="en-US" dirty="0" err="1"/>
              <a:t>Gemeenten+Waterschappen</a:t>
            </a:r>
            <a:endParaRPr lang="en-US" dirty="0"/>
          </a:p>
          <a:p>
            <a:r>
              <a:rPr lang="en-US" dirty="0" err="1"/>
              <a:t>Expertrgroep</a:t>
            </a:r>
            <a:endParaRPr lang="en-US" dirty="0"/>
          </a:p>
          <a:p>
            <a:endParaRPr lang="nl-NL" dirty="0"/>
          </a:p>
        </p:txBody>
      </p:sp>
      <p:pic>
        <p:nvPicPr>
          <p:cNvPr id="7170" name="Picture 2" descr="Ajeto! Nieuwe klushuizen te koop | Sint Martens Hof">
            <a:extLst>
              <a:ext uri="{FF2B5EF4-FFF2-40B4-BE49-F238E27FC236}">
                <a16:creationId xmlns:a16="http://schemas.microsoft.com/office/drawing/2014/main" id="{1046539A-6398-4180-BD14-CD7EE4ED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6"/>
            <a:ext cx="4495013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5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39C4-6001-4599-9E33-BD1E815B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70F1-0713-454B-91BD-89D28693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EEFE89F-FE67-4856-AFE0-BB7D55548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4" y="173346"/>
            <a:ext cx="4270856" cy="2006820"/>
          </a:xfrm>
          <a:prstGeom prst="rect">
            <a:avLst/>
          </a:prstGeom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9689F6EA-EA0A-45DB-9DE0-B26172823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61" y="1945662"/>
            <a:ext cx="3915814" cy="20117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1A052D2-ADF7-4CD1-9C32-4A381DF6C2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9995" y="4142696"/>
            <a:ext cx="3538760" cy="2541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20F28-41C0-4953-AAB6-E01BA77E2180}"/>
              </a:ext>
            </a:extLst>
          </p:cNvPr>
          <p:cNvSpPr txBox="1"/>
          <p:nvPr/>
        </p:nvSpPr>
        <p:spPr>
          <a:xfrm>
            <a:off x="4617618" y="80660"/>
            <a:ext cx="15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hoosbuien</a:t>
            </a:r>
            <a:endParaRPr lang="nl-N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BC8DE-62F9-43F3-AED4-5FA52835CA13}"/>
              </a:ext>
            </a:extLst>
          </p:cNvPr>
          <p:cNvSpPr txBox="1"/>
          <p:nvPr/>
        </p:nvSpPr>
        <p:spPr>
          <a:xfrm>
            <a:off x="7463890" y="1576330"/>
            <a:ext cx="15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hittegolven</a:t>
            </a:r>
            <a:endParaRPr lang="nl-NL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BCE09-9948-40B1-9514-90034B8D8C84}"/>
              </a:ext>
            </a:extLst>
          </p:cNvPr>
          <p:cNvSpPr txBox="1"/>
          <p:nvPr/>
        </p:nvSpPr>
        <p:spPr>
          <a:xfrm>
            <a:off x="10833362" y="3760218"/>
            <a:ext cx="15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droogte</a:t>
            </a:r>
            <a:endParaRPr lang="nl-NL" b="1" dirty="0"/>
          </a:p>
        </p:txBody>
      </p:sp>
      <p:pic>
        <p:nvPicPr>
          <p:cNvPr id="11" name="Afbeelding 2">
            <a:extLst>
              <a:ext uri="{FF2B5EF4-FFF2-40B4-BE49-F238E27FC236}">
                <a16:creationId xmlns:a16="http://schemas.microsoft.com/office/drawing/2014/main" id="{188BFA40-1DCE-492B-9E58-043918ECBA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4" y="80660"/>
            <a:ext cx="3634063" cy="2006820"/>
          </a:xfrm>
          <a:prstGeom prst="rect">
            <a:avLst/>
          </a:prstGeom>
        </p:spPr>
      </p:pic>
      <p:pic>
        <p:nvPicPr>
          <p:cNvPr id="12" name="Picture 18" descr="https://klimaatgek.nl/wordpress/wp-content/uploads/bodemgebruik-2040.jpg">
            <a:extLst>
              <a:ext uri="{FF2B5EF4-FFF2-40B4-BE49-F238E27FC236}">
                <a16:creationId xmlns:a16="http://schemas.microsoft.com/office/drawing/2014/main" id="{A636DF7E-A989-478A-BF74-657A9FFA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5" y="3814192"/>
            <a:ext cx="2433494" cy="28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">
            <a:extLst>
              <a:ext uri="{FF2B5EF4-FFF2-40B4-BE49-F238E27FC236}">
                <a16:creationId xmlns:a16="http://schemas.microsoft.com/office/drawing/2014/main" id="{BE01F2C5-5135-4231-B7EA-562369708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98" y="5032374"/>
            <a:ext cx="2233386" cy="1692298"/>
          </a:xfrm>
          <a:prstGeom prst="rect">
            <a:avLst/>
          </a:prstGeom>
        </p:spPr>
      </p:pic>
      <p:sp>
        <p:nvSpPr>
          <p:cNvPr id="14" name="Rechthoek 8">
            <a:extLst>
              <a:ext uri="{FF2B5EF4-FFF2-40B4-BE49-F238E27FC236}">
                <a16:creationId xmlns:a16="http://schemas.microsoft.com/office/drawing/2014/main" id="{3E9C9AD2-0A47-48DF-A9DE-5AA9BC7AE25D}"/>
              </a:ext>
            </a:extLst>
          </p:cNvPr>
          <p:cNvSpPr/>
          <p:nvPr/>
        </p:nvSpPr>
        <p:spPr>
          <a:xfrm>
            <a:off x="2876916" y="4153808"/>
            <a:ext cx="2471845" cy="8319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0" dirty="0">
                <a:solidFill>
                  <a:schemeClr val="tx1"/>
                </a:solidFill>
                <a:latin typeface="DIN Round Offc"/>
                <a:cs typeface="DIN Round Offc"/>
              </a:rPr>
              <a:t>TREND VAN DE WERELDTEMPERATUUR VANAF 1850</a:t>
            </a:r>
          </a:p>
        </p:txBody>
      </p:sp>
    </p:spTree>
    <p:extLst>
      <p:ext uri="{BB962C8B-B14F-4D97-AF65-F5344CB8AC3E}">
        <p14:creationId xmlns:p14="http://schemas.microsoft.com/office/powerpoint/2010/main" val="4143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43740E-D8D6-40A0-A45A-08025FFA43D9}"/>
              </a:ext>
            </a:extLst>
          </p:cNvPr>
          <p:cNvSpPr/>
          <p:nvPr/>
        </p:nvSpPr>
        <p:spPr>
          <a:xfrm>
            <a:off x="7654406" y="3743726"/>
            <a:ext cx="1417865" cy="947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22BD13-C59F-45CE-A842-B2EFE0C1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BPiKA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focust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op de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rol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van ‘burgers’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FD5889-FE0E-4132-B424-9FE54190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435099"/>
            <a:ext cx="11709400" cy="52117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Hoofdvraag: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Hoe kunnen professionals van gemeenten en waterschappen met inzet van burgers klimaatadaptatie in stedelijk gebied in praktijk brengen?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nl-NL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effecten op microniveau (straten/gebouwen)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lokale ervaringen en beleving door burgers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nl-NL" dirty="0">
                <a:solidFill>
                  <a:schemeClr val="bg2">
                    <a:lumMod val="50000"/>
                  </a:schemeClr>
                </a:solidFill>
              </a:rPr>
              <a:t>hoe burgers betrokken kunnen worden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Resultaat: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Werkwijze / handreiking burgerparticipatie. 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8064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96D1A4-6FFF-42F8-AF96-4630213677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455436"/>
              </p:ext>
            </p:extLst>
          </p:nvPr>
        </p:nvGraphicFramePr>
        <p:xfrm>
          <a:off x="609597" y="414338"/>
          <a:ext cx="11175999" cy="284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CD63C8-5142-4F6B-BB16-B41DF25D1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873479"/>
              </p:ext>
            </p:extLst>
          </p:nvPr>
        </p:nvGraphicFramePr>
        <p:xfrm>
          <a:off x="609597" y="3598864"/>
          <a:ext cx="11175999" cy="284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13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88C7-3A16-4480-9013-38949E44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A8D6B-9610-4286-9CE3-1A5AC88B7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215685"/>
            <a:ext cx="9639300" cy="6426630"/>
          </a:xfrm>
        </p:spPr>
      </p:pic>
    </p:spTree>
    <p:extLst>
      <p:ext uri="{BB962C8B-B14F-4D97-AF65-F5344CB8AC3E}">
        <p14:creationId xmlns:p14="http://schemas.microsoft.com/office/powerpoint/2010/main" val="28508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8178-072C-419A-AD59-77BE761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20B6D-42A2-4607-8E32-0314EDC9A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" y="443681"/>
            <a:ext cx="3362537" cy="59712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A6DDC-EE5E-4302-95F7-2BF610D3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44" y="420605"/>
            <a:ext cx="4481210" cy="5971211"/>
          </a:xfrm>
          <a:prstGeom prst="rect">
            <a:avLst/>
          </a:prstGeom>
        </p:spPr>
      </p:pic>
      <p:pic>
        <p:nvPicPr>
          <p:cNvPr id="1026" name="Picture 2" descr="121f9ecc-d712-4c2b-9735-b39ffe40a1a3@eurprd08">
            <a:extLst>
              <a:ext uri="{FF2B5EF4-FFF2-40B4-BE49-F238E27FC236}">
                <a16:creationId xmlns:a16="http://schemas.microsoft.com/office/drawing/2014/main" id="{D70C16FD-49DF-4942-A41C-D0C85068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51" y="426704"/>
            <a:ext cx="3362536" cy="59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3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B34959-B515-4ADA-96BE-F4566F13C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84070"/>
              </p:ext>
            </p:extLst>
          </p:nvPr>
        </p:nvGraphicFramePr>
        <p:xfrm>
          <a:off x="228600" y="123635"/>
          <a:ext cx="11734801" cy="669530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73301">
                  <a:extLst>
                    <a:ext uri="{9D8B030D-6E8A-4147-A177-3AD203B41FA5}">
                      <a16:colId xmlns:a16="http://schemas.microsoft.com/office/drawing/2014/main" val="3099654504"/>
                    </a:ext>
                  </a:extLst>
                </a:gridCol>
                <a:gridCol w="4630750">
                  <a:extLst>
                    <a:ext uri="{9D8B030D-6E8A-4147-A177-3AD203B41FA5}">
                      <a16:colId xmlns:a16="http://schemas.microsoft.com/office/drawing/2014/main" val="3172728897"/>
                    </a:ext>
                  </a:extLst>
                </a:gridCol>
                <a:gridCol w="4630750">
                  <a:extLst>
                    <a:ext uri="{9D8B030D-6E8A-4147-A177-3AD203B41FA5}">
                      <a16:colId xmlns:a16="http://schemas.microsoft.com/office/drawing/2014/main" val="819853330"/>
                    </a:ext>
                  </a:extLst>
                </a:gridCol>
              </a:tblGrid>
              <a:tr h="10067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Tijdslot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Plenair + A-sessies</a:t>
                      </a:r>
                      <a:r>
                        <a:rPr lang="nl-NL" sz="20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(moderator: Floris Boogaard)</a:t>
                      </a:r>
                      <a:endParaRPr lang="nl-NL" sz="2000" b="0" u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b="0" u="non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B-sessies</a:t>
                      </a:r>
                      <a:endParaRPr lang="nl-NL" sz="2000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(moderator: Paul van Eijk</a:t>
                      </a:r>
                      <a:r>
                        <a:rPr lang="nl-NL" sz="2000" b="0" u="non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641802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9.15</a:t>
                      </a:r>
                      <a:endParaRPr lang="nl-NL" sz="20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Online inloop met eigen koffie of thee</a:t>
                      </a:r>
                      <a:endParaRPr lang="nl-NL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972850"/>
                  </a:ext>
                </a:extLst>
              </a:tr>
              <a:tr h="134999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9.30 - 9.45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Start Plenair: doel en programma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Teun Terpstra en Jean-Marie Buijs (HZ)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961310"/>
                  </a:ext>
                </a:extLst>
              </a:tr>
              <a:tr h="169321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9.45-10.30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1A Living labs en </a:t>
                      </a:r>
                      <a:r>
                        <a:rPr lang="nl-NL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ClimateCafe</a:t>
                      </a:r>
                      <a:endParaRPr lang="nl-NL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Presentatie: Rick Heikoop (HR) en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Floris Boogaard (Hanze)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1B Living Lab vergelijkingskader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Presentatie: Peter van der Maas (VHL)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5778408"/>
                  </a:ext>
                </a:extLst>
              </a:tr>
              <a:tr h="134999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10:45-11:30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2A Meten van microklimaat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Presentatie: Hanze, Allard Roest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2B Belevingsonderzoek extreem weer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Presentatie: Teun Terpstra (HZ)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222596"/>
                  </a:ext>
                </a:extLst>
              </a:tr>
              <a:tr h="4787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11:30-12:00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Plenaire reflectie </a:t>
                      </a:r>
                      <a:endParaRPr lang="nl-NL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15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1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2B56-A807-4C23-8149-4F71A91B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“Online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hygiène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regels”  </a:t>
            </a: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AB9B96-0CF4-4D85-B6A8-403103D25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865162"/>
              </p:ext>
            </p:extLst>
          </p:nvPr>
        </p:nvGraphicFramePr>
        <p:xfrm>
          <a:off x="508000" y="1325563"/>
          <a:ext cx="11264900" cy="5303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195912946"/>
                    </a:ext>
                  </a:extLst>
                </a:gridCol>
                <a:gridCol w="8420100">
                  <a:extLst>
                    <a:ext uri="{9D8B030D-6E8A-4147-A177-3AD203B41FA5}">
                      <a16:colId xmlns:a16="http://schemas.microsoft.com/office/drawing/2014/main" val="3360679960"/>
                    </a:ext>
                  </a:extLst>
                </a:gridCol>
              </a:tblGrid>
              <a:tr h="1007427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Zet uw microfoon </a:t>
                      </a:r>
                    </a:p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op </a:t>
                      </a:r>
                      <a:r>
                        <a:rPr lang="nl-NL" sz="20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mute</a:t>
                      </a:r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Voor een goede akoestiek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0979"/>
                  </a:ext>
                </a:extLst>
              </a:tr>
              <a:tr h="1273810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Doe mee!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Plaats uw vragen, reacties, opmerkingen via de Chatfunctie (“tekstballon”). Een moderator houdt dit per sessie bij en kan u het woord geven voor toelichting.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30400"/>
                  </a:ext>
                </a:extLst>
              </a:tr>
              <a:tr h="1007427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Slechte verbinding?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Zet uw camera uit en blijf via audio mee doen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454737"/>
                  </a:ext>
                </a:extLst>
              </a:tr>
              <a:tr h="1007427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Deelsessies?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Gebruik de toegestuurde links; zie outlook agendaverzoek en programma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81940"/>
                  </a:ext>
                </a:extLst>
              </a:tr>
              <a:tr h="1007427"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Meerdere personen </a:t>
                      </a:r>
                    </a:p>
                    <a:p>
                      <a:r>
                        <a:rPr lang="nl-NL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per organisatie?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Verspreid u dan </a:t>
                      </a:r>
                      <a:r>
                        <a:rPr lang="nl-NL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aub</a:t>
                      </a:r>
                      <a:r>
                        <a:rPr lang="nl-N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over de A en B sessies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0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5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465E16A93E04F8E4EE86D4289777A" ma:contentTypeVersion="9" ma:contentTypeDescription="Create a new document." ma:contentTypeScope="" ma:versionID="60d3d572bd60330bab8a28b921c7b255">
  <xsd:schema xmlns:xsd="http://www.w3.org/2001/XMLSchema" xmlns:xs="http://www.w3.org/2001/XMLSchema" xmlns:p="http://schemas.microsoft.com/office/2006/metadata/properties" xmlns:ns2="7ec8b6f8-9296-438a-bdfd-c2bc2b9fd1ab" xmlns:ns3="5a19ba1c-bff2-4199-b477-f38b2b9749d6" targetNamespace="http://schemas.microsoft.com/office/2006/metadata/properties" ma:root="true" ma:fieldsID="bed3fd05be0b37514fd5ff3e6793d668" ns2:_="" ns3:_="">
    <xsd:import namespace="7ec8b6f8-9296-438a-bdfd-c2bc2b9fd1ab"/>
    <xsd:import namespace="5a19ba1c-bff2-4199-b477-f38b2b974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8b6f8-9296-438a-bdfd-c2bc2b9fd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9ba1c-bff2-4199-b477-f38b2b974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F6A677-6DA0-46A6-9766-2E7164B9877C}"/>
</file>

<file path=customXml/itemProps2.xml><?xml version="1.0" encoding="utf-8"?>
<ds:datastoreItem xmlns:ds="http://schemas.openxmlformats.org/officeDocument/2006/customXml" ds:itemID="{0B5D083B-49C9-43AD-BEFD-1B2DBC01132D}"/>
</file>

<file path=customXml/itemProps3.xml><?xml version="1.0" encoding="utf-8"?>
<ds:datastoreItem xmlns:ds="http://schemas.openxmlformats.org/officeDocument/2006/customXml" ds:itemID="{61ED4DC7-A698-4913-9C0A-BC65B8D4EC17}"/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286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DIN Round Offc</vt:lpstr>
      <vt:lpstr>Times New Roman</vt:lpstr>
      <vt:lpstr>Office Theme</vt:lpstr>
      <vt:lpstr>PowerPoint Presentation</vt:lpstr>
      <vt:lpstr>Welkom</vt:lpstr>
      <vt:lpstr>PowerPoint Presentation</vt:lpstr>
      <vt:lpstr>BPiKA focust op de rol van ‘burgers’</vt:lpstr>
      <vt:lpstr>PowerPoint Presentation</vt:lpstr>
      <vt:lpstr>PowerPoint Presentation</vt:lpstr>
      <vt:lpstr>PowerPoint Presentation</vt:lpstr>
      <vt:lpstr>PowerPoint Presentation</vt:lpstr>
      <vt:lpstr>“Online hygiène regels”  </vt:lpstr>
      <vt:lpstr>Veel plezier!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 Terpstra</dc:creator>
  <cp:lastModifiedBy>T. Terpstra</cp:lastModifiedBy>
  <cp:revision>32</cp:revision>
  <dcterms:created xsi:type="dcterms:W3CDTF">2020-04-13T14:03:18Z</dcterms:created>
  <dcterms:modified xsi:type="dcterms:W3CDTF">2020-04-14T10:40:26Z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0x0101008C2465E16A93E04F8E4EE86D4289777A</vt:lpwstr>
  </property>
</Properties>
</file>