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76" r:id="rId1"/>
  </p:sldMasterIdLst>
  <p:sldIdLst>
    <p:sldId id="300" r:id="rId2"/>
    <p:sldId id="321" r:id="rId3"/>
    <p:sldId id="341" r:id="rId4"/>
    <p:sldId id="344" r:id="rId5"/>
    <p:sldId id="336" r:id="rId6"/>
    <p:sldId id="301" r:id="rId7"/>
    <p:sldId id="340" r:id="rId8"/>
    <p:sldId id="314" r:id="rId9"/>
    <p:sldId id="342" r:id="rId10"/>
    <p:sldId id="343" r:id="rId11"/>
    <p:sldId id="315" r:id="rId12"/>
    <p:sldId id="337" r:id="rId13"/>
    <p:sldId id="31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2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30" autoAdjust="0"/>
    <p:restoredTop sz="92982" autoAdjust="0"/>
  </p:normalViewPr>
  <p:slideViewPr>
    <p:cSldViewPr snapToGrid="0">
      <p:cViewPr varScale="1">
        <p:scale>
          <a:sx n="68" d="100"/>
          <a:sy n="68" d="100"/>
        </p:scale>
        <p:origin x="106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nl-NL"/>
              <a:t>Klik om stijl te bewerken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38275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9456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87315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09520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nl-NL"/>
              <a:t>Klik om stijl te bewerken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13469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03367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3541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a:t>Klik om stijl te bewerken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62070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89379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nl-NL"/>
              <a:t>Klik om stijl te bewerken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8" name="Date Placeholder 7"/>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02781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nl-NL"/>
              <a:t>Klik om stijl te bewerken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8" name="Date Placeholder 7"/>
          <p:cNvSpPr>
            <a:spLocks noGrp="1"/>
          </p:cNvSpPr>
          <p:nvPr>
            <p:ph type="dt" sz="half" idx="10"/>
          </p:nvPr>
        </p:nvSpPr>
        <p:spPr/>
        <p:txBody>
          <a:bodyPr/>
          <a:lstStyle/>
          <a:p>
            <a:fld id="{5586B75A-687E-405C-8A0B-8D00578BA2C3}" type="datetimeFigureOut">
              <a:rPr lang="en-US" smtClean="0"/>
              <a:pPr/>
              <a:t>6/28/2023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5182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6/28/2023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98360076"/>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wegottomove.org/"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wegottomove.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7395A041-A773-4D2B-9B05-568B4BF97C35}"/>
              </a:ext>
            </a:extLst>
          </p:cNvPr>
          <p:cNvSpPr/>
          <p:nvPr/>
        </p:nvSpPr>
        <p:spPr>
          <a:xfrm>
            <a:off x="9561444" y="916584"/>
            <a:ext cx="2355574" cy="5033557"/>
          </a:xfrm>
          <a:prstGeom prst="rect">
            <a:avLst/>
          </a:prstGeom>
        </p:spPr>
        <p:txBody>
          <a:bodyPr wrap="square">
            <a:spAutoFit/>
          </a:bodyPr>
          <a:lstStyle/>
          <a:p>
            <a:pPr algn="ctr">
              <a:lnSpc>
                <a:spcPct val="150000"/>
              </a:lnSpc>
            </a:pPr>
            <a:r>
              <a:rPr lang="nl-NL" dirty="0">
                <a:solidFill>
                  <a:schemeClr val="accent6"/>
                </a:solidFill>
              </a:rPr>
              <a:t>samen </a:t>
            </a:r>
            <a:r>
              <a:rPr lang="nl-NL" b="1" dirty="0">
                <a:solidFill>
                  <a:schemeClr val="accent6"/>
                </a:solidFill>
              </a:rPr>
              <a:t>doen → </a:t>
            </a:r>
            <a:r>
              <a:rPr lang="nl-NL" dirty="0">
                <a:solidFill>
                  <a:schemeClr val="accent6"/>
                </a:solidFill>
              </a:rPr>
              <a:t>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a:t>
            </a:r>
            <a:endParaRPr lang="nl-NL" b="1" dirty="0">
              <a:solidFill>
                <a:schemeClr val="accent6"/>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627" y="1100600"/>
            <a:ext cx="8462341" cy="2284832"/>
          </a:xfrm>
          <a:prstGeom prst="rect">
            <a:avLst/>
          </a:prstGeom>
        </p:spPr>
      </p:pic>
      <p:sp>
        <p:nvSpPr>
          <p:cNvPr id="10" name="Titel 1">
            <a:extLst>
              <a:ext uri="{FF2B5EF4-FFF2-40B4-BE49-F238E27FC236}">
                <a16:creationId xmlns:a16="http://schemas.microsoft.com/office/drawing/2014/main" id="{4F8F7671-D8EC-41EF-84CF-0474EF8C66A1}"/>
              </a:ext>
            </a:extLst>
          </p:cNvPr>
          <p:cNvSpPr>
            <a:spLocks noGrp="1"/>
          </p:cNvSpPr>
          <p:nvPr>
            <p:ph type="ctrTitle"/>
          </p:nvPr>
        </p:nvSpPr>
        <p:spPr>
          <a:xfrm>
            <a:off x="-1" y="3547472"/>
            <a:ext cx="9134669" cy="940922"/>
          </a:xfrm>
        </p:spPr>
        <p:txBody>
          <a:bodyPr anchor="ctr">
            <a:noAutofit/>
          </a:bodyPr>
          <a:lstStyle/>
          <a:p>
            <a:pPr algn="ctr"/>
            <a:r>
              <a:rPr lang="nl-NL" sz="4400" b="1" dirty="0" smtClean="0"/>
              <a:t>Sociale Innovatie Principes</a:t>
            </a:r>
            <a:endParaRPr lang="nl-NL" sz="4400" b="1" dirty="0"/>
          </a:p>
        </p:txBody>
      </p:sp>
      <p:sp>
        <p:nvSpPr>
          <p:cNvPr id="12" name="Ondertitel 2">
            <a:extLst>
              <a:ext uri="{FF2B5EF4-FFF2-40B4-BE49-F238E27FC236}">
                <a16:creationId xmlns:a16="http://schemas.microsoft.com/office/drawing/2014/main" id="{41847339-1344-41DD-91C1-2C8DB076B6BB}"/>
              </a:ext>
            </a:extLst>
          </p:cNvPr>
          <p:cNvSpPr>
            <a:spLocks noGrp="1"/>
          </p:cNvSpPr>
          <p:nvPr>
            <p:ph type="subTitle" idx="1"/>
          </p:nvPr>
        </p:nvSpPr>
        <p:spPr>
          <a:xfrm>
            <a:off x="337626" y="4567302"/>
            <a:ext cx="8462342" cy="1382839"/>
          </a:xfrm>
        </p:spPr>
        <p:txBody>
          <a:bodyPr anchor="ctr">
            <a:normAutofit/>
          </a:bodyPr>
          <a:lstStyle/>
          <a:p>
            <a:r>
              <a:rPr lang="nl-NL" sz="1400" dirty="0" smtClean="0">
                <a:solidFill>
                  <a:schemeClr val="bg1"/>
                </a:solidFill>
              </a:rPr>
              <a:t>HZ </a:t>
            </a:r>
            <a:r>
              <a:rPr lang="nl-NL" sz="1400" dirty="0">
                <a:solidFill>
                  <a:schemeClr val="bg1"/>
                </a:solidFill>
              </a:rPr>
              <a:t>University of Applied </a:t>
            </a:r>
            <a:r>
              <a:rPr lang="nl-NL" sz="1400" dirty="0" smtClean="0">
                <a:solidFill>
                  <a:schemeClr val="bg1"/>
                </a:solidFill>
              </a:rPr>
              <a:t>Sciences / </a:t>
            </a:r>
            <a:r>
              <a:rPr lang="nl-NL" sz="1400" dirty="0" err="1" smtClean="0">
                <a:solidFill>
                  <a:schemeClr val="bg1"/>
                </a:solidFill>
              </a:rPr>
              <a:t>Solidarity</a:t>
            </a:r>
            <a:r>
              <a:rPr lang="nl-NL" sz="1400" dirty="0" smtClean="0">
                <a:solidFill>
                  <a:schemeClr val="bg1"/>
                </a:solidFill>
              </a:rPr>
              <a:t> University</a:t>
            </a:r>
          </a:p>
          <a:p>
            <a:r>
              <a:rPr lang="nl-NL" sz="1400" dirty="0" smtClean="0">
                <a:solidFill>
                  <a:schemeClr val="bg1"/>
                </a:solidFill>
                <a:hlinkClick r:id="rId3"/>
              </a:rPr>
              <a:t>wegottomove.org</a:t>
            </a:r>
            <a:endParaRPr lang="nl-NL" sz="1400" dirty="0">
              <a:solidFill>
                <a:schemeClr val="bg1"/>
              </a:solidFill>
            </a:endParaRPr>
          </a:p>
          <a:p>
            <a:pPr algn="r"/>
            <a:r>
              <a:rPr lang="nl-NL" sz="1400" dirty="0" smtClean="0">
                <a:solidFill>
                  <a:schemeClr val="bg1"/>
                </a:solidFill>
              </a:rPr>
              <a:t>April 2023</a:t>
            </a:r>
            <a:endParaRPr lang="nl-NL" sz="1400" dirty="0">
              <a:solidFill>
                <a:schemeClr val="bg1"/>
              </a:solidFill>
            </a:endParaRPr>
          </a:p>
        </p:txBody>
      </p:sp>
    </p:spTree>
    <p:extLst>
      <p:ext uri="{BB962C8B-B14F-4D97-AF65-F5344CB8AC3E}">
        <p14:creationId xmlns:p14="http://schemas.microsoft.com/office/powerpoint/2010/main" val="2057685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364" y="1123837"/>
            <a:ext cx="3174396" cy="4601183"/>
          </a:xfrm>
        </p:spPr>
        <p:txBody>
          <a:bodyPr>
            <a:normAutofit/>
          </a:bodyPr>
          <a:lstStyle/>
          <a:p>
            <a:r>
              <a:rPr lang="en-US" sz="3200" dirty="0" err="1" smtClean="0"/>
              <a:t>Verantwoordelijk</a:t>
            </a:r>
            <a:r>
              <a:rPr lang="en-US" sz="3200" dirty="0" err="1"/>
              <a:t>e</a:t>
            </a:r>
            <a:r>
              <a:rPr lang="en-US" sz="3200" dirty="0" smtClean="0"/>
              <a:t> setting </a:t>
            </a:r>
            <a:r>
              <a:rPr lang="en-US" sz="3200" dirty="0" err="1" smtClean="0"/>
              <a:t>voor</a:t>
            </a:r>
            <a:r>
              <a:rPr lang="en-US" sz="3200" dirty="0"/>
              <a:t> </a:t>
            </a:r>
            <a:r>
              <a:rPr lang="en-US" sz="3200" dirty="0" err="1" smtClean="0"/>
              <a:t>sociale</a:t>
            </a:r>
            <a:r>
              <a:rPr lang="en-US" sz="3200" dirty="0" smtClean="0"/>
              <a:t> </a:t>
            </a:r>
            <a:r>
              <a:rPr lang="en-US" sz="3200" dirty="0" err="1" smtClean="0"/>
              <a:t>innovatie</a:t>
            </a:r>
            <a:endParaRPr lang="en-US" sz="3200" dirty="0"/>
          </a:p>
        </p:txBody>
      </p:sp>
      <p:sp>
        <p:nvSpPr>
          <p:cNvPr id="14" name="Content Placeholder 13"/>
          <p:cNvSpPr>
            <a:spLocks noGrp="1"/>
          </p:cNvSpPr>
          <p:nvPr>
            <p:ph idx="1"/>
          </p:nvPr>
        </p:nvSpPr>
        <p:spPr>
          <a:xfrm>
            <a:off x="3699457" y="4756447"/>
            <a:ext cx="7315200" cy="1580249"/>
          </a:xfrm>
        </p:spPr>
        <p:txBody>
          <a:bodyPr>
            <a:normAutofit fontScale="92500" lnSpcReduction="10000"/>
          </a:bodyPr>
          <a:lstStyle/>
          <a:p>
            <a:pPr marL="0" indent="0">
              <a:buNone/>
            </a:pPr>
            <a:r>
              <a:rPr lang="nl-NL" dirty="0" smtClean="0"/>
              <a:t>Issues:</a:t>
            </a:r>
          </a:p>
          <a:p>
            <a:r>
              <a:rPr lang="nl-NL" dirty="0" smtClean="0"/>
              <a:t>Formele versus informele (zorg)verantwoordelijkheid</a:t>
            </a:r>
          </a:p>
          <a:p>
            <a:r>
              <a:rPr lang="nl-NL" dirty="0" smtClean="0"/>
              <a:t>Mandaat van representanten</a:t>
            </a:r>
          </a:p>
          <a:p>
            <a:r>
              <a:rPr lang="nl-NL" dirty="0" smtClean="0"/>
              <a:t>Voorkomen van identiteit/loyaliteitsconflicten</a:t>
            </a:r>
            <a:endParaRPr lang="nl-NL" dirty="0"/>
          </a:p>
        </p:txBody>
      </p:sp>
      <p:grpSp>
        <p:nvGrpSpPr>
          <p:cNvPr id="12" name="Group 11"/>
          <p:cNvGrpSpPr/>
          <p:nvPr/>
        </p:nvGrpSpPr>
        <p:grpSpPr>
          <a:xfrm>
            <a:off x="3529900" y="777071"/>
            <a:ext cx="8240758" cy="4368670"/>
            <a:chOff x="3494042" y="1386671"/>
            <a:chExt cx="8240758" cy="4075513"/>
          </a:xfrm>
        </p:grpSpPr>
        <p:sp>
          <p:nvSpPr>
            <p:cNvPr id="4" name="Oval 3"/>
            <p:cNvSpPr/>
            <p:nvPr/>
          </p:nvSpPr>
          <p:spPr>
            <a:xfrm>
              <a:off x="5328956" y="1386671"/>
              <a:ext cx="4719466" cy="3243668"/>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err="1" smtClean="0">
                  <a:solidFill>
                    <a:schemeClr val="tx1"/>
                  </a:solidFill>
                </a:rPr>
                <a:t>Maatschappelijke</a:t>
              </a:r>
              <a:r>
                <a:rPr lang="en-US" sz="1000" dirty="0" smtClean="0">
                  <a:solidFill>
                    <a:schemeClr val="tx1"/>
                  </a:solidFill>
                </a:rPr>
                <a:t> </a:t>
              </a:r>
              <a:r>
                <a:rPr lang="en-US" sz="1000" dirty="0" err="1" smtClean="0">
                  <a:solidFill>
                    <a:schemeClr val="tx1"/>
                  </a:solidFill>
                </a:rPr>
                <a:t>uitdaging</a:t>
              </a:r>
              <a:endParaRPr lang="en-US" sz="1000" dirty="0" smtClean="0">
                <a:solidFill>
                  <a:schemeClr val="tx1"/>
                </a:solidFill>
              </a:endParaRPr>
            </a:p>
            <a:p>
              <a:pPr algn="ctr"/>
              <a:r>
                <a:rPr lang="nl-NL" sz="1000" dirty="0" smtClean="0">
                  <a:solidFill>
                    <a:schemeClr val="tx1"/>
                  </a:solidFill>
                </a:rPr>
                <a:t>(bijv. van Zorg naar Gezondheid)</a:t>
              </a:r>
              <a:endParaRPr lang="en-US" sz="1000" dirty="0" smtClean="0">
                <a:solidFill>
                  <a:schemeClr val="tx1"/>
                </a:solidFill>
              </a:endParaRPr>
            </a:p>
            <a:p>
              <a:pPr algn="ctr"/>
              <a:r>
                <a:rPr lang="nl-NL" sz="1000" dirty="0" smtClean="0">
                  <a:solidFill>
                    <a:schemeClr val="tx1"/>
                  </a:solidFill>
                </a:rPr>
                <a:t>Groepsidentiteit</a:t>
              </a:r>
              <a:endParaRPr lang="en-US" sz="1000" dirty="0">
                <a:solidFill>
                  <a:schemeClr val="tx1"/>
                </a:solidFill>
              </a:endParaRPr>
            </a:p>
          </p:txBody>
        </p:sp>
        <p:sp>
          <p:nvSpPr>
            <p:cNvPr id="5" name="Oval 4"/>
            <p:cNvSpPr/>
            <p:nvPr/>
          </p:nvSpPr>
          <p:spPr>
            <a:xfrm>
              <a:off x="5537539" y="2712509"/>
              <a:ext cx="1331219" cy="36546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Representant</a:t>
              </a:r>
              <a:endParaRPr lang="en-US" sz="1000" dirty="0">
                <a:solidFill>
                  <a:schemeClr val="tx1"/>
                </a:solidFill>
              </a:endParaRPr>
            </a:p>
          </p:txBody>
        </p:sp>
        <p:sp>
          <p:nvSpPr>
            <p:cNvPr id="7" name="Oval 6"/>
            <p:cNvSpPr/>
            <p:nvPr/>
          </p:nvSpPr>
          <p:spPr>
            <a:xfrm>
              <a:off x="6655590" y="3965493"/>
              <a:ext cx="1331219" cy="36546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Representant</a:t>
              </a:r>
              <a:endParaRPr lang="en-US" sz="1000" dirty="0">
                <a:solidFill>
                  <a:schemeClr val="tx1"/>
                </a:solidFill>
              </a:endParaRPr>
            </a:p>
          </p:txBody>
        </p:sp>
        <p:sp>
          <p:nvSpPr>
            <p:cNvPr id="8" name="Oval 7"/>
            <p:cNvSpPr/>
            <p:nvPr/>
          </p:nvSpPr>
          <p:spPr>
            <a:xfrm>
              <a:off x="8486860" y="3214591"/>
              <a:ext cx="1331219" cy="36546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Representant</a:t>
              </a:r>
              <a:endParaRPr lang="en-US" sz="1000" dirty="0">
                <a:solidFill>
                  <a:schemeClr val="tx1"/>
                </a:solidFill>
              </a:endParaRPr>
            </a:p>
          </p:txBody>
        </p:sp>
        <p:sp>
          <p:nvSpPr>
            <p:cNvPr id="9" name="Oval 8"/>
            <p:cNvSpPr/>
            <p:nvPr/>
          </p:nvSpPr>
          <p:spPr>
            <a:xfrm>
              <a:off x="5584246" y="3798493"/>
              <a:ext cx="3473909" cy="1663691"/>
            </a:xfrm>
            <a:prstGeom prst="ellipse">
              <a:avLst/>
            </a:prstGeom>
            <a:solidFill>
              <a:srgbClr val="E2F0D9">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000" dirty="0" err="1" smtClean="0">
                  <a:solidFill>
                    <a:schemeClr val="tx1"/>
                  </a:solidFill>
                </a:rPr>
                <a:t>Belangengroep</a:t>
              </a:r>
              <a:endParaRPr lang="en-US" sz="1000" dirty="0" smtClean="0">
                <a:solidFill>
                  <a:schemeClr val="tx1"/>
                </a:solidFill>
              </a:endParaRPr>
            </a:p>
            <a:p>
              <a:pPr algn="ctr"/>
              <a:r>
                <a:rPr lang="en-US" sz="1000" dirty="0" err="1" smtClean="0">
                  <a:solidFill>
                    <a:schemeClr val="tx1"/>
                  </a:solidFill>
                </a:rPr>
                <a:t>Groepsidentiteit</a:t>
              </a:r>
              <a:endParaRPr lang="en-US" sz="1000" dirty="0">
                <a:solidFill>
                  <a:schemeClr val="tx1"/>
                </a:solidFill>
              </a:endParaRPr>
            </a:p>
          </p:txBody>
        </p:sp>
        <p:sp>
          <p:nvSpPr>
            <p:cNvPr id="10" name="Oval 9"/>
            <p:cNvSpPr/>
            <p:nvPr/>
          </p:nvSpPr>
          <p:spPr>
            <a:xfrm rot="1150300">
              <a:off x="3494042" y="1521950"/>
              <a:ext cx="3558831" cy="1663691"/>
            </a:xfrm>
            <a:prstGeom prst="ellipse">
              <a:avLst/>
            </a:prstGeom>
            <a:solidFill>
              <a:srgbClr val="E2F0D9">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smtClean="0">
                  <a:solidFill>
                    <a:schemeClr val="tx1"/>
                  </a:solidFill>
                </a:rPr>
                <a:t>Organisatie/</a:t>
              </a:r>
              <a:r>
                <a:rPr lang="en-US" sz="1000" dirty="0" err="1" smtClean="0">
                  <a:solidFill>
                    <a:schemeClr val="tx1"/>
                  </a:solidFill>
                </a:rPr>
                <a:t>afdeling</a:t>
              </a:r>
              <a:r>
                <a:rPr lang="en-US" sz="1000" dirty="0" smtClean="0">
                  <a:solidFill>
                    <a:schemeClr val="tx1"/>
                  </a:solidFill>
                </a:rPr>
                <a:t> 1</a:t>
              </a:r>
            </a:p>
            <a:p>
              <a:pPr algn="ctr"/>
              <a:r>
                <a:rPr lang="en-US" sz="1000" dirty="0" err="1" smtClean="0">
                  <a:solidFill>
                    <a:schemeClr val="tx1"/>
                  </a:solidFill>
                </a:rPr>
                <a:t>Organisatiecultuur</a:t>
              </a:r>
              <a:endParaRPr lang="en-US" sz="1000" dirty="0" smtClean="0">
                <a:solidFill>
                  <a:schemeClr val="tx1"/>
                </a:solidFill>
              </a:endParaRPr>
            </a:p>
          </p:txBody>
        </p:sp>
        <p:sp>
          <p:nvSpPr>
            <p:cNvPr id="11" name="Oval 10"/>
            <p:cNvSpPr/>
            <p:nvPr/>
          </p:nvSpPr>
          <p:spPr>
            <a:xfrm>
              <a:off x="6342183" y="3220578"/>
              <a:ext cx="1914334" cy="55707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Individu</a:t>
              </a:r>
              <a:endParaRPr lang="en-US" sz="1000" dirty="0" smtClean="0">
                <a:solidFill>
                  <a:schemeClr val="tx1"/>
                </a:solidFill>
              </a:endParaRPr>
            </a:p>
            <a:p>
              <a:pPr algn="ctr"/>
              <a:r>
                <a:rPr lang="en-US" sz="1000" dirty="0" smtClean="0">
                  <a:solidFill>
                    <a:schemeClr val="tx1"/>
                  </a:solidFill>
                </a:rPr>
                <a:t>(</a:t>
              </a:r>
              <a:r>
                <a:rPr lang="en-US" sz="1000" dirty="0" err="1" smtClean="0">
                  <a:solidFill>
                    <a:schemeClr val="tx1"/>
                  </a:solidFill>
                </a:rPr>
                <a:t>bijv</a:t>
              </a:r>
              <a:r>
                <a:rPr lang="en-US" sz="1000" dirty="0" smtClean="0">
                  <a:solidFill>
                    <a:schemeClr val="tx1"/>
                  </a:solidFill>
                </a:rPr>
                <a:t>. </a:t>
              </a:r>
              <a:r>
                <a:rPr lang="en-US" sz="1000" dirty="0" err="1">
                  <a:solidFill>
                    <a:schemeClr val="tx1"/>
                  </a:solidFill>
                </a:rPr>
                <a:t>i</a:t>
              </a:r>
              <a:r>
                <a:rPr lang="en-US" sz="1000" dirty="0" err="1" smtClean="0">
                  <a:solidFill>
                    <a:schemeClr val="tx1"/>
                  </a:solidFill>
                </a:rPr>
                <a:t>nitiatiefnemer</a:t>
              </a:r>
              <a:r>
                <a:rPr lang="en-US" sz="1000" dirty="0" smtClean="0">
                  <a:solidFill>
                    <a:schemeClr val="tx1"/>
                  </a:solidFill>
                </a:rPr>
                <a:t>) </a:t>
              </a:r>
              <a:endParaRPr lang="en-US" sz="1000" dirty="0">
                <a:solidFill>
                  <a:schemeClr val="tx1"/>
                </a:solidFill>
              </a:endParaRPr>
            </a:p>
          </p:txBody>
        </p:sp>
        <p:sp>
          <p:nvSpPr>
            <p:cNvPr id="6" name="Oval 5"/>
            <p:cNvSpPr/>
            <p:nvPr/>
          </p:nvSpPr>
          <p:spPr>
            <a:xfrm rot="21084315">
              <a:off x="8169413" y="2119445"/>
              <a:ext cx="3565387" cy="1663691"/>
            </a:xfrm>
            <a:prstGeom prst="ellipse">
              <a:avLst/>
            </a:prstGeom>
            <a:solidFill>
              <a:srgbClr val="E2F0D9">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smtClean="0">
                  <a:solidFill>
                    <a:schemeClr val="tx1"/>
                  </a:solidFill>
                </a:rPr>
                <a:t>Organisatie/</a:t>
              </a:r>
              <a:r>
                <a:rPr lang="en-US" sz="1000" dirty="0" err="1" smtClean="0">
                  <a:solidFill>
                    <a:schemeClr val="tx1"/>
                  </a:solidFill>
                </a:rPr>
                <a:t>afdeling</a:t>
              </a:r>
              <a:r>
                <a:rPr lang="en-US" sz="1000" dirty="0" smtClean="0">
                  <a:solidFill>
                    <a:schemeClr val="tx1"/>
                  </a:solidFill>
                </a:rPr>
                <a:t> n</a:t>
              </a:r>
            </a:p>
            <a:p>
              <a:pPr algn="ctr"/>
              <a:r>
                <a:rPr lang="en-US" sz="1000" dirty="0" err="1">
                  <a:solidFill>
                    <a:schemeClr val="tx1"/>
                  </a:solidFill>
                </a:rPr>
                <a:t>Organisatiecultuur</a:t>
              </a:r>
              <a:endParaRPr lang="en-US" sz="1000" dirty="0">
                <a:solidFill>
                  <a:schemeClr val="tx1"/>
                </a:solidFill>
              </a:endParaRPr>
            </a:p>
          </p:txBody>
        </p:sp>
      </p:grpSp>
    </p:spTree>
    <p:extLst>
      <p:ext uri="{BB962C8B-B14F-4D97-AF65-F5344CB8AC3E}">
        <p14:creationId xmlns:p14="http://schemas.microsoft.com/office/powerpoint/2010/main" val="2101224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Bepaal</a:t>
            </a:r>
            <a:r>
              <a:rPr lang="en-US" dirty="0" smtClean="0"/>
              <a:t> de </a:t>
            </a:r>
            <a:r>
              <a:rPr lang="en-US" dirty="0" err="1" smtClean="0"/>
              <a:t>juiste</a:t>
            </a:r>
            <a:r>
              <a:rPr lang="en-US" dirty="0" smtClean="0"/>
              <a:t> </a:t>
            </a:r>
            <a:r>
              <a:rPr lang="en-US" dirty="0" err="1" smtClean="0"/>
              <a:t>richting</a:t>
            </a:r>
            <a:r>
              <a:rPr lang="en-US" dirty="0" smtClean="0"/>
              <a:t/>
            </a:r>
            <a:br>
              <a:rPr lang="en-US" dirty="0" smtClean="0"/>
            </a:br>
            <a:r>
              <a:rPr lang="en-US" dirty="0" smtClean="0"/>
              <a:t/>
            </a:r>
            <a:br>
              <a:rPr lang="en-US" dirty="0" smtClean="0"/>
            </a:br>
            <a:r>
              <a:rPr lang="en-US" dirty="0" err="1" smtClean="0"/>
              <a:t>Gedeelde</a:t>
            </a:r>
            <a:r>
              <a:rPr lang="en-US" dirty="0" smtClean="0"/>
              <a:t> </a:t>
            </a:r>
            <a:r>
              <a:rPr lang="en-US" dirty="0" err="1" smtClean="0"/>
              <a:t>betekenis</a:t>
            </a:r>
            <a:r>
              <a:rPr lang="en-US" dirty="0" smtClean="0"/>
              <a:t/>
            </a:r>
            <a:br>
              <a:rPr lang="en-US" dirty="0" smtClean="0"/>
            </a:br>
            <a:r>
              <a:rPr lang="en-US" dirty="0"/>
              <a:t/>
            </a:r>
            <a:br>
              <a:rPr lang="en-US" dirty="0"/>
            </a:br>
            <a:r>
              <a:rPr lang="en-US" dirty="0" err="1" smtClean="0"/>
              <a:t>Sturen</a:t>
            </a:r>
            <a:r>
              <a:rPr lang="en-US" dirty="0" smtClean="0"/>
              <a:t> op </a:t>
            </a:r>
            <a:r>
              <a:rPr lang="en-US" dirty="0" err="1" smtClean="0"/>
              <a:t>culturele</a:t>
            </a:r>
            <a:r>
              <a:rPr lang="en-US" dirty="0" smtClean="0"/>
              <a:t> </a:t>
            </a:r>
            <a:r>
              <a:rPr lang="en-US" dirty="0" err="1" smtClean="0"/>
              <a:t>identiteit</a:t>
            </a:r>
            <a:endParaRPr lang="en-US" dirty="0"/>
          </a:p>
        </p:txBody>
      </p:sp>
      <p:pic>
        <p:nvPicPr>
          <p:cNvPr id="3" name="Picture 1">
            <a:extLst>
              <a:ext uri="{FF2B5EF4-FFF2-40B4-BE49-F238E27FC236}">
                <a16:creationId xmlns:a16="http://schemas.microsoft.com/office/drawing/2014/main" id="{AD7F7C25-CB13-43D0-9289-979E4350E7FE}"/>
              </a:ext>
            </a:extLst>
          </p:cNvPr>
          <p:cNvPicPr/>
          <p:nvPr/>
        </p:nvPicPr>
        <p:blipFill>
          <a:blip r:embed="rId2">
            <a:extLst>
              <a:ext uri="{28A0092B-C50C-407E-A947-70E740481C1C}">
                <a14:useLocalDpi xmlns:a14="http://schemas.microsoft.com/office/drawing/2010/main" val="0"/>
              </a:ext>
            </a:extLst>
          </a:blip>
          <a:stretch>
            <a:fillRect/>
          </a:stretch>
        </p:blipFill>
        <p:spPr>
          <a:xfrm>
            <a:off x="4853355" y="51699"/>
            <a:ext cx="5781820" cy="6745458"/>
          </a:xfrm>
          <a:prstGeom prst="rect">
            <a:avLst/>
          </a:prstGeom>
        </p:spPr>
      </p:pic>
    </p:spTree>
    <p:extLst>
      <p:ext uri="{BB962C8B-B14F-4D97-AF65-F5344CB8AC3E}">
        <p14:creationId xmlns:p14="http://schemas.microsoft.com/office/powerpoint/2010/main" val="1968039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Soft Systems </a:t>
            </a:r>
            <a:r>
              <a:rPr lang="nl-NL" dirty="0" err="1" smtClean="0"/>
              <a:t>Methodology</a:t>
            </a:r>
            <a:endParaRPr lang="nl-NL" dirty="0"/>
          </a:p>
        </p:txBody>
      </p:sp>
      <p:sp>
        <p:nvSpPr>
          <p:cNvPr id="3" name="Content Placeholder 2"/>
          <p:cNvSpPr>
            <a:spLocks noGrp="1"/>
          </p:cNvSpPr>
          <p:nvPr>
            <p:ph idx="1"/>
          </p:nvPr>
        </p:nvSpPr>
        <p:spPr>
          <a:xfrm>
            <a:off x="3869268" y="864108"/>
            <a:ext cx="4444738" cy="5120640"/>
          </a:xfrm>
        </p:spPr>
        <p:txBody>
          <a:bodyPr>
            <a:normAutofit/>
          </a:bodyPr>
          <a:lstStyle/>
          <a:p>
            <a:r>
              <a:rPr lang="en-US" dirty="0" err="1" smtClean="0"/>
              <a:t>Vier</a:t>
            </a:r>
            <a:r>
              <a:rPr lang="en-US" dirty="0" smtClean="0"/>
              <a:t> </a:t>
            </a:r>
            <a:r>
              <a:rPr lang="en-US" dirty="0" err="1" smtClean="0"/>
              <a:t>stappen</a:t>
            </a:r>
            <a:r>
              <a:rPr lang="en-US" dirty="0" smtClean="0"/>
              <a:t> om </a:t>
            </a:r>
            <a:r>
              <a:rPr lang="en-US" dirty="0" err="1" smtClean="0"/>
              <a:t>vooruitgang</a:t>
            </a:r>
            <a:r>
              <a:rPr lang="en-US" dirty="0" smtClean="0"/>
              <a:t> </a:t>
            </a:r>
            <a:r>
              <a:rPr lang="en-US" dirty="0" err="1" smtClean="0"/>
              <a:t>te</a:t>
            </a:r>
            <a:r>
              <a:rPr lang="en-US" dirty="0" smtClean="0"/>
              <a:t> </a:t>
            </a:r>
            <a:r>
              <a:rPr lang="en-US" dirty="0" err="1" smtClean="0"/>
              <a:t>brengen</a:t>
            </a:r>
            <a:r>
              <a:rPr lang="en-US" dirty="0" smtClean="0"/>
              <a:t>  in </a:t>
            </a:r>
            <a:r>
              <a:rPr lang="en-US" dirty="0" err="1" smtClean="0"/>
              <a:t>een</a:t>
            </a:r>
            <a:r>
              <a:rPr lang="en-US" dirty="0" smtClean="0"/>
              <a:t> </a:t>
            </a:r>
            <a:r>
              <a:rPr lang="en-US" dirty="0" err="1" smtClean="0"/>
              <a:t>problematische</a:t>
            </a:r>
            <a:r>
              <a:rPr lang="en-US" dirty="0" smtClean="0"/>
              <a:t> </a:t>
            </a:r>
            <a:r>
              <a:rPr lang="en-US" dirty="0" err="1" smtClean="0"/>
              <a:t>situatie</a:t>
            </a:r>
            <a:r>
              <a:rPr lang="en-US" dirty="0" smtClean="0"/>
              <a:t>:</a:t>
            </a:r>
            <a:endParaRPr lang="en-US" dirty="0"/>
          </a:p>
          <a:p>
            <a:pPr marL="971550" lvl="1" indent="-514350">
              <a:buFont typeface="+mj-lt"/>
              <a:buAutoNum type="arabicPeriod"/>
            </a:pPr>
            <a:r>
              <a:rPr lang="en-US" dirty="0" err="1" smtClean="0"/>
              <a:t>Inzicht</a:t>
            </a:r>
            <a:r>
              <a:rPr lang="en-US" dirty="0" smtClean="0"/>
              <a:t> </a:t>
            </a:r>
            <a:r>
              <a:rPr lang="en-US" dirty="0" err="1" smtClean="0"/>
              <a:t>krijgen</a:t>
            </a:r>
            <a:r>
              <a:rPr lang="en-US" dirty="0" smtClean="0"/>
              <a:t> (</a:t>
            </a:r>
            <a:r>
              <a:rPr lang="en-US" i="1" dirty="0" smtClean="0"/>
              <a:t>finding </a:t>
            </a:r>
            <a:r>
              <a:rPr lang="en-US" i="1" dirty="0"/>
              <a:t>out </a:t>
            </a:r>
            <a:r>
              <a:rPr lang="en-US" dirty="0" smtClean="0"/>
              <a:t>- de </a:t>
            </a:r>
            <a:r>
              <a:rPr lang="en-US" dirty="0" err="1" smtClean="0"/>
              <a:t>belanghebbenden</a:t>
            </a:r>
            <a:r>
              <a:rPr lang="en-US" dirty="0" smtClean="0"/>
              <a:t> en </a:t>
            </a:r>
            <a:r>
              <a:rPr lang="en-US" dirty="0" err="1" smtClean="0"/>
              <a:t>hun</a:t>
            </a:r>
            <a:r>
              <a:rPr lang="en-US" dirty="0" smtClean="0"/>
              <a:t> </a:t>
            </a:r>
            <a:r>
              <a:rPr lang="en-US" dirty="0" err="1" smtClean="0"/>
              <a:t>belangen</a:t>
            </a:r>
            <a:r>
              <a:rPr lang="en-US" dirty="0" smtClean="0"/>
              <a:t>)</a:t>
            </a:r>
            <a:endParaRPr lang="en-US" dirty="0"/>
          </a:p>
          <a:p>
            <a:pPr marL="971550" lvl="1" indent="-514350">
              <a:buFont typeface="+mj-lt"/>
              <a:buAutoNum type="arabicPeriod"/>
            </a:pPr>
            <a:r>
              <a:rPr lang="en-US" dirty="0" smtClean="0"/>
              <a:t>Model </a:t>
            </a:r>
            <a:r>
              <a:rPr lang="en-US" dirty="0" err="1" smtClean="0"/>
              <a:t>bouwen</a:t>
            </a:r>
            <a:r>
              <a:rPr lang="en-US" dirty="0" smtClean="0"/>
              <a:t> (</a:t>
            </a:r>
            <a:r>
              <a:rPr lang="en-US" i="1" dirty="0" smtClean="0"/>
              <a:t>model </a:t>
            </a:r>
            <a:r>
              <a:rPr lang="en-US" i="1" dirty="0"/>
              <a:t>building </a:t>
            </a:r>
            <a:r>
              <a:rPr lang="en-US" dirty="0" smtClean="0"/>
              <a:t>- </a:t>
            </a:r>
            <a:r>
              <a:rPr lang="en-US" dirty="0" err="1" smtClean="0"/>
              <a:t>expliciteren</a:t>
            </a:r>
            <a:r>
              <a:rPr lang="en-US" dirty="0" smtClean="0"/>
              <a:t> van </a:t>
            </a:r>
            <a:r>
              <a:rPr lang="en-US" dirty="0" err="1" smtClean="0"/>
              <a:t>wereldbeelden</a:t>
            </a:r>
            <a:r>
              <a:rPr lang="en-US" dirty="0" smtClean="0"/>
              <a:t>)</a:t>
            </a:r>
            <a:endParaRPr lang="en-US" dirty="0"/>
          </a:p>
          <a:p>
            <a:pPr marL="971550" lvl="1" indent="-514350">
              <a:buFont typeface="+mj-lt"/>
              <a:buAutoNum type="arabicPeriod"/>
            </a:pPr>
            <a:r>
              <a:rPr lang="en-US" dirty="0" err="1" smtClean="0"/>
              <a:t>Dialoog</a:t>
            </a:r>
            <a:r>
              <a:rPr lang="en-US" dirty="0" smtClean="0"/>
              <a:t> </a:t>
            </a:r>
            <a:r>
              <a:rPr lang="en-US" dirty="0" err="1" smtClean="0"/>
              <a:t>voeren</a:t>
            </a:r>
            <a:r>
              <a:rPr lang="en-US" dirty="0" smtClean="0"/>
              <a:t> (</a:t>
            </a:r>
            <a:r>
              <a:rPr lang="en-US" i="1" dirty="0" smtClean="0"/>
              <a:t>discussing</a:t>
            </a:r>
            <a:r>
              <a:rPr lang="nl-NL" i="1" dirty="0" smtClean="0"/>
              <a:t> </a:t>
            </a:r>
            <a:r>
              <a:rPr lang="nl-NL" i="1" dirty="0"/>
              <a:t>and </a:t>
            </a:r>
            <a:r>
              <a:rPr lang="nl-NL" i="1" dirty="0" err="1"/>
              <a:t>debating</a:t>
            </a:r>
            <a:r>
              <a:rPr lang="nl-NL" i="1" dirty="0"/>
              <a:t> </a:t>
            </a:r>
            <a:r>
              <a:rPr lang="nl-NL" dirty="0" smtClean="0"/>
              <a:t>- accommoderen van wereldbeelden)</a:t>
            </a:r>
            <a:endParaRPr lang="nl-NL" dirty="0"/>
          </a:p>
          <a:p>
            <a:pPr marL="971550" lvl="1" indent="-514350">
              <a:buFont typeface="+mj-lt"/>
              <a:buAutoNum type="arabicPeriod"/>
            </a:pPr>
            <a:r>
              <a:rPr lang="nl-NL" dirty="0" smtClean="0"/>
              <a:t>Actie ondernemen (</a:t>
            </a:r>
            <a:r>
              <a:rPr lang="nl-NL" i="1" dirty="0" err="1"/>
              <a:t>t</a:t>
            </a:r>
            <a:r>
              <a:rPr lang="nl-NL" i="1" dirty="0" err="1" smtClean="0"/>
              <a:t>aking</a:t>
            </a:r>
            <a:r>
              <a:rPr lang="nl-NL" i="1" dirty="0" smtClean="0"/>
              <a:t> </a:t>
            </a:r>
            <a:r>
              <a:rPr lang="nl-NL" i="1" dirty="0"/>
              <a:t>action </a:t>
            </a:r>
            <a:r>
              <a:rPr lang="nl-NL" dirty="0" smtClean="0"/>
              <a:t>- verbeteren van de problematische situatie)</a:t>
            </a:r>
            <a:endParaRPr lang="nl-NL" dirty="0"/>
          </a:p>
          <a:p>
            <a:r>
              <a:rPr lang="en-US" dirty="0" err="1" smtClean="0"/>
              <a:t>Dit</a:t>
            </a:r>
            <a:r>
              <a:rPr lang="en-US" dirty="0" smtClean="0"/>
              <a:t> is in </a:t>
            </a:r>
            <a:r>
              <a:rPr lang="en-US" dirty="0" err="1" smtClean="0"/>
              <a:t>essentie</a:t>
            </a:r>
            <a:r>
              <a:rPr lang="en-US" dirty="0" smtClean="0"/>
              <a:t> </a:t>
            </a:r>
            <a:r>
              <a:rPr lang="en-US" dirty="0" err="1" smtClean="0"/>
              <a:t>een</a:t>
            </a:r>
            <a:r>
              <a:rPr lang="en-US" dirty="0" smtClean="0"/>
              <a:t> </a:t>
            </a:r>
            <a:r>
              <a:rPr lang="en-US" dirty="0" err="1" smtClean="0"/>
              <a:t>groepsleerproces</a:t>
            </a:r>
            <a:r>
              <a:rPr lang="en-US" dirty="0" smtClean="0"/>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4167" y="1596563"/>
            <a:ext cx="2513113" cy="3773441"/>
          </a:xfrm>
          <a:prstGeom prst="rect">
            <a:avLst/>
          </a:prstGeom>
        </p:spPr>
      </p:pic>
    </p:spTree>
    <p:extLst>
      <p:ext uri="{BB962C8B-B14F-4D97-AF65-F5344CB8AC3E}">
        <p14:creationId xmlns:p14="http://schemas.microsoft.com/office/powerpoint/2010/main" val="12879925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Aandachts-punten</a:t>
            </a:r>
            <a:endParaRPr lang="en-US" dirty="0"/>
          </a:p>
        </p:txBody>
      </p:sp>
      <p:sp>
        <p:nvSpPr>
          <p:cNvPr id="3" name="Content Placeholder 2"/>
          <p:cNvSpPr>
            <a:spLocks noGrp="1"/>
          </p:cNvSpPr>
          <p:nvPr>
            <p:ph idx="1"/>
          </p:nvPr>
        </p:nvSpPr>
        <p:spPr/>
        <p:txBody>
          <a:bodyPr>
            <a:normAutofit fontScale="92500" lnSpcReduction="20000"/>
          </a:bodyPr>
          <a:lstStyle/>
          <a:p>
            <a:r>
              <a:rPr lang="nl-NL" dirty="0" smtClean="0"/>
              <a:t>Grondregels</a:t>
            </a:r>
          </a:p>
          <a:p>
            <a:pPr lvl="1"/>
            <a:r>
              <a:rPr lang="nl-NL" dirty="0"/>
              <a:t>Wederzijdse afhankelijkheid impliceert </a:t>
            </a:r>
            <a:r>
              <a:rPr lang="nl-NL" dirty="0" smtClean="0"/>
              <a:t>zorgverantwoordelijkheid</a:t>
            </a:r>
          </a:p>
          <a:p>
            <a:pPr lvl="1"/>
            <a:r>
              <a:rPr lang="nl-NL" dirty="0"/>
              <a:t>Verschil in opvattingen (wereldbeelden) is een basaal en essentieel </a:t>
            </a:r>
            <a:r>
              <a:rPr lang="nl-NL" dirty="0" smtClean="0"/>
              <a:t>recht</a:t>
            </a:r>
          </a:p>
          <a:p>
            <a:endParaRPr lang="nl-NL" dirty="0" smtClean="0"/>
          </a:p>
          <a:p>
            <a:r>
              <a:rPr lang="nl-NL" dirty="0" smtClean="0"/>
              <a:t>Andere invulling van rollen en verantwoordelijkheden</a:t>
            </a:r>
          </a:p>
          <a:p>
            <a:pPr lvl="1"/>
            <a:r>
              <a:rPr lang="nl-NL" dirty="0" smtClean="0"/>
              <a:t>Identiteit (cultureel, sociaal, groep, organisatie, persoonlijk): wie we zijn (wie ik ben)  en wat doen we (wat ik doe)?</a:t>
            </a:r>
          </a:p>
          <a:p>
            <a:pPr lvl="1"/>
            <a:r>
              <a:rPr lang="nl-NL" i="1" dirty="0" smtClean="0"/>
              <a:t>Formeel</a:t>
            </a:r>
            <a:r>
              <a:rPr lang="nl-NL" dirty="0" smtClean="0"/>
              <a:t> versus </a:t>
            </a:r>
            <a:r>
              <a:rPr lang="nl-NL" i="1" dirty="0" smtClean="0"/>
              <a:t>Informeel</a:t>
            </a:r>
          </a:p>
          <a:p>
            <a:pPr lvl="1"/>
            <a:r>
              <a:rPr lang="nl-NL" i="1" dirty="0"/>
              <a:t>Verificatie</a:t>
            </a:r>
            <a:r>
              <a:rPr lang="nl-NL" dirty="0"/>
              <a:t> (dingen goed doen) versus </a:t>
            </a:r>
            <a:r>
              <a:rPr lang="nl-NL" i="1" dirty="0"/>
              <a:t>Validatie</a:t>
            </a:r>
            <a:r>
              <a:rPr lang="nl-NL" dirty="0"/>
              <a:t> (gezamenlijk de goede dingen doen)</a:t>
            </a:r>
          </a:p>
          <a:p>
            <a:pPr lvl="1"/>
            <a:r>
              <a:rPr lang="nl-NL" dirty="0" smtClean="0"/>
              <a:t>Cultuurdragers: formele </a:t>
            </a:r>
            <a:r>
              <a:rPr lang="nl-NL" dirty="0"/>
              <a:t>en informele leiders geven het goede </a:t>
            </a:r>
            <a:r>
              <a:rPr lang="nl-NL" dirty="0" smtClean="0"/>
              <a:t>voorbeeld</a:t>
            </a:r>
          </a:p>
          <a:p>
            <a:endParaRPr lang="nl-NL" dirty="0" smtClean="0"/>
          </a:p>
          <a:p>
            <a:r>
              <a:rPr lang="nl-NL" dirty="0" smtClean="0"/>
              <a:t>Een proces om tot een proces te komen</a:t>
            </a:r>
          </a:p>
          <a:p>
            <a:pPr lvl="1"/>
            <a:r>
              <a:rPr lang="nl-NL" dirty="0" smtClean="0"/>
              <a:t>Het proces van de maatschappelijke opgave</a:t>
            </a:r>
          </a:p>
          <a:p>
            <a:pPr lvl="1"/>
            <a:r>
              <a:rPr lang="nl-NL" dirty="0" smtClean="0"/>
              <a:t>Het proces van het faciliteren van het proces van de maatschappelijke opgave</a:t>
            </a:r>
          </a:p>
          <a:p>
            <a:pPr lvl="1"/>
            <a:r>
              <a:rPr lang="nl-NL" dirty="0" smtClean="0"/>
              <a:t>Beide processen zijn groepsleerprocessen, maar met andere, deels overlappende belanghebbenden</a:t>
            </a:r>
          </a:p>
        </p:txBody>
      </p:sp>
    </p:spTree>
    <p:extLst>
      <p:ext uri="{BB962C8B-B14F-4D97-AF65-F5344CB8AC3E}">
        <p14:creationId xmlns:p14="http://schemas.microsoft.com/office/powerpoint/2010/main" val="3776849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02" y="863412"/>
            <a:ext cx="11926302" cy="5153340"/>
          </a:xfrm>
          <a:prstGeom prst="rect">
            <a:avLst/>
          </a:prstGeom>
        </p:spPr>
      </p:pic>
    </p:spTree>
    <p:extLst>
      <p:ext uri="{BB962C8B-B14F-4D97-AF65-F5344CB8AC3E}">
        <p14:creationId xmlns:p14="http://schemas.microsoft.com/office/powerpoint/2010/main" val="29769309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Duurzame</a:t>
            </a:r>
            <a:r>
              <a:rPr lang="en-US" dirty="0" smtClean="0"/>
              <a:t>, </a:t>
            </a:r>
            <a:r>
              <a:rPr lang="en-US" dirty="0" err="1" smtClean="0"/>
              <a:t>samen</a:t>
            </a:r>
            <a:r>
              <a:rPr lang="en-US" dirty="0" smtClean="0"/>
              <a:t> </a:t>
            </a:r>
            <a:r>
              <a:rPr lang="en-US" dirty="0" err="1" smtClean="0"/>
              <a:t>lerende</a:t>
            </a:r>
            <a:r>
              <a:rPr lang="en-US" dirty="0" smtClean="0"/>
              <a:t> </a:t>
            </a:r>
            <a:r>
              <a:rPr lang="en-US" dirty="0" err="1" smtClean="0"/>
              <a:t>maatschappij</a:t>
            </a:r>
            <a:endParaRPr lang="en-US" dirty="0"/>
          </a:p>
        </p:txBody>
      </p:sp>
      <p:sp>
        <p:nvSpPr>
          <p:cNvPr id="3" name="Content Placeholder 2"/>
          <p:cNvSpPr>
            <a:spLocks noGrp="1"/>
          </p:cNvSpPr>
          <p:nvPr>
            <p:ph idx="1"/>
          </p:nvPr>
        </p:nvSpPr>
        <p:spPr/>
        <p:txBody>
          <a:bodyPr>
            <a:normAutofit/>
          </a:bodyPr>
          <a:lstStyle/>
          <a:p>
            <a:pPr marL="0" indent="0">
              <a:buNone/>
            </a:pPr>
            <a:r>
              <a:rPr lang="en-US" dirty="0" err="1" smtClean="0"/>
              <a:t>Maatschappelijke</a:t>
            </a:r>
            <a:r>
              <a:rPr lang="en-US" dirty="0" smtClean="0"/>
              <a:t> </a:t>
            </a:r>
            <a:r>
              <a:rPr lang="en-US" dirty="0" err="1" smtClean="0"/>
              <a:t>opgave</a:t>
            </a:r>
            <a:r>
              <a:rPr lang="en-US" dirty="0" smtClean="0"/>
              <a:t> </a:t>
            </a:r>
            <a:r>
              <a:rPr lang="en-US" dirty="0" err="1" smtClean="0"/>
              <a:t>staat</a:t>
            </a:r>
            <a:r>
              <a:rPr lang="en-US" dirty="0" smtClean="0"/>
              <a:t> </a:t>
            </a:r>
            <a:r>
              <a:rPr lang="en-US" dirty="0" err="1" smtClean="0"/>
              <a:t>centraal</a:t>
            </a:r>
            <a:r>
              <a:rPr lang="en-US" dirty="0" smtClean="0"/>
              <a:t>:</a:t>
            </a:r>
          </a:p>
          <a:p>
            <a:pPr marL="0" indent="0">
              <a:buNone/>
            </a:pPr>
            <a:endParaRPr lang="en-US" dirty="0" smtClean="0"/>
          </a:p>
          <a:p>
            <a:pPr marL="0" indent="0" algn="ctr">
              <a:buNone/>
            </a:pPr>
            <a:r>
              <a:rPr lang="en-US" b="1" dirty="0" err="1" smtClean="0"/>
              <a:t>Gezamenlijk</a:t>
            </a:r>
            <a:r>
              <a:rPr lang="en-US" b="1" dirty="0" smtClean="0"/>
              <a:t> </a:t>
            </a:r>
            <a:r>
              <a:rPr lang="en-US" b="1" dirty="0" err="1" smtClean="0"/>
              <a:t>vooruitgang</a:t>
            </a:r>
            <a:r>
              <a:rPr lang="en-US" b="1" dirty="0" smtClean="0"/>
              <a:t> </a:t>
            </a:r>
            <a:r>
              <a:rPr lang="en-US" b="1" dirty="0" err="1" smtClean="0"/>
              <a:t>brengen</a:t>
            </a:r>
            <a:r>
              <a:rPr lang="en-US" b="1" dirty="0" smtClean="0"/>
              <a:t> in </a:t>
            </a:r>
            <a:r>
              <a:rPr lang="en-US" b="1" i="1" dirty="0" smtClean="0"/>
              <a:t>wicked problems</a:t>
            </a:r>
          </a:p>
          <a:p>
            <a:pPr marL="0" indent="0">
              <a:buNone/>
            </a:pPr>
            <a:endParaRPr lang="en-US" dirty="0" smtClean="0"/>
          </a:p>
          <a:p>
            <a:pPr marL="0" indent="0">
              <a:buNone/>
            </a:pPr>
            <a:r>
              <a:rPr lang="en-US" dirty="0" err="1" smtClean="0"/>
              <a:t>Kernvraag</a:t>
            </a:r>
            <a:r>
              <a:rPr lang="en-US" dirty="0" smtClean="0"/>
              <a:t>:</a:t>
            </a:r>
          </a:p>
          <a:p>
            <a:pPr marL="0" indent="0">
              <a:buNone/>
            </a:pPr>
            <a:endParaRPr lang="en-US" dirty="0" smtClean="0"/>
          </a:p>
          <a:p>
            <a:pPr marL="0" indent="0" algn="ctr">
              <a:buNone/>
            </a:pPr>
            <a:r>
              <a:rPr lang="en-US" b="1" dirty="0" smtClean="0"/>
              <a:t>Hoe </a:t>
            </a:r>
            <a:r>
              <a:rPr lang="en-US" b="1" dirty="0" err="1" smtClean="0"/>
              <a:t>kunnen</a:t>
            </a:r>
            <a:r>
              <a:rPr lang="en-US" b="1" dirty="0" smtClean="0"/>
              <a:t> we </a:t>
            </a:r>
            <a:r>
              <a:rPr lang="en-US" b="1" dirty="0" err="1" smtClean="0"/>
              <a:t>elkaars</a:t>
            </a:r>
            <a:r>
              <a:rPr lang="en-US" b="1" dirty="0" smtClean="0"/>
              <a:t> expertise (</a:t>
            </a:r>
            <a:r>
              <a:rPr lang="en-US" b="1" dirty="0" err="1" smtClean="0"/>
              <a:t>kennis</a:t>
            </a:r>
            <a:r>
              <a:rPr lang="en-US" b="1" dirty="0" smtClean="0"/>
              <a:t> en </a:t>
            </a:r>
            <a:r>
              <a:rPr lang="en-US" b="1" dirty="0" err="1" smtClean="0"/>
              <a:t>kunde</a:t>
            </a:r>
            <a:r>
              <a:rPr lang="en-US" b="1" dirty="0" smtClean="0"/>
              <a:t>) </a:t>
            </a:r>
            <a:r>
              <a:rPr lang="en-US" b="1" dirty="0" err="1" smtClean="0"/>
              <a:t>zodaning</a:t>
            </a:r>
            <a:r>
              <a:rPr lang="en-US" b="1" dirty="0" smtClean="0"/>
              <a:t> </a:t>
            </a:r>
            <a:r>
              <a:rPr lang="en-US" b="1" dirty="0" err="1" smtClean="0"/>
              <a:t>gebruiken</a:t>
            </a:r>
            <a:r>
              <a:rPr lang="en-US" b="1" dirty="0" smtClean="0"/>
              <a:t> </a:t>
            </a:r>
            <a:r>
              <a:rPr lang="en-US" b="1" dirty="0" err="1" smtClean="0"/>
              <a:t>dat</a:t>
            </a:r>
            <a:r>
              <a:rPr lang="en-US" b="1" dirty="0" smtClean="0"/>
              <a:t> we </a:t>
            </a:r>
            <a:r>
              <a:rPr lang="en-US" b="1" dirty="0" err="1" smtClean="0"/>
              <a:t>gezamenlijk</a:t>
            </a:r>
            <a:r>
              <a:rPr lang="en-US" b="1" dirty="0" smtClean="0"/>
              <a:t> de </a:t>
            </a:r>
            <a:r>
              <a:rPr lang="en-US" b="1" dirty="0" err="1" smtClean="0"/>
              <a:t>goede</a:t>
            </a:r>
            <a:r>
              <a:rPr lang="en-US" b="1" dirty="0" smtClean="0"/>
              <a:t> </a:t>
            </a:r>
            <a:r>
              <a:rPr lang="en-US" b="1" dirty="0" err="1" smtClean="0"/>
              <a:t>dingen</a:t>
            </a:r>
            <a:r>
              <a:rPr lang="en-US" b="1" dirty="0" smtClean="0"/>
              <a:t> </a:t>
            </a:r>
            <a:r>
              <a:rPr lang="en-US" b="1" dirty="0" err="1" smtClean="0"/>
              <a:t>gaan</a:t>
            </a:r>
            <a:r>
              <a:rPr lang="en-US" b="1" dirty="0" smtClean="0"/>
              <a:t> </a:t>
            </a:r>
            <a:r>
              <a:rPr lang="en-US" b="1" dirty="0" err="1" smtClean="0"/>
              <a:t>doen</a:t>
            </a:r>
            <a:r>
              <a:rPr lang="en-US" b="1" dirty="0" smtClean="0"/>
              <a:t>?</a:t>
            </a:r>
          </a:p>
        </p:txBody>
      </p:sp>
    </p:spTree>
    <p:extLst>
      <p:ext uri="{BB962C8B-B14F-4D97-AF65-F5344CB8AC3E}">
        <p14:creationId xmlns:p14="http://schemas.microsoft.com/office/powerpoint/2010/main" val="122690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Aanpak</a:t>
            </a:r>
            <a:endParaRPr lang="en-US" dirty="0"/>
          </a:p>
        </p:txBody>
      </p:sp>
      <p:sp>
        <p:nvSpPr>
          <p:cNvPr id="3" name="Content Placeholder 2"/>
          <p:cNvSpPr>
            <a:spLocks noGrp="1"/>
          </p:cNvSpPr>
          <p:nvPr>
            <p:ph idx="1"/>
          </p:nvPr>
        </p:nvSpPr>
        <p:spPr/>
        <p:txBody>
          <a:bodyPr>
            <a:normAutofit fontScale="92500" lnSpcReduction="20000"/>
          </a:bodyPr>
          <a:lstStyle/>
          <a:p>
            <a:r>
              <a:rPr lang="nl-NL" dirty="0" smtClean="0"/>
              <a:t>Participatief actieonderzoek</a:t>
            </a:r>
          </a:p>
          <a:p>
            <a:pPr lvl="1"/>
            <a:r>
              <a:rPr lang="nl-NL" dirty="0" smtClean="0"/>
              <a:t>Niet vanaf de zijlijn toekijken, maar gezamenlijk verbeteringen bedenken en implementeren</a:t>
            </a:r>
          </a:p>
          <a:p>
            <a:pPr lvl="1"/>
            <a:r>
              <a:rPr lang="nl-NL" dirty="0" smtClean="0"/>
              <a:t>Gebaseerd op systeemdenken, synergie: 1 + 1 = 3</a:t>
            </a:r>
          </a:p>
          <a:p>
            <a:pPr lvl="1"/>
            <a:r>
              <a:rPr lang="en-US" dirty="0" smtClean="0"/>
              <a:t>Diep in de </a:t>
            </a:r>
            <a:r>
              <a:rPr lang="en-US" dirty="0" err="1" smtClean="0"/>
              <a:t>haarvaten</a:t>
            </a:r>
            <a:r>
              <a:rPr lang="en-US" dirty="0" smtClean="0"/>
              <a:t>: </a:t>
            </a:r>
            <a:r>
              <a:rPr lang="en-US" dirty="0" err="1" smtClean="0"/>
              <a:t>begrijp</a:t>
            </a:r>
            <a:r>
              <a:rPr lang="en-US" dirty="0" smtClean="0"/>
              <a:t> de </a:t>
            </a:r>
            <a:r>
              <a:rPr lang="en-US" dirty="0" err="1" smtClean="0"/>
              <a:t>cultuur</a:t>
            </a:r>
            <a:r>
              <a:rPr lang="en-US" dirty="0" smtClean="0"/>
              <a:t> en </a:t>
            </a:r>
            <a:r>
              <a:rPr lang="en-US" dirty="0" err="1" smtClean="0"/>
              <a:t>beweegredenen</a:t>
            </a:r>
            <a:endParaRPr lang="en-US" dirty="0" smtClean="0"/>
          </a:p>
          <a:p>
            <a:endParaRPr lang="en-US" dirty="0" smtClean="0"/>
          </a:p>
          <a:p>
            <a:r>
              <a:rPr lang="en-US" dirty="0" err="1" smtClean="0"/>
              <a:t>Gebruik</a:t>
            </a:r>
            <a:r>
              <a:rPr lang="en-US" dirty="0" smtClean="0"/>
              <a:t> </a:t>
            </a:r>
            <a:r>
              <a:rPr lang="en-US" dirty="0" err="1" smtClean="0"/>
              <a:t>sociale</a:t>
            </a:r>
            <a:r>
              <a:rPr lang="en-US" dirty="0" smtClean="0"/>
              <a:t> </a:t>
            </a:r>
            <a:r>
              <a:rPr lang="en-US" dirty="0" err="1" smtClean="0"/>
              <a:t>innovatie</a:t>
            </a:r>
            <a:r>
              <a:rPr lang="en-US" dirty="0" smtClean="0"/>
              <a:t> </a:t>
            </a:r>
            <a:r>
              <a:rPr lang="en-US" dirty="0" err="1" smtClean="0"/>
              <a:t>principes</a:t>
            </a:r>
            <a:r>
              <a:rPr lang="en-US" dirty="0" smtClean="0"/>
              <a:t> en </a:t>
            </a:r>
            <a:r>
              <a:rPr lang="en-US" dirty="0" err="1" smtClean="0"/>
              <a:t>uitgangspunten</a:t>
            </a:r>
            <a:r>
              <a:rPr lang="en-US" dirty="0" smtClean="0"/>
              <a:t> om </a:t>
            </a:r>
            <a:r>
              <a:rPr lang="en-US" dirty="0" err="1" smtClean="0"/>
              <a:t>een</a:t>
            </a:r>
            <a:r>
              <a:rPr lang="en-US" dirty="0" smtClean="0"/>
              <a:t> </a:t>
            </a:r>
            <a:r>
              <a:rPr lang="en-US" dirty="0" err="1" smtClean="0"/>
              <a:t>drieslag</a:t>
            </a:r>
            <a:r>
              <a:rPr lang="en-US" dirty="0" smtClean="0"/>
              <a:t> </a:t>
            </a:r>
            <a:r>
              <a:rPr lang="en-US" dirty="0" err="1" smtClean="0"/>
              <a:t>te</a:t>
            </a:r>
            <a:r>
              <a:rPr lang="en-US" dirty="0" smtClean="0"/>
              <a:t> </a:t>
            </a:r>
            <a:r>
              <a:rPr lang="en-US" dirty="0" err="1" smtClean="0"/>
              <a:t>maken</a:t>
            </a:r>
            <a:r>
              <a:rPr lang="en-US" dirty="0" smtClean="0"/>
              <a:t>:</a:t>
            </a:r>
          </a:p>
          <a:p>
            <a:pPr marL="960120" lvl="1" indent="-457200">
              <a:buFont typeface="+mj-lt"/>
              <a:buAutoNum type="arabicPeriod"/>
            </a:pPr>
            <a:r>
              <a:rPr lang="en-US" dirty="0" err="1" smtClean="0"/>
              <a:t>Vooruitgang</a:t>
            </a:r>
            <a:r>
              <a:rPr lang="en-US" dirty="0" smtClean="0"/>
              <a:t> </a:t>
            </a:r>
            <a:r>
              <a:rPr lang="en-US" dirty="0" err="1" smtClean="0"/>
              <a:t>brengen</a:t>
            </a:r>
            <a:r>
              <a:rPr lang="en-US" dirty="0" smtClean="0"/>
              <a:t> in </a:t>
            </a:r>
            <a:r>
              <a:rPr lang="en-US" dirty="0" err="1" smtClean="0"/>
              <a:t>een</a:t>
            </a:r>
            <a:r>
              <a:rPr lang="en-US" dirty="0" smtClean="0"/>
              <a:t> concrete </a:t>
            </a:r>
            <a:r>
              <a:rPr lang="en-US" dirty="0" err="1" smtClean="0"/>
              <a:t>uitdaging</a:t>
            </a:r>
            <a:r>
              <a:rPr lang="en-US" dirty="0" smtClean="0"/>
              <a:t>, met</a:t>
            </a:r>
          </a:p>
          <a:p>
            <a:pPr marL="960120" lvl="1" indent="-457200">
              <a:buFont typeface="+mj-lt"/>
              <a:buAutoNum type="arabicPeriod"/>
            </a:pPr>
            <a:r>
              <a:rPr lang="en-US" dirty="0"/>
              <a:t>A</a:t>
            </a:r>
            <a:r>
              <a:rPr lang="en-US" dirty="0" smtClean="0"/>
              <a:t>dequate </a:t>
            </a:r>
            <a:r>
              <a:rPr lang="en-US" dirty="0" err="1" smtClean="0"/>
              <a:t>vaardigheden</a:t>
            </a:r>
            <a:r>
              <a:rPr lang="en-US" dirty="0" smtClean="0"/>
              <a:t> en </a:t>
            </a:r>
            <a:r>
              <a:rPr lang="en-US" dirty="0" err="1" smtClean="0"/>
              <a:t>houding</a:t>
            </a:r>
            <a:r>
              <a:rPr lang="en-US" dirty="0" smtClean="0"/>
              <a:t>, en</a:t>
            </a:r>
          </a:p>
          <a:p>
            <a:pPr marL="960120" lvl="1" indent="-457200">
              <a:buFont typeface="+mj-lt"/>
              <a:buAutoNum type="arabicPeriod"/>
            </a:pPr>
            <a:r>
              <a:rPr lang="en-US" dirty="0" err="1" smtClean="0"/>
              <a:t>Reflecteer</a:t>
            </a:r>
            <a:r>
              <a:rPr lang="en-US" dirty="0" smtClean="0"/>
              <a:t>:</a:t>
            </a:r>
          </a:p>
          <a:p>
            <a:pPr lvl="2"/>
            <a:r>
              <a:rPr lang="en-US" dirty="0" smtClean="0"/>
              <a:t>Best (en worst) practices </a:t>
            </a:r>
            <a:r>
              <a:rPr lang="en-US" dirty="0" err="1" smtClean="0"/>
              <a:t>uit</a:t>
            </a:r>
            <a:r>
              <a:rPr lang="en-US" dirty="0" smtClean="0"/>
              <a:t> </a:t>
            </a:r>
            <a:r>
              <a:rPr lang="en-US" dirty="0" err="1" smtClean="0"/>
              <a:t>projecten</a:t>
            </a:r>
            <a:r>
              <a:rPr lang="en-US" dirty="0" smtClean="0"/>
              <a:t>, </a:t>
            </a:r>
            <a:r>
              <a:rPr lang="en-US" dirty="0" err="1" smtClean="0"/>
              <a:t>initiatieven</a:t>
            </a:r>
            <a:r>
              <a:rPr lang="en-US" dirty="0" smtClean="0"/>
              <a:t>, etc.</a:t>
            </a:r>
          </a:p>
          <a:p>
            <a:pPr lvl="2"/>
            <a:r>
              <a:rPr lang="nl-NL" dirty="0" smtClean="0"/>
              <a:t>Identiteits- </a:t>
            </a:r>
            <a:r>
              <a:rPr lang="nl-NL" dirty="0"/>
              <a:t>en cultuurkwestie: wie we (willen) zijn en wat we (gaan) </a:t>
            </a:r>
            <a:r>
              <a:rPr lang="nl-NL" dirty="0" smtClean="0"/>
              <a:t>doen</a:t>
            </a:r>
          </a:p>
          <a:p>
            <a:endParaRPr lang="en-US" dirty="0" smtClean="0"/>
          </a:p>
          <a:p>
            <a:r>
              <a:rPr lang="en-US" dirty="0" err="1" smtClean="0"/>
              <a:t>Een</a:t>
            </a:r>
            <a:r>
              <a:rPr lang="en-US" dirty="0" smtClean="0"/>
              <a:t> </a:t>
            </a:r>
            <a:r>
              <a:rPr lang="en-US" dirty="0" err="1" smtClean="0"/>
              <a:t>proces</a:t>
            </a:r>
            <a:r>
              <a:rPr lang="en-US" dirty="0" smtClean="0"/>
              <a:t> om tot </a:t>
            </a:r>
            <a:r>
              <a:rPr lang="en-US" dirty="0" err="1" smtClean="0"/>
              <a:t>een</a:t>
            </a:r>
            <a:r>
              <a:rPr lang="en-US" dirty="0" smtClean="0"/>
              <a:t> </a:t>
            </a:r>
            <a:r>
              <a:rPr lang="en-US" dirty="0" err="1" smtClean="0"/>
              <a:t>proces</a:t>
            </a:r>
            <a:r>
              <a:rPr lang="en-US" dirty="0" smtClean="0"/>
              <a:t> </a:t>
            </a:r>
            <a:r>
              <a:rPr lang="en-US" dirty="0" err="1" smtClean="0"/>
              <a:t>te</a:t>
            </a:r>
            <a:r>
              <a:rPr lang="en-US" dirty="0" smtClean="0"/>
              <a:t> </a:t>
            </a:r>
            <a:r>
              <a:rPr lang="en-US" dirty="0" err="1" smtClean="0"/>
              <a:t>komen</a:t>
            </a:r>
            <a:r>
              <a:rPr lang="en-US" dirty="0" smtClean="0"/>
              <a:t>:</a:t>
            </a:r>
          </a:p>
          <a:p>
            <a:pPr lvl="1"/>
            <a:r>
              <a:rPr lang="en-US" dirty="0" smtClean="0"/>
              <a:t>Ontwerp </a:t>
            </a:r>
            <a:r>
              <a:rPr lang="en-US" dirty="0" err="1" smtClean="0"/>
              <a:t>een</a:t>
            </a:r>
            <a:r>
              <a:rPr lang="en-US" dirty="0" smtClean="0"/>
              <a:t> </a:t>
            </a:r>
            <a:r>
              <a:rPr lang="en-US" dirty="0" err="1" smtClean="0"/>
              <a:t>proces</a:t>
            </a:r>
            <a:r>
              <a:rPr lang="en-US" dirty="0" smtClean="0"/>
              <a:t> (</a:t>
            </a:r>
            <a:r>
              <a:rPr lang="en-US" dirty="0" err="1" smtClean="0"/>
              <a:t>gericht</a:t>
            </a:r>
            <a:r>
              <a:rPr lang="en-US" dirty="0" smtClean="0"/>
              <a:t> op </a:t>
            </a:r>
            <a:r>
              <a:rPr lang="en-US" dirty="0" err="1" smtClean="0"/>
              <a:t>leren</a:t>
            </a:r>
            <a:r>
              <a:rPr lang="en-US" dirty="0" smtClean="0"/>
              <a:t> </a:t>
            </a:r>
            <a:r>
              <a:rPr lang="en-US" dirty="0" err="1" smtClean="0"/>
              <a:t>samenwerken</a:t>
            </a:r>
            <a:r>
              <a:rPr lang="en-US" dirty="0" smtClean="0"/>
              <a:t>) en </a:t>
            </a:r>
            <a:r>
              <a:rPr lang="en-US" dirty="0" err="1" smtClean="0"/>
              <a:t>creëer</a:t>
            </a:r>
            <a:r>
              <a:rPr lang="en-US" dirty="0" smtClean="0"/>
              <a:t> </a:t>
            </a:r>
            <a:r>
              <a:rPr lang="en-US" dirty="0" err="1" smtClean="0"/>
              <a:t>een</a:t>
            </a:r>
            <a:r>
              <a:rPr lang="en-US" dirty="0" smtClean="0"/>
              <a:t> setting </a:t>
            </a:r>
            <a:r>
              <a:rPr lang="en-US" dirty="0" err="1" smtClean="0"/>
              <a:t>voor</a:t>
            </a:r>
            <a:r>
              <a:rPr lang="en-US" dirty="0" smtClean="0"/>
              <a:t> </a:t>
            </a:r>
            <a:r>
              <a:rPr lang="en-US" dirty="0" err="1" smtClean="0"/>
              <a:t>sociale</a:t>
            </a:r>
            <a:r>
              <a:rPr lang="en-US" dirty="0" smtClean="0"/>
              <a:t> </a:t>
            </a:r>
            <a:r>
              <a:rPr lang="en-US" dirty="0" err="1" smtClean="0"/>
              <a:t>innovatieprocessen</a:t>
            </a:r>
            <a:r>
              <a:rPr lang="en-US" dirty="0" smtClean="0"/>
              <a:t> (</a:t>
            </a:r>
            <a:r>
              <a:rPr lang="en-US" dirty="0" err="1" smtClean="0"/>
              <a:t>gericht</a:t>
            </a:r>
            <a:r>
              <a:rPr lang="en-US" dirty="0" smtClean="0"/>
              <a:t> op de </a:t>
            </a:r>
            <a:r>
              <a:rPr lang="en-US" dirty="0" err="1" smtClean="0"/>
              <a:t>maatschappelijke</a:t>
            </a:r>
            <a:r>
              <a:rPr lang="en-US" dirty="0" smtClean="0"/>
              <a:t> </a:t>
            </a:r>
            <a:r>
              <a:rPr lang="en-US" dirty="0" err="1" smtClean="0"/>
              <a:t>opgave</a:t>
            </a:r>
            <a:r>
              <a:rPr lang="en-US" dirty="0" smtClean="0"/>
              <a:t> van </a:t>
            </a:r>
            <a:r>
              <a:rPr lang="en-US" dirty="0" err="1" smtClean="0"/>
              <a:t>zorg</a:t>
            </a:r>
            <a:r>
              <a:rPr lang="en-US" dirty="0" smtClean="0"/>
              <a:t> </a:t>
            </a:r>
            <a:r>
              <a:rPr lang="en-US" dirty="0" err="1" smtClean="0"/>
              <a:t>naar</a:t>
            </a:r>
            <a:r>
              <a:rPr lang="en-US" dirty="0" smtClean="0"/>
              <a:t> </a:t>
            </a:r>
            <a:r>
              <a:rPr lang="en-US" dirty="0" err="1" smtClean="0"/>
              <a:t>gezondheid</a:t>
            </a:r>
            <a:r>
              <a:rPr lang="en-US" dirty="0" smtClean="0"/>
              <a:t>)</a:t>
            </a:r>
          </a:p>
        </p:txBody>
      </p:sp>
    </p:spTree>
    <p:extLst>
      <p:ext uri="{BB962C8B-B14F-4D97-AF65-F5344CB8AC3E}">
        <p14:creationId xmlns:p14="http://schemas.microsoft.com/office/powerpoint/2010/main" val="416642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4" y="1123837"/>
            <a:ext cx="3137095" cy="4601183"/>
          </a:xfrm>
        </p:spPr>
        <p:txBody>
          <a:bodyPr/>
          <a:lstStyle/>
          <a:p>
            <a:r>
              <a:rPr lang="en-US" dirty="0" err="1" smtClean="0"/>
              <a:t>Principes</a:t>
            </a:r>
            <a:r>
              <a:rPr lang="en-US" dirty="0" smtClean="0"/>
              <a:t/>
            </a:r>
            <a:br>
              <a:rPr lang="en-US" dirty="0" smtClean="0"/>
            </a:br>
            <a:r>
              <a:rPr lang="en-US" dirty="0" smtClean="0"/>
              <a:t/>
            </a:r>
            <a:br>
              <a:rPr lang="en-US" dirty="0" smtClean="0"/>
            </a:br>
            <a:r>
              <a:rPr lang="en-US" dirty="0" smtClean="0"/>
              <a:t>en</a:t>
            </a:r>
            <a:br>
              <a:rPr lang="en-US" dirty="0" smtClean="0"/>
            </a:br>
            <a:r>
              <a:rPr lang="en-US" dirty="0" smtClean="0"/>
              <a:t/>
            </a:r>
            <a:br>
              <a:rPr lang="en-US" dirty="0" smtClean="0"/>
            </a:br>
            <a:r>
              <a:rPr lang="en-US" dirty="0" err="1" smtClean="0"/>
              <a:t>Grondregels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Op </a:t>
            </a:r>
            <a:r>
              <a:rPr lang="en-US" dirty="0" err="1" smtClean="0"/>
              <a:t>deze</a:t>
            </a:r>
            <a:r>
              <a:rPr lang="en-US" dirty="0" smtClean="0"/>
              <a:t> </a:t>
            </a:r>
            <a:r>
              <a:rPr lang="en-US" dirty="0" err="1" smtClean="0"/>
              <a:t>principes</a:t>
            </a:r>
            <a:r>
              <a:rPr lang="en-US" dirty="0" smtClean="0"/>
              <a:t> en </a:t>
            </a:r>
            <a:r>
              <a:rPr lang="en-US" dirty="0" err="1" smtClean="0"/>
              <a:t>grondregels</a:t>
            </a:r>
            <a:r>
              <a:rPr lang="en-US" dirty="0" smtClean="0"/>
              <a:t> </a:t>
            </a:r>
            <a:r>
              <a:rPr lang="en-US" dirty="0" err="1" smtClean="0"/>
              <a:t>vallen</a:t>
            </a:r>
            <a:r>
              <a:rPr lang="en-US" dirty="0" smtClean="0"/>
              <a:t> we </a:t>
            </a:r>
            <a:r>
              <a:rPr lang="en-US" dirty="0" err="1" smtClean="0"/>
              <a:t>altijd</a:t>
            </a:r>
            <a:r>
              <a:rPr lang="en-US" dirty="0" smtClean="0"/>
              <a:t> </a:t>
            </a:r>
            <a:r>
              <a:rPr lang="en-US" dirty="0" err="1" smtClean="0"/>
              <a:t>terug</a:t>
            </a:r>
            <a:endParaRPr lang="en-US" dirty="0" smtClean="0"/>
          </a:p>
          <a:p>
            <a:pPr marL="0" indent="0">
              <a:buNone/>
            </a:pPr>
            <a:r>
              <a:rPr lang="en-US" dirty="0"/>
              <a:t>(</a:t>
            </a:r>
            <a:r>
              <a:rPr lang="en-US" dirty="0" err="1" smtClean="0"/>
              <a:t>zie</a:t>
            </a:r>
            <a:r>
              <a:rPr lang="en-US" dirty="0" smtClean="0"/>
              <a:t> </a:t>
            </a:r>
            <a:r>
              <a:rPr lang="en-US" dirty="0" err="1" smtClean="0"/>
              <a:t>ook</a:t>
            </a:r>
            <a:r>
              <a:rPr lang="en-US" dirty="0" smtClean="0"/>
              <a:t> </a:t>
            </a:r>
            <a:r>
              <a:rPr lang="en-US" dirty="0" smtClean="0">
                <a:hlinkClick r:id="rId2"/>
              </a:rPr>
              <a:t>www.wegottomove.org</a:t>
            </a:r>
            <a:r>
              <a:rPr lang="en-US" dirty="0" smtClean="0"/>
              <a:t>) </a:t>
            </a:r>
          </a:p>
          <a:p>
            <a:pPr marL="0" indent="0">
              <a:buNone/>
            </a:pPr>
            <a:endParaRPr lang="en-US" dirty="0" smtClean="0"/>
          </a:p>
          <a:p>
            <a:pPr marL="0" indent="0">
              <a:buNone/>
            </a:pPr>
            <a:r>
              <a:rPr lang="en-US" dirty="0" err="1" smtClean="0"/>
              <a:t>Principes</a:t>
            </a:r>
            <a:r>
              <a:rPr lang="en-US" dirty="0" smtClean="0"/>
              <a:t>:</a:t>
            </a:r>
          </a:p>
          <a:p>
            <a:pPr marL="960120" lvl="1" indent="-457200">
              <a:buFont typeface="+mj-lt"/>
              <a:buAutoNum type="arabicPeriod"/>
            </a:pPr>
            <a:r>
              <a:rPr lang="en-US" dirty="0" err="1" smtClean="0"/>
              <a:t>Uitgangspunt</a:t>
            </a:r>
            <a:r>
              <a:rPr lang="en-US" dirty="0" smtClean="0"/>
              <a:t>: we </a:t>
            </a:r>
            <a:r>
              <a:rPr lang="en-US" dirty="0" err="1" smtClean="0"/>
              <a:t>moeten</a:t>
            </a:r>
            <a:r>
              <a:rPr lang="en-US" dirty="0" smtClean="0"/>
              <a:t> </a:t>
            </a:r>
            <a:r>
              <a:rPr lang="en-US" dirty="0" err="1" smtClean="0"/>
              <a:t>bewegen</a:t>
            </a:r>
            <a:r>
              <a:rPr lang="en-US" dirty="0" smtClean="0"/>
              <a:t> (we got to move)</a:t>
            </a:r>
          </a:p>
          <a:p>
            <a:pPr marL="960120" lvl="1" indent="-457200">
              <a:buFont typeface="+mj-lt"/>
              <a:buAutoNum type="arabicPeriod"/>
            </a:pPr>
            <a:r>
              <a:rPr lang="en-US" dirty="0" err="1" smtClean="0"/>
              <a:t>Opdracht</a:t>
            </a:r>
            <a:r>
              <a:rPr lang="en-US" dirty="0" smtClean="0"/>
              <a:t>: </a:t>
            </a:r>
            <a:r>
              <a:rPr lang="en-US" dirty="0" err="1" smtClean="0"/>
              <a:t>cre</a:t>
            </a:r>
            <a:r>
              <a:rPr lang="nl-NL" dirty="0" err="1" smtClean="0"/>
              <a:t>ëer</a:t>
            </a:r>
            <a:r>
              <a:rPr lang="nl-NL" dirty="0" smtClean="0"/>
              <a:t> bewegingsruimte</a:t>
            </a:r>
          </a:p>
          <a:p>
            <a:pPr marL="960120" lvl="1" indent="-457200">
              <a:buFont typeface="+mj-lt"/>
              <a:buAutoNum type="arabicPeriod"/>
            </a:pPr>
            <a:r>
              <a:rPr lang="nl-NL" dirty="0" smtClean="0"/>
              <a:t>Opdracht: bepaal de juiste richting</a:t>
            </a:r>
          </a:p>
          <a:p>
            <a:pPr marL="457200" indent="-457200">
              <a:buFont typeface="+mj-lt"/>
              <a:buAutoNum type="arabicPeriod"/>
            </a:pPr>
            <a:endParaRPr lang="nl-NL" dirty="0"/>
          </a:p>
          <a:p>
            <a:pPr marL="0" indent="0">
              <a:buNone/>
            </a:pPr>
            <a:r>
              <a:rPr lang="nl-NL" dirty="0" smtClean="0"/>
              <a:t>Grondregels:</a:t>
            </a:r>
          </a:p>
          <a:p>
            <a:pPr marL="960120" lvl="1" indent="-457200">
              <a:buFont typeface="+mj-lt"/>
              <a:buAutoNum type="arabicPeriod"/>
            </a:pPr>
            <a:r>
              <a:rPr lang="nl-NL" i="1" dirty="0"/>
              <a:t>Wederzijdse afhankelijkheid </a:t>
            </a:r>
            <a:r>
              <a:rPr lang="nl-NL" dirty="0"/>
              <a:t>impliceert </a:t>
            </a:r>
            <a:r>
              <a:rPr lang="nl-NL" i="1" dirty="0"/>
              <a:t>zorgverantwoordelijkheid</a:t>
            </a:r>
          </a:p>
          <a:p>
            <a:pPr marL="960120" lvl="1" indent="-457200">
              <a:buFont typeface="+mj-lt"/>
              <a:buAutoNum type="arabicPeriod"/>
            </a:pPr>
            <a:r>
              <a:rPr lang="nl-NL" dirty="0"/>
              <a:t>Verschil in opvattingen (wereldbeelden) is een basaal en essentieel recht voor het  bewerkstelligen van duurzame </a:t>
            </a:r>
            <a:r>
              <a:rPr lang="nl-NL" dirty="0" smtClean="0"/>
              <a:t>veranderingen</a:t>
            </a:r>
            <a:endParaRPr lang="en-US" dirty="0" smtClean="0"/>
          </a:p>
        </p:txBody>
      </p:sp>
    </p:spTree>
    <p:extLst>
      <p:ext uri="{BB962C8B-B14F-4D97-AF65-F5344CB8AC3E}">
        <p14:creationId xmlns:p14="http://schemas.microsoft.com/office/powerpoint/2010/main" val="1100091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542" y="1123837"/>
            <a:ext cx="3207433" cy="4601183"/>
          </a:xfrm>
        </p:spPr>
        <p:txBody>
          <a:bodyPr/>
          <a:lstStyle/>
          <a:p>
            <a:r>
              <a:rPr lang="en-US" dirty="0" err="1" smtClean="0"/>
              <a:t>Uitgangspunt</a:t>
            </a:r>
            <a:r>
              <a:rPr lang="en-US" dirty="0" smtClean="0"/>
              <a:t/>
            </a:r>
            <a:br>
              <a:rPr lang="en-US" dirty="0" smtClean="0"/>
            </a:br>
            <a:r>
              <a:rPr lang="en-US" dirty="0"/>
              <a:t/>
            </a:r>
            <a:br>
              <a:rPr lang="en-US" dirty="0"/>
            </a:br>
            <a:r>
              <a:rPr lang="en-US" dirty="0" smtClean="0"/>
              <a:t>We got to move</a:t>
            </a:r>
            <a:endParaRPr lang="en-US" dirty="0"/>
          </a:p>
        </p:txBody>
      </p:sp>
      <p:sp>
        <p:nvSpPr>
          <p:cNvPr id="3" name="Content Placeholder 2"/>
          <p:cNvSpPr>
            <a:spLocks noGrp="1"/>
          </p:cNvSpPr>
          <p:nvPr>
            <p:ph idx="1"/>
          </p:nvPr>
        </p:nvSpPr>
        <p:spPr/>
        <p:txBody>
          <a:bodyPr>
            <a:normAutofit/>
          </a:bodyPr>
          <a:lstStyle/>
          <a:p>
            <a:pPr marL="0" indent="0">
              <a:buNone/>
            </a:pPr>
            <a:r>
              <a:rPr lang="nl-NL" dirty="0" smtClean="0"/>
              <a:t>We moeten ons aanpassen ons continu veranderende omstandigheden:</a:t>
            </a:r>
          </a:p>
          <a:p>
            <a:pPr lvl="1"/>
            <a:r>
              <a:rPr lang="nl-NL" dirty="0" smtClean="0"/>
              <a:t>Reactief of proactief?</a:t>
            </a:r>
          </a:p>
          <a:p>
            <a:pPr marL="0" indent="0">
              <a:buNone/>
            </a:pPr>
            <a:endParaRPr lang="nl-NL" dirty="0" smtClean="0"/>
          </a:p>
          <a:p>
            <a:pPr marL="0" indent="0">
              <a:buNone/>
            </a:pPr>
            <a:r>
              <a:rPr lang="nl-NL" i="1" dirty="0" smtClean="0"/>
              <a:t>Beargumenteerd </a:t>
            </a:r>
            <a:r>
              <a:rPr lang="nl-NL" i="1" dirty="0"/>
              <a:t>wenselijke </a:t>
            </a:r>
            <a:r>
              <a:rPr lang="nl-NL" dirty="0" smtClean="0"/>
              <a:t>en </a:t>
            </a:r>
            <a:r>
              <a:rPr lang="nl-NL" i="1" dirty="0"/>
              <a:t>cultureel haalbare </a:t>
            </a:r>
            <a:r>
              <a:rPr lang="nl-NL" dirty="0" smtClean="0"/>
              <a:t>veranderingen </a:t>
            </a:r>
            <a:r>
              <a:rPr lang="nl-NL" dirty="0"/>
              <a:t>tot stand brengen in </a:t>
            </a:r>
            <a:r>
              <a:rPr lang="nl-NL" dirty="0" smtClean="0"/>
              <a:t>maatschappelijke uitdagingen</a:t>
            </a:r>
          </a:p>
          <a:p>
            <a:pPr lvl="1"/>
            <a:r>
              <a:rPr lang="nl-NL" dirty="0"/>
              <a:t>M</a:t>
            </a:r>
            <a:r>
              <a:rPr lang="nl-NL" dirty="0" smtClean="0"/>
              <a:t>et </a:t>
            </a:r>
            <a:r>
              <a:rPr lang="nl-NL" dirty="0"/>
              <a:t>feiten en/of wetenschappelijke inzichten </a:t>
            </a:r>
            <a:r>
              <a:rPr lang="nl-NL" dirty="0" smtClean="0"/>
              <a:t>onderbouwd </a:t>
            </a:r>
            <a:endParaRPr lang="nl-NL" dirty="0"/>
          </a:p>
          <a:p>
            <a:pPr lvl="1"/>
            <a:r>
              <a:rPr lang="nl-NL" dirty="0"/>
              <a:t>P</a:t>
            </a:r>
            <a:r>
              <a:rPr lang="nl-NL" dirty="0" smtClean="0"/>
              <a:t>assend </a:t>
            </a:r>
            <a:r>
              <a:rPr lang="nl-NL" dirty="0"/>
              <a:t>binnen de cultuur van een plaats/regio en met voldoende </a:t>
            </a:r>
            <a:r>
              <a:rPr lang="nl-NL" dirty="0" smtClean="0"/>
              <a:t>draagvlak</a:t>
            </a:r>
            <a:endParaRPr lang="nl-NL" dirty="0"/>
          </a:p>
          <a:p>
            <a:pPr marL="0" indent="0">
              <a:buNone/>
            </a:pPr>
            <a:endParaRPr lang="nl-NL" dirty="0" smtClean="0"/>
          </a:p>
          <a:p>
            <a:pPr marL="0" indent="0">
              <a:buNone/>
            </a:pPr>
            <a:r>
              <a:rPr lang="nl-NL" dirty="0" smtClean="0"/>
              <a:t>Grondregel</a:t>
            </a:r>
          </a:p>
          <a:p>
            <a:pPr marL="0" indent="0">
              <a:buNone/>
            </a:pPr>
            <a:r>
              <a:rPr lang="nl-NL" i="1" dirty="0" smtClean="0"/>
              <a:t>Wederzijdse </a:t>
            </a:r>
            <a:r>
              <a:rPr lang="nl-NL" i="1" dirty="0"/>
              <a:t>afhankelijkheid </a:t>
            </a:r>
            <a:r>
              <a:rPr lang="nl-NL" dirty="0"/>
              <a:t>impliceert </a:t>
            </a:r>
            <a:r>
              <a:rPr lang="nl-NL" i="1" dirty="0" smtClean="0"/>
              <a:t>zorgverantwoordelijkheid</a:t>
            </a:r>
            <a:endParaRPr lang="nl-NL" i="1" dirty="0"/>
          </a:p>
          <a:p>
            <a:pPr marL="502920" lvl="1" indent="0">
              <a:buNone/>
            </a:pPr>
            <a:r>
              <a:rPr lang="nl-NL" dirty="0"/>
              <a:t>(Zorg niet in de fysieke zin van het </a:t>
            </a:r>
            <a:r>
              <a:rPr lang="nl-NL" dirty="0" smtClean="0"/>
              <a:t>woord</a:t>
            </a:r>
            <a:r>
              <a:rPr lang="nl-NL" dirty="0"/>
              <a:t>, maar zorg in de zin van aandacht, attentie, bekommering, bemoeienis, etc.)</a:t>
            </a:r>
          </a:p>
        </p:txBody>
      </p:sp>
    </p:spTree>
    <p:extLst>
      <p:ext uri="{BB962C8B-B14F-4D97-AF65-F5344CB8AC3E}">
        <p14:creationId xmlns:p14="http://schemas.microsoft.com/office/powerpoint/2010/main" val="2161655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4C7CAC-8717-4333-9353-A5207499CB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0466" y="1377930"/>
            <a:ext cx="5570807" cy="4092996"/>
          </a:xfrm>
          <a:prstGeom prst="rect">
            <a:avLst/>
          </a:prstGeom>
        </p:spPr>
      </p:pic>
      <p:sp>
        <p:nvSpPr>
          <p:cNvPr id="2" name="Title 1"/>
          <p:cNvSpPr>
            <a:spLocks noGrp="1"/>
          </p:cNvSpPr>
          <p:nvPr>
            <p:ph type="title"/>
          </p:nvPr>
        </p:nvSpPr>
        <p:spPr>
          <a:xfrm>
            <a:off x="0" y="1123837"/>
            <a:ext cx="3418449" cy="4601183"/>
          </a:xfrm>
        </p:spPr>
        <p:txBody>
          <a:bodyPr/>
          <a:lstStyle/>
          <a:p>
            <a:r>
              <a:rPr lang="nl-NL" dirty="0" smtClean="0"/>
              <a:t>Cr</a:t>
            </a:r>
            <a:r>
              <a:rPr lang="en-US" dirty="0" err="1" smtClean="0"/>
              <a:t>eëer</a:t>
            </a:r>
            <a:r>
              <a:rPr lang="en-US" dirty="0" smtClean="0"/>
              <a:t/>
            </a:r>
            <a:br>
              <a:rPr lang="en-US" dirty="0" smtClean="0"/>
            </a:br>
            <a:r>
              <a:rPr lang="en-US" dirty="0" err="1" smtClean="0"/>
              <a:t>bewegingsruimte</a:t>
            </a:r>
            <a:r>
              <a:rPr lang="en-US" dirty="0" smtClean="0"/>
              <a:t/>
            </a:r>
            <a:br>
              <a:rPr lang="en-US" dirty="0" smtClean="0"/>
            </a:br>
            <a:r>
              <a:rPr lang="nl-NL" dirty="0" smtClean="0"/>
              <a:t/>
            </a:r>
            <a:br>
              <a:rPr lang="nl-NL" dirty="0" smtClean="0"/>
            </a:br>
            <a:r>
              <a:rPr lang="nl-NL" dirty="0" smtClean="0"/>
              <a:t>Wederzijds begrip</a:t>
            </a:r>
            <a:endParaRPr lang="nl-NL" dirty="0"/>
          </a:p>
        </p:txBody>
      </p:sp>
      <p:sp>
        <p:nvSpPr>
          <p:cNvPr id="4" name="Content Placeholder 2"/>
          <p:cNvSpPr>
            <a:spLocks noGrp="1"/>
          </p:cNvSpPr>
          <p:nvPr>
            <p:ph sz="half" idx="1"/>
          </p:nvPr>
        </p:nvSpPr>
        <p:spPr>
          <a:xfrm>
            <a:off x="3867912" y="868680"/>
            <a:ext cx="2997122" cy="3154680"/>
          </a:xfrm>
        </p:spPr>
        <p:txBody>
          <a:bodyPr anchor="t" anchorCtr="0">
            <a:normAutofit/>
          </a:bodyPr>
          <a:lstStyle/>
          <a:p>
            <a:pPr marL="0" indent="0">
              <a:buNone/>
            </a:pPr>
            <a:r>
              <a:rPr lang="nl-NL" dirty="0" smtClean="0"/>
              <a:t>Herkennen </a:t>
            </a:r>
            <a:r>
              <a:rPr lang="nl-NL" dirty="0"/>
              <a:t>en erkennen van elkaars wereldbeelden (niet noodzakelijkerwijs eens zijn</a:t>
            </a:r>
            <a:r>
              <a:rPr lang="nl-NL" dirty="0" smtClean="0"/>
              <a:t>)</a:t>
            </a:r>
          </a:p>
          <a:p>
            <a:pPr marL="0" indent="0">
              <a:buNone/>
            </a:pPr>
            <a:r>
              <a:rPr lang="nl-NL" dirty="0" smtClean="0"/>
              <a:t>Oordeel uitstellen</a:t>
            </a:r>
          </a:p>
        </p:txBody>
      </p:sp>
      <p:sp>
        <p:nvSpPr>
          <p:cNvPr id="3" name="Content Placeholder 2"/>
          <p:cNvSpPr>
            <a:spLocks noGrp="1"/>
          </p:cNvSpPr>
          <p:nvPr>
            <p:ph sz="half" idx="2"/>
          </p:nvPr>
        </p:nvSpPr>
        <p:spPr>
          <a:xfrm>
            <a:off x="3867912" y="4965895"/>
            <a:ext cx="7203361" cy="1278582"/>
          </a:xfrm>
        </p:spPr>
        <p:txBody>
          <a:bodyPr>
            <a:normAutofit/>
          </a:bodyPr>
          <a:lstStyle/>
          <a:p>
            <a:pPr marL="0" indent="0">
              <a:buNone/>
            </a:pPr>
            <a:r>
              <a:rPr lang="nl-NL" dirty="0" smtClean="0"/>
              <a:t>Grondregel</a:t>
            </a:r>
          </a:p>
          <a:p>
            <a:pPr marL="0" indent="0">
              <a:buNone/>
            </a:pPr>
            <a:r>
              <a:rPr lang="nl-NL" dirty="0" smtClean="0"/>
              <a:t>Verschil </a:t>
            </a:r>
            <a:r>
              <a:rPr lang="nl-NL" dirty="0"/>
              <a:t>in opvattingen (wereldbeelden) is een basaal en essentieel recht voor het  bewerkstelligen van duurzame veranderingen</a:t>
            </a:r>
          </a:p>
        </p:txBody>
      </p:sp>
    </p:spTree>
    <p:extLst>
      <p:ext uri="{BB962C8B-B14F-4D97-AF65-F5344CB8AC3E}">
        <p14:creationId xmlns:p14="http://schemas.microsoft.com/office/powerpoint/2010/main" val="2221224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Cultuur en identiteit</a:t>
            </a:r>
            <a:br>
              <a:rPr lang="nl-NL" dirty="0" smtClean="0"/>
            </a:br>
            <a:r>
              <a:rPr lang="nl-NL" dirty="0" smtClean="0"/>
              <a:t>(wie we zijn en wat we doen)</a:t>
            </a:r>
            <a:br>
              <a:rPr lang="nl-NL" dirty="0" smtClean="0"/>
            </a:br>
            <a:r>
              <a:rPr lang="nl-NL" dirty="0" smtClean="0"/>
              <a:t/>
            </a:r>
            <a:br>
              <a:rPr lang="nl-NL" dirty="0" smtClean="0"/>
            </a:br>
            <a:r>
              <a:rPr lang="nl-NL" dirty="0" smtClean="0"/>
              <a:t>Wederzijdse beïnvloeding</a:t>
            </a:r>
            <a:endParaRPr lang="nl-NL" dirty="0"/>
          </a:p>
        </p:txBody>
      </p:sp>
      <p:sp>
        <p:nvSpPr>
          <p:cNvPr id="3" name="Content Placeholder 2"/>
          <p:cNvSpPr>
            <a:spLocks noGrp="1"/>
          </p:cNvSpPr>
          <p:nvPr>
            <p:ph idx="1"/>
          </p:nvPr>
        </p:nvSpPr>
        <p:spPr>
          <a:xfrm>
            <a:off x="3869268" y="864108"/>
            <a:ext cx="2798817" cy="5120640"/>
          </a:xfrm>
        </p:spPr>
        <p:txBody>
          <a:bodyPr>
            <a:normAutofit lnSpcReduction="10000"/>
          </a:bodyPr>
          <a:lstStyle/>
          <a:p>
            <a:pPr marL="0" indent="0">
              <a:buNone/>
            </a:pPr>
            <a:r>
              <a:rPr lang="nl-NL" dirty="0" smtClean="0"/>
              <a:t>Actie</a:t>
            </a:r>
            <a:r>
              <a:rPr lang="en-US" dirty="0" smtClean="0"/>
              <a:t> en </a:t>
            </a:r>
            <a:r>
              <a:rPr lang="en-US" dirty="0" err="1" smtClean="0"/>
              <a:t>reactie</a:t>
            </a:r>
            <a:r>
              <a:rPr lang="en-US" dirty="0" smtClean="0"/>
              <a:t> – </a:t>
            </a:r>
            <a:r>
              <a:rPr lang="en-US" dirty="0" err="1" smtClean="0"/>
              <a:t>wij</a:t>
            </a:r>
            <a:r>
              <a:rPr lang="en-US" dirty="0" smtClean="0"/>
              <a:t> </a:t>
            </a:r>
            <a:r>
              <a:rPr lang="en-US" dirty="0" err="1" smtClean="0"/>
              <a:t>reageren</a:t>
            </a:r>
            <a:r>
              <a:rPr lang="en-US" dirty="0" smtClean="0"/>
              <a:t> op </a:t>
            </a:r>
            <a:r>
              <a:rPr lang="en-US" dirty="0" err="1" smtClean="0"/>
              <a:t>elkaar</a:t>
            </a:r>
            <a:endParaRPr lang="en-US" dirty="0" smtClean="0"/>
          </a:p>
          <a:p>
            <a:r>
              <a:rPr lang="nl-NL" dirty="0" smtClean="0"/>
              <a:t>Iedereen acteert vanuit zijn eigen denkbeelden (identiteit, wereldbeelden)</a:t>
            </a:r>
          </a:p>
          <a:p>
            <a:endParaRPr lang="en-US" dirty="0" smtClean="0"/>
          </a:p>
          <a:p>
            <a:pPr marL="0" indent="0">
              <a:buNone/>
            </a:pPr>
            <a:r>
              <a:rPr lang="en-US" dirty="0" err="1" smtClean="0"/>
              <a:t>Onze</a:t>
            </a:r>
            <a:r>
              <a:rPr lang="en-US" dirty="0" smtClean="0"/>
              <a:t> </a:t>
            </a:r>
            <a:r>
              <a:rPr lang="en-US" dirty="0" err="1" smtClean="0"/>
              <a:t>cultuur</a:t>
            </a:r>
            <a:r>
              <a:rPr lang="en-US" dirty="0" smtClean="0"/>
              <a:t>/</a:t>
            </a:r>
            <a:r>
              <a:rPr lang="en-US" dirty="0" err="1" smtClean="0"/>
              <a:t>identiteit</a:t>
            </a:r>
            <a:r>
              <a:rPr lang="en-US" dirty="0" smtClean="0"/>
              <a:t> – </a:t>
            </a:r>
            <a:r>
              <a:rPr lang="en-US" dirty="0" err="1" smtClean="0"/>
              <a:t>wie</a:t>
            </a:r>
            <a:r>
              <a:rPr lang="en-US" dirty="0" smtClean="0"/>
              <a:t> we </a:t>
            </a:r>
            <a:r>
              <a:rPr lang="en-US" dirty="0" err="1" smtClean="0"/>
              <a:t>zijn</a:t>
            </a:r>
            <a:r>
              <a:rPr lang="en-US" dirty="0" smtClean="0"/>
              <a:t> en wat we </a:t>
            </a:r>
            <a:r>
              <a:rPr lang="en-US" dirty="0" err="1" smtClean="0"/>
              <a:t>doen</a:t>
            </a:r>
            <a:r>
              <a:rPr lang="en-US" dirty="0" smtClean="0"/>
              <a:t> -  </a:t>
            </a:r>
            <a:r>
              <a:rPr lang="en-US" dirty="0" err="1" smtClean="0"/>
              <a:t>wordt</a:t>
            </a:r>
            <a:r>
              <a:rPr lang="en-US" dirty="0" smtClean="0"/>
              <a:t> </a:t>
            </a:r>
            <a:r>
              <a:rPr lang="en-US" dirty="0" err="1" smtClean="0"/>
              <a:t>gecr</a:t>
            </a:r>
            <a:r>
              <a:rPr lang="nl-NL" dirty="0" err="1" smtClean="0"/>
              <a:t>eëerd</a:t>
            </a:r>
            <a:r>
              <a:rPr lang="nl-NL" dirty="0" smtClean="0"/>
              <a:t> door wederzijdse beïnvloeding</a:t>
            </a:r>
          </a:p>
          <a:p>
            <a:r>
              <a:rPr lang="nl-NL" dirty="0"/>
              <a:t>Dit is onze </a:t>
            </a:r>
            <a:r>
              <a:rPr lang="nl-NL" dirty="0" smtClean="0"/>
              <a:t>traditie, en die is aan verandering onderhevig – denk aan Sinterklaas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470" y="1333358"/>
            <a:ext cx="4499431" cy="4171146"/>
          </a:xfrm>
          <a:prstGeom prst="rect">
            <a:avLst/>
          </a:prstGeom>
        </p:spPr>
      </p:pic>
    </p:spTree>
    <p:extLst>
      <p:ext uri="{BB962C8B-B14F-4D97-AF65-F5344CB8AC3E}">
        <p14:creationId xmlns:p14="http://schemas.microsoft.com/office/powerpoint/2010/main" val="1346468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23837"/>
            <a:ext cx="3392080" cy="4601183"/>
          </a:xfrm>
        </p:spPr>
        <p:txBody>
          <a:bodyPr/>
          <a:lstStyle/>
          <a:p>
            <a:r>
              <a:rPr lang="nl-NL" dirty="0" smtClean="0"/>
              <a:t>Driedimensionale</a:t>
            </a:r>
            <a:br>
              <a:rPr lang="nl-NL" dirty="0" smtClean="0"/>
            </a:br>
            <a:r>
              <a:rPr lang="nl-NL" dirty="0" smtClean="0"/>
              <a:t>identiteitsmodel</a:t>
            </a:r>
            <a:endParaRPr lang="nl-NL" dirty="0"/>
          </a:p>
        </p:txBody>
      </p:sp>
      <p:sp>
        <p:nvSpPr>
          <p:cNvPr id="3" name="Content Placeholder 2"/>
          <p:cNvSpPr>
            <a:spLocks noGrp="1"/>
          </p:cNvSpPr>
          <p:nvPr>
            <p:ph type="body" idx="1"/>
          </p:nvPr>
        </p:nvSpPr>
        <p:spPr/>
        <p:txBody>
          <a:bodyPr anchor="ctr" anchorCtr="0">
            <a:normAutofit/>
          </a:bodyPr>
          <a:lstStyle/>
          <a:p>
            <a:r>
              <a:rPr lang="en-US" dirty="0" err="1" smtClean="0"/>
              <a:t>Drie</a:t>
            </a:r>
            <a:r>
              <a:rPr lang="en-US" dirty="0" smtClean="0"/>
              <a:t> </a:t>
            </a:r>
            <a:r>
              <a:rPr lang="en-US" dirty="0" err="1" smtClean="0"/>
              <a:t>dimensies</a:t>
            </a:r>
            <a:r>
              <a:rPr lang="en-US" dirty="0" smtClean="0"/>
              <a:t> (</a:t>
            </a:r>
            <a:r>
              <a:rPr lang="en-US" dirty="0" err="1" smtClean="0"/>
              <a:t>Heinich</a:t>
            </a:r>
            <a:r>
              <a:rPr lang="en-US" dirty="0" smtClean="0"/>
              <a:t>):</a:t>
            </a:r>
            <a:endParaRPr lang="en-US" dirty="0"/>
          </a:p>
        </p:txBody>
      </p:sp>
      <p:sp>
        <p:nvSpPr>
          <p:cNvPr id="4" name="Content Placeholder 3"/>
          <p:cNvSpPr>
            <a:spLocks noGrp="1"/>
          </p:cNvSpPr>
          <p:nvPr>
            <p:ph sz="half" idx="2"/>
          </p:nvPr>
        </p:nvSpPr>
        <p:spPr/>
        <p:txBody>
          <a:bodyPr>
            <a:normAutofit fontScale="92500" lnSpcReduction="10000"/>
          </a:bodyPr>
          <a:lstStyle/>
          <a:p>
            <a:pPr marL="514350" indent="-514350">
              <a:buFont typeface="+mj-lt"/>
              <a:buAutoNum type="arabicPeriod"/>
            </a:pPr>
            <a:r>
              <a:rPr lang="nl-NL" dirty="0" smtClean="0"/>
              <a:t>Zelf-perceptie: de relatie met jezelf, d.w.z., wie je bent. </a:t>
            </a:r>
          </a:p>
          <a:p>
            <a:pPr marL="514350" indent="-514350">
              <a:buFont typeface="+mj-lt"/>
              <a:buAutoNum type="arabicPeriod"/>
            </a:pPr>
            <a:r>
              <a:rPr lang="nl-NL" dirty="0" smtClean="0"/>
              <a:t>Presentatie: hoe je jezelf presenteert naar de buitenwereld. </a:t>
            </a:r>
          </a:p>
          <a:p>
            <a:pPr marL="514350" indent="-514350">
              <a:buFont typeface="+mj-lt"/>
              <a:buAutoNum type="arabicPeriod"/>
            </a:pPr>
            <a:r>
              <a:rPr lang="nl-NL" dirty="0" smtClean="0"/>
              <a:t>Toeschrijving: hoe anderen je zien en benaderen.</a:t>
            </a:r>
          </a:p>
          <a:p>
            <a:pPr marL="0" indent="0">
              <a:buNone/>
            </a:pPr>
            <a:endParaRPr lang="nl-NL" dirty="0" smtClean="0"/>
          </a:p>
          <a:p>
            <a:pPr marL="0" indent="0">
              <a:buNone/>
            </a:pPr>
            <a:r>
              <a:rPr lang="nl-NL" dirty="0" smtClean="0"/>
              <a:t>In het geval van spanning tussen deze drie facetten word je bewust van je identiteit, wat kan voelen als een identiteitsconflict, of erger, een identiteitscrisis.</a:t>
            </a:r>
            <a:endParaRPr lang="nl-NL" dirty="0"/>
          </a:p>
        </p:txBody>
      </p:sp>
      <p:sp>
        <p:nvSpPr>
          <p:cNvPr id="5" name="Text Placeholder 4"/>
          <p:cNvSpPr>
            <a:spLocks noGrp="1"/>
          </p:cNvSpPr>
          <p:nvPr>
            <p:ph type="body" sz="quarter" idx="3"/>
          </p:nvPr>
        </p:nvSpPr>
        <p:spPr/>
        <p:txBody>
          <a:bodyPr anchor="ctr" anchorCtr="0"/>
          <a:lstStyle/>
          <a:p>
            <a:r>
              <a:rPr lang="en-US" dirty="0" err="1" smtClean="0"/>
              <a:t>Voorbeeld</a:t>
            </a:r>
            <a:r>
              <a:rPr lang="en-US" dirty="0" smtClean="0"/>
              <a:t>:</a:t>
            </a:r>
            <a:endParaRPr lang="en-US" dirty="0"/>
          </a:p>
        </p:txBody>
      </p:sp>
      <p:sp>
        <p:nvSpPr>
          <p:cNvPr id="6" name="Content Placeholder 5"/>
          <p:cNvSpPr>
            <a:spLocks noGrp="1"/>
          </p:cNvSpPr>
          <p:nvPr>
            <p:ph sz="quarter" idx="4"/>
          </p:nvPr>
        </p:nvSpPr>
        <p:spPr/>
        <p:txBody>
          <a:bodyPr>
            <a:normAutofit fontScale="92500" lnSpcReduction="20000"/>
          </a:bodyPr>
          <a:lstStyle/>
          <a:p>
            <a:pPr marL="0" indent="0">
              <a:buNone/>
            </a:pPr>
            <a:r>
              <a:rPr lang="nl-NL" dirty="0" smtClean="0"/>
              <a:t>Als je deel uitmaakt van een religieuze </a:t>
            </a:r>
            <a:r>
              <a:rPr lang="nl-NL" smtClean="0"/>
              <a:t>gemeenschap word </a:t>
            </a:r>
            <a:r>
              <a:rPr lang="nl-NL" dirty="0" smtClean="0"/>
              <a:t>je geacht je te gedragen volgens de waarden en normen van deze gemeenschap. Maar dit kan leiden tot een conflict als de waarden en normen niet overeen komen met wie je bent, bijvoorbeeld in het geval van homoseksualiteit wat in vele religieuze gemeenschappen niet wordt getolereerd. Er is dan sprake van een dilemma. Of je moet omgaan met de spanning tussen je zelf-perceptie en je observeerbare gedrag, of je moet de gemeenschap verlaten waarin je wellicht je hele leven al deel van uitmaakt.</a:t>
            </a:r>
          </a:p>
        </p:txBody>
      </p:sp>
    </p:spTree>
    <p:extLst>
      <p:ext uri="{BB962C8B-B14F-4D97-AF65-F5344CB8AC3E}">
        <p14:creationId xmlns:p14="http://schemas.microsoft.com/office/powerpoint/2010/main" val="3560139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Lst>
  </p:timing>
</p:sld>
</file>

<file path=ppt/theme/theme1.xml><?xml version="1.0" encoding="utf-8"?>
<a:theme xmlns:a="http://schemas.openxmlformats.org/drawingml/2006/main" name="Fram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emplate>TM03457475[[fn=Frame]]</Template>
  <TotalTime>30895</TotalTime>
  <Words>905</Words>
  <Application>Microsoft Office PowerPoint</Application>
  <PresentationFormat>Widescreen</PresentationFormat>
  <Paragraphs>113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Corbel</vt:lpstr>
      <vt:lpstr>Wingdings 2</vt:lpstr>
      <vt:lpstr>Frame</vt:lpstr>
      <vt:lpstr>Sociale Innovatie Principes</vt:lpstr>
      <vt:lpstr>PowerPoint Presentation</vt:lpstr>
      <vt:lpstr>Duurzame, samen lerende maatschappij</vt:lpstr>
      <vt:lpstr>Aanpak</vt:lpstr>
      <vt:lpstr>Principes  en  Grondregels</vt:lpstr>
      <vt:lpstr>Uitgangspunt  We got to move</vt:lpstr>
      <vt:lpstr>Creëer bewegingsruimte  Wederzijds begrip</vt:lpstr>
      <vt:lpstr>Cultuur en identiteit (wie we zijn en wat we doen)  Wederzijdse beïnvloeding</vt:lpstr>
      <vt:lpstr>Driedimensionale identiteitsmodel</vt:lpstr>
      <vt:lpstr>Verantwoordelijke setting voor sociale innovatie</vt:lpstr>
      <vt:lpstr>Bepaal de juiste richting  Gedeelde betekenis  Sturen op culturele identiteit</vt:lpstr>
      <vt:lpstr>Soft Systems Methodology</vt:lpstr>
      <vt:lpstr>Aandachts-punten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Gabriëlle Rossing</dc:creator>
  <cp:lastModifiedBy>Hans de Bruin</cp:lastModifiedBy>
  <cp:revision>276</cp:revision>
  <dcterms:created xsi:type="dcterms:W3CDTF">2019-03-14T12:37:05Z</dcterms:created>
  <dcterms:modified xsi:type="dcterms:W3CDTF">2023-06-28T10:28:09Z</dcterms:modified>
</cp:coreProperties>
</file>