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6"/>
  </p:notesMasterIdLst>
  <p:handoutMasterIdLst>
    <p:handoutMasterId r:id="rId7"/>
  </p:handoutMasterIdLst>
  <p:sldIdLst>
    <p:sldId id="256" r:id="rId2"/>
    <p:sldId id="270" r:id="rId3"/>
    <p:sldId id="268" r:id="rId4"/>
    <p:sldId id="269" r:id="rId5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ezka van de Weg" initials="AvdW" lastIdx="1" clrIdx="0">
    <p:extLst>
      <p:ext uri="{19B8F6BF-5375-455C-9EA6-DF929625EA0E}">
        <p15:presenceInfo xmlns:p15="http://schemas.microsoft.com/office/powerpoint/2012/main" userId="0b829bf5d0ab57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27" autoAdjust="0"/>
    <p:restoredTop sz="90760" autoAdjust="0"/>
  </p:normalViewPr>
  <p:slideViewPr>
    <p:cSldViewPr snapToGrid="0">
      <p:cViewPr varScale="1">
        <p:scale>
          <a:sx n="100" d="100"/>
          <a:sy n="100" d="100"/>
        </p:scale>
        <p:origin x="10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-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E8B3F2-6488-448B-948B-03CAAAA7D014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D99F2-9614-4524-9530-D5CA7E94752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53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0D6CAC-D988-4209-A1D8-56C158C0CA65}" type="datetimeFigureOut">
              <a:rPr lang="en-US" smtClean="0"/>
              <a:t>1/21/2020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39838"/>
            <a:ext cx="5954712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54F2F-CCE3-4CC4-A604-E4A42C1EED3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350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/>
              <a:t>Fit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Future</a:t>
            </a:r>
            <a:r>
              <a:rPr lang="nl-NL" dirty="0"/>
              <a:t>: Fit voor de Toekomst (Veere)</a:t>
            </a:r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54F2F-CCE3-4CC4-A604-E4A42C1EED3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125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A554F2F-CCE3-4CC4-A604-E4A42C1EED3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78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hzfitforthefuture.n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483873"/>
            <a:ext cx="9134669" cy="3112098"/>
          </a:xfrm>
        </p:spPr>
        <p:txBody>
          <a:bodyPr anchor="ctr">
            <a:normAutofit/>
          </a:bodyPr>
          <a:lstStyle/>
          <a:p>
            <a:pPr algn="ctr"/>
            <a:r>
              <a:rPr lang="en-US" sz="4800" b="1" dirty="0"/>
              <a:t>Minor</a:t>
            </a:r>
            <a:br>
              <a:rPr lang="en-US" sz="6000" b="1" dirty="0"/>
            </a:br>
            <a:r>
              <a:rPr lang="en-US" sz="6000" b="1" dirty="0"/>
              <a:t>Fit for the Future</a:t>
            </a:r>
            <a:br>
              <a:rPr lang="en-US" sz="6000" b="1" dirty="0"/>
            </a:br>
            <a:br>
              <a:rPr lang="en-US" sz="3600" b="1" dirty="0"/>
            </a:br>
            <a:r>
              <a:rPr lang="en-US" sz="4800" b="1" dirty="0"/>
              <a:t>Portfolio </a:t>
            </a:r>
            <a:r>
              <a:rPr lang="en-US" sz="4800" b="1" dirty="0" err="1"/>
              <a:t>ontwikkelen</a:t>
            </a:r>
            <a:endParaRPr lang="nl-NL" sz="48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5" y="4567303"/>
            <a:ext cx="7883370" cy="914400"/>
          </a:xfrm>
        </p:spPr>
        <p:txBody>
          <a:bodyPr anchor="ctr">
            <a:normAutofit/>
          </a:bodyPr>
          <a:lstStyle/>
          <a:p>
            <a:pPr algn="r"/>
            <a:r>
              <a:rPr lang="nl-NL" sz="2400" dirty="0">
                <a:solidFill>
                  <a:schemeClr val="bg1"/>
                </a:solidFill>
              </a:rPr>
              <a:t>22 januari 2020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400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ijdelijke aanduiding voor inhoud 1">
            <a:extLst>
              <a:ext uri="{FF2B5EF4-FFF2-40B4-BE49-F238E27FC236}">
                <a16:creationId xmlns:a16="http://schemas.microsoft.com/office/drawing/2014/main" id="{6C227F3E-8965-445A-A6EB-AABA240775A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7072040"/>
              </p:ext>
            </p:extLst>
          </p:nvPr>
        </p:nvGraphicFramePr>
        <p:xfrm>
          <a:off x="185980" y="960897"/>
          <a:ext cx="11411917" cy="4915613"/>
        </p:xfrm>
        <a:graphic>
          <a:graphicData uri="http://schemas.openxmlformats.org/drawingml/2006/table">
            <a:tbl>
              <a:tblPr firstRow="1" bandRow="1">
                <a:tableStyleId>{91EBBBCC-DAD2-459C-BE2E-F6DE35CF9A28}</a:tableStyleId>
              </a:tblPr>
              <a:tblGrid>
                <a:gridCol w="1754473">
                  <a:extLst>
                    <a:ext uri="{9D8B030D-6E8A-4147-A177-3AD203B41FA5}">
                      <a16:colId xmlns:a16="http://schemas.microsoft.com/office/drawing/2014/main" val="2360948777"/>
                    </a:ext>
                  </a:extLst>
                </a:gridCol>
                <a:gridCol w="3219148">
                  <a:extLst>
                    <a:ext uri="{9D8B030D-6E8A-4147-A177-3AD203B41FA5}">
                      <a16:colId xmlns:a16="http://schemas.microsoft.com/office/drawing/2014/main" val="2182457385"/>
                    </a:ext>
                  </a:extLst>
                </a:gridCol>
                <a:gridCol w="3219148">
                  <a:extLst>
                    <a:ext uri="{9D8B030D-6E8A-4147-A177-3AD203B41FA5}">
                      <a16:colId xmlns:a16="http://schemas.microsoft.com/office/drawing/2014/main" val="3207313715"/>
                    </a:ext>
                  </a:extLst>
                </a:gridCol>
                <a:gridCol w="3219148">
                  <a:extLst>
                    <a:ext uri="{9D8B030D-6E8A-4147-A177-3AD203B41FA5}">
                      <a16:colId xmlns:a16="http://schemas.microsoft.com/office/drawing/2014/main" val="419236893"/>
                    </a:ext>
                  </a:extLst>
                </a:gridCol>
              </a:tblGrid>
              <a:tr h="744212">
                <a:tc>
                  <a:txBody>
                    <a:bodyPr/>
                    <a:lstStyle/>
                    <a:p>
                      <a:pPr algn="ctr"/>
                      <a:endParaRPr lang="nl-NL" sz="2200" spc="300" dirty="0">
                        <a:latin typeface="+mj-lt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spc="300" dirty="0">
                          <a:latin typeface="+mj-lt"/>
                        </a:rPr>
                        <a:t>Verbinden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sz="2000" spc="300" dirty="0">
                          <a:latin typeface="+mj-lt"/>
                        </a:rPr>
                        <a:t>Kritisch </a:t>
                      </a:r>
                    </a:p>
                    <a:p>
                      <a:pPr algn="ctr"/>
                      <a:r>
                        <a:rPr lang="nl-NL" sz="2000" spc="300" dirty="0">
                          <a:latin typeface="+mj-lt"/>
                        </a:rPr>
                        <a:t>reflecteren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spc="300" dirty="0">
                          <a:latin typeface="+mj-lt"/>
                        </a:rPr>
                        <a:t>Conceptueel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2000" spc="300" dirty="0">
                          <a:latin typeface="+mj-lt"/>
                        </a:rPr>
                        <a:t>denken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95263632"/>
                  </a:ext>
                </a:extLst>
              </a:tr>
              <a:tr h="1390467">
                <a:tc>
                  <a:txBody>
                    <a:bodyPr/>
                    <a:lstStyle/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Voor een </a:t>
                      </a:r>
                    </a:p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basis zorgen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 dirty="0">
                          <a:latin typeface="+mj-lt"/>
                        </a:rPr>
                        <a:t>De Facilitator of Change kan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geweldloos</a:t>
                      </a:r>
                      <a:r>
                        <a:rPr lang="nl-NL" sz="1200" dirty="0">
                          <a:solidFill>
                            <a:srgbClr val="F0A22E"/>
                          </a:solidFill>
                          <a:latin typeface="+mj-lt"/>
                        </a:rPr>
                        <a:t>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communiceren</a:t>
                      </a:r>
                      <a:r>
                        <a:rPr lang="nl-NL" sz="1200" dirty="0">
                          <a:latin typeface="+mj-lt"/>
                        </a:rPr>
                        <a:t>, wekt en biedt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vertrouwen</a:t>
                      </a:r>
                      <a:r>
                        <a:rPr lang="nl-NL" sz="1200" dirty="0">
                          <a:latin typeface="+mj-lt"/>
                        </a:rPr>
                        <a:t> en stelt zich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kwetsbaar</a:t>
                      </a:r>
                      <a:r>
                        <a:rPr lang="nl-NL" sz="1200" dirty="0">
                          <a:latin typeface="+mj-lt"/>
                        </a:rPr>
                        <a:t>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constructief</a:t>
                      </a:r>
                      <a:r>
                        <a:rPr lang="nl-NL" sz="1200" dirty="0">
                          <a:latin typeface="+mj-lt"/>
                        </a:rPr>
                        <a:t> op, met </a:t>
                      </a:r>
                      <a:r>
                        <a:rPr lang="nl-NL" sz="1200" dirty="0"/>
                        <a:t>oog voor sociale en culturele aspecten</a:t>
                      </a:r>
                      <a:r>
                        <a:rPr lang="nl-NL" sz="1200" dirty="0">
                          <a:latin typeface="+mj-lt"/>
                        </a:rPr>
                        <a:t>.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laat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congruentie</a:t>
                      </a:r>
                      <a:r>
                        <a:rPr lang="nl-NL" sz="1200" dirty="0">
                          <a:latin typeface="+mj-lt"/>
                        </a:rPr>
                        <a:t> zien in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gedrag</a:t>
                      </a:r>
                      <a:r>
                        <a:rPr lang="nl-NL" sz="1200" dirty="0">
                          <a:latin typeface="+mj-lt"/>
                        </a:rPr>
                        <a:t>,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houding</a:t>
                      </a:r>
                      <a:r>
                        <a:rPr lang="nl-NL" sz="1200" dirty="0">
                          <a:latin typeface="+mj-lt"/>
                        </a:rPr>
                        <a:t>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intentie</a:t>
                      </a:r>
                      <a:r>
                        <a:rPr lang="nl-NL" sz="1200" dirty="0">
                          <a:latin typeface="+mj-lt"/>
                        </a:rPr>
                        <a:t>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kan (filosofische)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uitgangspunten</a:t>
                      </a:r>
                      <a:r>
                        <a:rPr lang="nl-NL" sz="1200" dirty="0">
                          <a:latin typeface="+mj-lt"/>
                        </a:rPr>
                        <a:t> herkennen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inzetten</a:t>
                      </a:r>
                      <a:r>
                        <a:rPr lang="nl-NL" sz="1200" dirty="0">
                          <a:latin typeface="+mj-lt"/>
                        </a:rPr>
                        <a:t> voor het zoeken verbeteringen.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068376"/>
                  </a:ext>
                </a:extLst>
              </a:tr>
              <a:tr h="1390467">
                <a:tc>
                  <a:txBody>
                    <a:bodyPr/>
                    <a:lstStyle/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Nieuwe perspectieven </a:t>
                      </a:r>
                    </a:p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zien en benutten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 dirty="0">
                          <a:latin typeface="+mj-lt"/>
                        </a:rPr>
                        <a:t>Zaadjes planten: de Facilitator of Change kan, met behulp </a:t>
                      </a:r>
                      <a:r>
                        <a:rPr lang="nl-NL" sz="1200" b="0" dirty="0">
                          <a:latin typeface="+mj-lt"/>
                        </a:rPr>
                        <a:t>van relevante vragen (zie: kritische reflecteren),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nieuwe perspectieven </a:t>
                      </a:r>
                      <a:r>
                        <a:rPr lang="nl-NL" sz="1200" dirty="0">
                          <a:latin typeface="+mj-lt"/>
                        </a:rPr>
                        <a:t>aan het licht laten komen bij stakeholders.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kan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wereldbeelden</a:t>
                      </a:r>
                      <a:r>
                        <a:rPr lang="nl-NL" sz="1200" dirty="0">
                          <a:latin typeface="+mj-lt"/>
                        </a:rPr>
                        <a:t> en (gemeenschappelijke)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identiteit</a:t>
                      </a:r>
                      <a:r>
                        <a:rPr lang="nl-NL" sz="1200" dirty="0">
                          <a:latin typeface="+mj-lt"/>
                        </a:rPr>
                        <a:t> onderscheiden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in perspectief plaatsen</a:t>
                      </a:r>
                      <a:r>
                        <a:rPr lang="nl-NL" sz="1200" dirty="0">
                          <a:solidFill>
                            <a:srgbClr val="F0A22E"/>
                          </a:solidFill>
                          <a:latin typeface="+mj-lt"/>
                        </a:rPr>
                        <a:t> </a:t>
                      </a:r>
                      <a:r>
                        <a:rPr lang="nl-NL" sz="1200" dirty="0">
                          <a:latin typeface="+mj-lt"/>
                        </a:rPr>
                        <a:t>door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relevante vragen</a:t>
                      </a:r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 (</a:t>
                      </a:r>
                      <a:r>
                        <a:rPr lang="nl-NL" sz="1200" dirty="0">
                          <a:latin typeface="+mj-lt"/>
                        </a:rPr>
                        <a:t>op basis van</a:t>
                      </a:r>
                      <a:r>
                        <a:rPr lang="en-US" sz="1200" dirty="0">
                          <a:latin typeface="+mj-lt"/>
                        </a:rPr>
                        <a:t> PQR (wat, hoe, </a:t>
                      </a:r>
                      <a:r>
                        <a:rPr lang="en-US" sz="1200" dirty="0" err="1">
                          <a:latin typeface="+mj-lt"/>
                        </a:rPr>
                        <a:t>waarom</a:t>
                      </a:r>
                      <a:r>
                        <a:rPr lang="en-US" sz="1200" dirty="0">
                          <a:latin typeface="+mj-lt"/>
                        </a:rPr>
                        <a:t>), </a:t>
                      </a:r>
                      <a:r>
                        <a:rPr lang="en-US" sz="1200" dirty="0" err="1">
                          <a:latin typeface="+mj-lt"/>
                        </a:rPr>
                        <a:t>EM</a:t>
                      </a:r>
                      <a:r>
                        <a:rPr lang="en-US" sz="1050" dirty="0" err="1">
                          <a:latin typeface="+mj-lt"/>
                        </a:rPr>
                        <a:t>ont</a:t>
                      </a:r>
                      <a:r>
                        <a:rPr lang="en-US" sz="1200" dirty="0" err="1">
                          <a:latin typeface="+mj-lt"/>
                        </a:rPr>
                        <a:t>-elementen</a:t>
                      </a:r>
                      <a:r>
                        <a:rPr lang="en-US" sz="1200" dirty="0">
                          <a:latin typeface="+mj-lt"/>
                        </a:rPr>
                        <a:t>, CSH-</a:t>
                      </a:r>
                      <a:r>
                        <a:rPr lang="en-US" sz="1200" dirty="0" err="1">
                          <a:latin typeface="+mj-lt"/>
                        </a:rPr>
                        <a:t>vragen</a:t>
                      </a:r>
                      <a:r>
                        <a:rPr lang="en-US" sz="1200" dirty="0">
                          <a:latin typeface="+mj-lt"/>
                        </a:rPr>
                        <a:t> </a:t>
                      </a:r>
                      <a:r>
                        <a:rPr lang="en-US" sz="1200" dirty="0" err="1">
                          <a:latin typeface="+mj-lt"/>
                        </a:rPr>
                        <a:t>en</a:t>
                      </a:r>
                      <a:r>
                        <a:rPr lang="en-US" sz="1200" dirty="0">
                          <a:latin typeface="+mj-lt"/>
                        </a:rPr>
                        <a:t> </a:t>
                      </a:r>
                      <a:r>
                        <a:rPr lang="en-US" sz="1200" dirty="0" err="1">
                          <a:latin typeface="+mj-lt"/>
                        </a:rPr>
                        <a:t>systemische</a:t>
                      </a:r>
                      <a:r>
                        <a:rPr lang="en-US" sz="1200" dirty="0">
                          <a:latin typeface="+mj-lt"/>
                        </a:rPr>
                        <a:t> </a:t>
                      </a:r>
                      <a:r>
                        <a:rPr lang="en-US" sz="1200" dirty="0" err="1">
                          <a:latin typeface="+mj-lt"/>
                        </a:rPr>
                        <a:t>principes</a:t>
                      </a:r>
                      <a:r>
                        <a:rPr lang="en-US" sz="1200" dirty="0">
                          <a:latin typeface="+mj-lt"/>
                        </a:rPr>
                        <a:t>) </a:t>
                      </a:r>
                      <a:r>
                        <a:rPr lang="nl-NL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te stellen</a:t>
                      </a:r>
                      <a:r>
                        <a:rPr lang="en-US" sz="1200" dirty="0">
                          <a:latin typeface="+mj-lt"/>
                        </a:rPr>
                        <a:t>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kan het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proces</a:t>
                      </a:r>
                      <a:r>
                        <a:rPr lang="nl-NL" sz="1200" dirty="0">
                          <a:solidFill>
                            <a:srgbClr val="F0A22E"/>
                          </a:solidFill>
                          <a:latin typeface="+mj-lt"/>
                        </a:rPr>
                        <a:t>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analyseren</a:t>
                      </a:r>
                      <a:r>
                        <a:rPr lang="nl-NL" sz="1200" dirty="0">
                          <a:latin typeface="+mj-lt"/>
                        </a:rPr>
                        <a:t>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visualiseren</a:t>
                      </a:r>
                      <a:r>
                        <a:rPr lang="nl-NL" sz="1200" dirty="0">
                          <a:latin typeface="+mj-lt"/>
                        </a:rPr>
                        <a:t> met behulp van </a:t>
                      </a:r>
                      <a:r>
                        <a:rPr lang="nl-NL" sz="1200" dirty="0" err="1">
                          <a:latin typeface="+mj-lt"/>
                        </a:rPr>
                        <a:t>EM</a:t>
                      </a:r>
                      <a:r>
                        <a:rPr lang="nl-NL" sz="1050" dirty="0" err="1">
                          <a:latin typeface="+mj-lt"/>
                        </a:rPr>
                        <a:t>ont</a:t>
                      </a:r>
                      <a:r>
                        <a:rPr lang="nl-NL" sz="1200" dirty="0">
                          <a:latin typeface="+mj-lt"/>
                        </a:rPr>
                        <a:t>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vervolgstappen identificeren</a:t>
                      </a:r>
                      <a:r>
                        <a:rPr lang="nl-NL" sz="1200" dirty="0">
                          <a:latin typeface="+mj-lt"/>
                        </a:rPr>
                        <a:t>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024963"/>
                  </a:ext>
                </a:extLst>
              </a:tr>
              <a:tr h="1390467">
                <a:tc>
                  <a:txBody>
                    <a:bodyPr/>
                    <a:lstStyle/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Samen zoeken naar </a:t>
                      </a:r>
                    </a:p>
                    <a:p>
                      <a:pPr algn="r"/>
                      <a:r>
                        <a:rPr lang="nl-NL" sz="1400" b="1" dirty="0">
                          <a:latin typeface="+mj-lt"/>
                        </a:rPr>
                        <a:t>‘de goede dingen’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NL" sz="1200" dirty="0">
                          <a:latin typeface="+mj-lt"/>
                        </a:rPr>
                        <a:t>De Facilitator of Change maakt mogelijk dat het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proces</a:t>
                      </a:r>
                      <a:r>
                        <a:rPr lang="nl-NL" sz="1200" dirty="0">
                          <a:latin typeface="+mj-lt"/>
                        </a:rPr>
                        <a:t> (co-evolutie, co-creatie, in een </a:t>
                      </a:r>
                      <a:r>
                        <a:rPr lang="nl-NL" sz="1200" dirty="0" err="1">
                          <a:latin typeface="+mj-lt"/>
                        </a:rPr>
                        <a:t>Coalition</a:t>
                      </a:r>
                      <a:r>
                        <a:rPr lang="nl-NL" sz="1200" dirty="0">
                          <a:latin typeface="+mj-lt"/>
                        </a:rPr>
                        <a:t> of </a:t>
                      </a:r>
                      <a:r>
                        <a:rPr lang="nl-NL" sz="1200" dirty="0" err="1">
                          <a:latin typeface="+mj-lt"/>
                        </a:rPr>
                        <a:t>the</a:t>
                      </a:r>
                      <a:r>
                        <a:rPr lang="nl-NL" sz="1200" dirty="0">
                          <a:latin typeface="+mj-lt"/>
                        </a:rPr>
                        <a:t> </a:t>
                      </a:r>
                      <a:r>
                        <a:rPr lang="nl-NL" sz="1200" dirty="0" err="1">
                          <a:latin typeface="+mj-lt"/>
                        </a:rPr>
                        <a:t>Willing</a:t>
                      </a:r>
                      <a:r>
                        <a:rPr lang="nl-NL" sz="1200" dirty="0">
                          <a:latin typeface="+mj-lt"/>
                        </a:rPr>
                        <a:t>)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centraal</a:t>
                      </a:r>
                      <a:r>
                        <a:rPr lang="nl-NL" sz="1200" dirty="0">
                          <a:latin typeface="+mj-lt"/>
                        </a:rPr>
                        <a:t> staat en dat er o.b.v.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vertrouwen</a:t>
                      </a:r>
                      <a:r>
                        <a:rPr lang="nl-NL" sz="1200" dirty="0">
                          <a:latin typeface="+mj-lt"/>
                        </a:rPr>
                        <a:t> tussen stakeholders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dialoog</a:t>
                      </a:r>
                      <a:r>
                        <a:rPr lang="nl-NL" sz="1200" dirty="0">
                          <a:latin typeface="+mj-lt"/>
                        </a:rPr>
                        <a:t> ontstaat met (meer) ‘speelruimte’ als resultaat.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kan met stakeholders ‘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de goede dingen</a:t>
                      </a:r>
                      <a:r>
                        <a:rPr lang="nl-NL" sz="1200" dirty="0">
                          <a:latin typeface="+mj-lt"/>
                        </a:rPr>
                        <a:t>’ 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ethische uitgangspunten identificeren</a:t>
                      </a:r>
                      <a:r>
                        <a:rPr lang="nl-NL" sz="12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+mj-lt"/>
                        </a:rPr>
                        <a:t> </a:t>
                      </a:r>
                      <a:r>
                        <a:rPr lang="nl-NL" sz="1200" dirty="0">
                          <a:latin typeface="+mj-lt"/>
                        </a:rPr>
                        <a:t>en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valideren</a:t>
                      </a:r>
                      <a:r>
                        <a:rPr lang="nl-NL" sz="1200" dirty="0">
                          <a:latin typeface="+mj-lt"/>
                        </a:rPr>
                        <a:t>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200" dirty="0">
                          <a:latin typeface="+mj-lt"/>
                        </a:rPr>
                        <a:t>De Facilitator of Change kan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geleerde lessen ontdekken</a:t>
                      </a:r>
                      <a:r>
                        <a:rPr lang="nl-NL" sz="1200" dirty="0">
                          <a:solidFill>
                            <a:srgbClr val="F0A22E"/>
                          </a:solidFill>
                          <a:latin typeface="+mj-lt"/>
                        </a:rPr>
                        <a:t> </a:t>
                      </a:r>
                      <a:r>
                        <a:rPr lang="nl-NL" sz="1200" dirty="0">
                          <a:latin typeface="+mj-lt"/>
                        </a:rPr>
                        <a:t>en/of die van eerder/elders </a:t>
                      </a:r>
                      <a:r>
                        <a:rPr lang="nl-NL" sz="1200" b="1" dirty="0">
                          <a:solidFill>
                            <a:srgbClr val="F0A22E"/>
                          </a:solidFill>
                          <a:latin typeface="+mj-lt"/>
                        </a:rPr>
                        <a:t>inzetten</a:t>
                      </a:r>
                      <a:r>
                        <a:rPr lang="nl-NL" sz="1200" dirty="0">
                          <a:latin typeface="+mj-lt"/>
                        </a:rPr>
                        <a:t> (= abductie).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7397275"/>
                  </a:ext>
                </a:extLst>
              </a:tr>
            </a:tbl>
          </a:graphicData>
        </a:graphic>
      </p:graphicFrame>
      <p:sp>
        <p:nvSpPr>
          <p:cNvPr id="5" name="Pijl: gekromd rechts 4">
            <a:extLst>
              <a:ext uri="{FF2B5EF4-FFF2-40B4-BE49-F238E27FC236}">
                <a16:creationId xmlns:a16="http://schemas.microsoft.com/office/drawing/2014/main" id="{26DF85D2-15AC-4539-AC7B-0CDE30F409BF}"/>
              </a:ext>
            </a:extLst>
          </p:cNvPr>
          <p:cNvSpPr/>
          <p:nvPr/>
        </p:nvSpPr>
        <p:spPr>
          <a:xfrm>
            <a:off x="1494314" y="2765509"/>
            <a:ext cx="288000" cy="612000"/>
          </a:xfrm>
          <a:prstGeom prst="curvedRightArrow">
            <a:avLst/>
          </a:prstGeom>
          <a:solidFill>
            <a:srgbClr val="F0A22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  <p:sp>
        <p:nvSpPr>
          <p:cNvPr id="6" name="Pijl: gekromd rechts 5">
            <a:extLst>
              <a:ext uri="{FF2B5EF4-FFF2-40B4-BE49-F238E27FC236}">
                <a16:creationId xmlns:a16="http://schemas.microsoft.com/office/drawing/2014/main" id="{2F617C73-B599-4B32-BDB8-CC7F1A7B446C}"/>
              </a:ext>
            </a:extLst>
          </p:cNvPr>
          <p:cNvSpPr/>
          <p:nvPr/>
        </p:nvSpPr>
        <p:spPr>
          <a:xfrm>
            <a:off x="1494314" y="4244575"/>
            <a:ext cx="288000" cy="612000"/>
          </a:xfrm>
          <a:prstGeom prst="curvedRightArrow">
            <a:avLst/>
          </a:prstGeom>
          <a:solidFill>
            <a:srgbClr val="F0A22E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31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BE9D5D-B4DD-4753-9F0C-1C4290B95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/>
              <a:t>Vastleggen wat je hebt geleerd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97125A-B5E4-42D4-8352-8A5A83AB5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b="1" dirty="0"/>
              <a:t>Inzichten, opmerkingen, vragen, notities, etc. </a:t>
            </a:r>
          </a:p>
          <a:p>
            <a:pPr lvl="1"/>
            <a:r>
              <a:rPr lang="nl-NL" dirty="0"/>
              <a:t>Doel: om van te leren, verder op door te gaan, etc.</a:t>
            </a:r>
          </a:p>
          <a:p>
            <a:pPr lvl="1"/>
            <a:r>
              <a:rPr lang="nl-NL" dirty="0"/>
              <a:t>Waar: logboek, notities </a:t>
            </a:r>
          </a:p>
          <a:p>
            <a:pPr lvl="1"/>
            <a:r>
              <a:rPr lang="nl-NL" dirty="0"/>
              <a:t>Voor wie: voor jezelf</a:t>
            </a:r>
          </a:p>
          <a:p>
            <a:pPr lvl="1"/>
            <a:endParaRPr lang="nl-NL" dirty="0"/>
          </a:p>
          <a:p>
            <a:r>
              <a:rPr lang="nl-NL" b="1" dirty="0"/>
              <a:t>Geleerde lessen</a:t>
            </a:r>
          </a:p>
          <a:p>
            <a:pPr lvl="1"/>
            <a:r>
              <a:rPr lang="nl-NL" dirty="0"/>
              <a:t>Doel: reflecteren op ervaringen (= bewijslast voor het assessment)</a:t>
            </a:r>
          </a:p>
          <a:p>
            <a:pPr lvl="1"/>
            <a:r>
              <a:rPr lang="nl-NL" dirty="0"/>
              <a:t>Waar: portfolio op </a:t>
            </a:r>
            <a:r>
              <a:rPr lang="nl-NL" dirty="0">
                <a:hlinkClick r:id="rId2"/>
              </a:rPr>
              <a:t>www.hzfitforthefuture.nl</a:t>
            </a:r>
            <a:r>
              <a:rPr lang="nl-NL" dirty="0"/>
              <a:t> </a:t>
            </a:r>
          </a:p>
          <a:p>
            <a:pPr lvl="1"/>
            <a:r>
              <a:rPr lang="nl-NL" dirty="0"/>
              <a:t>Voor wie: voor minor-deelnemers en -docenten, diegenen die iets willen leren van jouw geleerde les of living lab. Standaard publiekelijk toegankelijk, kan naar wens worden beperkt tot enkele gebruikers</a:t>
            </a:r>
          </a:p>
          <a:p>
            <a:r>
              <a:rPr lang="nl-NL" dirty="0">
                <a:highlight>
                  <a:srgbClr val="FFFF00"/>
                </a:highlight>
              </a:rPr>
              <a:t>Geleerde lessen (</a:t>
            </a:r>
            <a:r>
              <a:rPr lang="nl-NL" dirty="0" err="1">
                <a:highlight>
                  <a:srgbClr val="FFFF00"/>
                </a:highlight>
              </a:rPr>
              <a:t>experiences</a:t>
            </a:r>
            <a:r>
              <a:rPr lang="nl-NL" dirty="0">
                <a:highlight>
                  <a:srgbClr val="FFFF00"/>
                </a:highlight>
              </a:rPr>
              <a:t>): in </a:t>
            </a:r>
            <a:r>
              <a:rPr lang="nl-NL" b="1" dirty="0">
                <a:highlight>
                  <a:srgbClr val="FFFF00"/>
                </a:highlight>
              </a:rPr>
              <a:t>groepen</a:t>
            </a:r>
            <a:r>
              <a:rPr lang="nl-NL" dirty="0">
                <a:highlight>
                  <a:srgbClr val="FFFF00"/>
                </a:highlight>
              </a:rPr>
              <a:t> / op de wiki: Jethro: Competenties aanmaken</a:t>
            </a:r>
          </a:p>
        </p:txBody>
      </p:sp>
    </p:spTree>
    <p:extLst>
      <p:ext uri="{BB962C8B-B14F-4D97-AF65-F5344CB8AC3E}">
        <p14:creationId xmlns:p14="http://schemas.microsoft.com/office/powerpoint/2010/main" val="2308042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DEA45-BD71-4EB3-AE4C-9FED5D2C9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b="1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0EA3EC9-16D4-43A6-AFFA-1C3BB5A67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05600127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8111</TotalTime>
  <Words>435</Words>
  <Application>Microsoft Office PowerPoint</Application>
  <PresentationFormat>Breedbeeld</PresentationFormat>
  <Paragraphs>37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Calibri</vt:lpstr>
      <vt:lpstr>Corbel</vt:lpstr>
      <vt:lpstr>Wingdings 2</vt:lpstr>
      <vt:lpstr>Frame</vt:lpstr>
      <vt:lpstr>Minor Fit for the Future  Portfolio ontwikkelen</vt:lpstr>
      <vt:lpstr>PowerPoint-presentatie</vt:lpstr>
      <vt:lpstr>Vastleggen wat je hebt geleerd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Gabriëlle Rossing</cp:lastModifiedBy>
  <cp:revision>266</cp:revision>
  <cp:lastPrinted>2019-06-26T13:57:40Z</cp:lastPrinted>
  <dcterms:created xsi:type="dcterms:W3CDTF">2019-03-14T12:37:05Z</dcterms:created>
  <dcterms:modified xsi:type="dcterms:W3CDTF">2020-01-21T08:18:40Z</dcterms:modified>
</cp:coreProperties>
</file>