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0"/>
  </p:notesMasterIdLst>
  <p:handoutMasterIdLst>
    <p:handoutMasterId r:id="rId21"/>
  </p:handoutMasterIdLst>
  <p:sldIdLst>
    <p:sldId id="256" r:id="rId2"/>
    <p:sldId id="347" r:id="rId3"/>
    <p:sldId id="352" r:id="rId4"/>
    <p:sldId id="351" r:id="rId5"/>
    <p:sldId id="354" r:id="rId6"/>
    <p:sldId id="344" r:id="rId7"/>
    <p:sldId id="310" r:id="rId8"/>
    <p:sldId id="309" r:id="rId9"/>
    <p:sldId id="323" r:id="rId10"/>
    <p:sldId id="307" r:id="rId11"/>
    <p:sldId id="353" r:id="rId12"/>
    <p:sldId id="355" r:id="rId13"/>
    <p:sldId id="342" r:id="rId14"/>
    <p:sldId id="341" r:id="rId15"/>
    <p:sldId id="346" r:id="rId16"/>
    <p:sldId id="350" r:id="rId17"/>
    <p:sldId id="357" r:id="rId18"/>
    <p:sldId id="356" r:id="rId19"/>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to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sorterViewPr>
    <p:cViewPr>
      <p:scale>
        <a:sx n="90" d="100"/>
        <a:sy n="90" d="100"/>
      </p:scale>
      <p:origin x="0" y="-45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675B4CC7-E138-4E42-A592-EF0B9C47200B}" type="datetimeFigureOut">
              <a:rPr lang="nl-NL" smtClean="0"/>
              <a:t>29-11-2017</a:t>
            </a:fld>
            <a:endParaRPr lang="nl-NL"/>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D4FEAA8E-A16F-44EF-AA6A-1FE8A6EBF8B5}" type="slidenum">
              <a:rPr lang="nl-NL" smtClean="0"/>
              <a:t>‹#›</a:t>
            </a:fld>
            <a:endParaRPr lang="nl-NL"/>
          </a:p>
        </p:txBody>
      </p:sp>
    </p:spTree>
    <p:extLst>
      <p:ext uri="{BB962C8B-B14F-4D97-AF65-F5344CB8AC3E}">
        <p14:creationId xmlns:p14="http://schemas.microsoft.com/office/powerpoint/2010/main" val="2660921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FD1E6C0E-37D4-4BEF-9FAA-EB5BA0CA6FA0}" type="datetimeFigureOut">
              <a:rPr lang="nl-NL" smtClean="0"/>
              <a:pPr/>
              <a:t>29-11-2017</a:t>
            </a:fld>
            <a:endParaRPr lang="nl-NL"/>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02BFA15C-4FA3-43C5-A8D5-6D3EB59A5937}" type="slidenum">
              <a:rPr lang="nl-NL" smtClean="0"/>
              <a:pPr/>
              <a:t>‹#›</a:t>
            </a:fld>
            <a:endParaRPr lang="nl-NL"/>
          </a:p>
        </p:txBody>
      </p:sp>
    </p:spTree>
    <p:extLst>
      <p:ext uri="{BB962C8B-B14F-4D97-AF65-F5344CB8AC3E}">
        <p14:creationId xmlns:p14="http://schemas.microsoft.com/office/powerpoint/2010/main" val="3133547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02BFA15C-4FA3-43C5-A8D5-6D3EB59A5937}" type="slidenum">
              <a:rPr lang="nl-NL" smtClean="0"/>
              <a:pPr/>
              <a:t>1</a:t>
            </a:fld>
            <a:endParaRPr lang="nl-NL"/>
          </a:p>
        </p:txBody>
      </p:sp>
    </p:spTree>
    <p:extLst>
      <p:ext uri="{BB962C8B-B14F-4D97-AF65-F5344CB8AC3E}">
        <p14:creationId xmlns:p14="http://schemas.microsoft.com/office/powerpoint/2010/main" val="404598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31740A-4554-49AF-A999-6A9B08B63E87}" type="slidenum">
              <a:rPr lang="nl-NL" smtClean="0"/>
              <a:pPr/>
              <a:t>8</a:t>
            </a:fld>
            <a:endParaRPr lang="nl-NL"/>
          </a:p>
        </p:txBody>
      </p:sp>
    </p:spTree>
    <p:extLst>
      <p:ext uri="{BB962C8B-B14F-4D97-AF65-F5344CB8AC3E}">
        <p14:creationId xmlns:p14="http://schemas.microsoft.com/office/powerpoint/2010/main" val="132406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4 maart 2015</a:t>
            </a:r>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8439C743-7336-419E-8AFA-EB63943EC7EC}" type="slidenum">
              <a:rPr lang="en-US" smtClean="0"/>
              <a:pPr/>
              <a:t>‹#›</a:t>
            </a:fld>
            <a:endParaRPr lang="en-US"/>
          </a:p>
        </p:txBody>
      </p:sp>
    </p:spTree>
    <p:extLst>
      <p:ext uri="{BB962C8B-B14F-4D97-AF65-F5344CB8AC3E}">
        <p14:creationId xmlns:p14="http://schemas.microsoft.com/office/powerpoint/2010/main" val="26268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 maart 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9C743-7336-419E-8AFA-EB63943EC7EC}" type="slidenum">
              <a:rPr lang="en-US" smtClean="0"/>
              <a:pPr/>
              <a:t>‹#›</a:t>
            </a:fld>
            <a:endParaRPr lang="en-US"/>
          </a:p>
        </p:txBody>
      </p:sp>
    </p:spTree>
    <p:extLst>
      <p:ext uri="{BB962C8B-B14F-4D97-AF65-F5344CB8AC3E}">
        <p14:creationId xmlns:p14="http://schemas.microsoft.com/office/powerpoint/2010/main" val="146865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 maart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9C743-7336-419E-8AFA-EB63943EC7EC}" type="slidenum">
              <a:rPr lang="en-US" smtClean="0"/>
              <a:pPr/>
              <a:t>‹#›</a:t>
            </a:fld>
            <a:endParaRPr lang="en-US"/>
          </a:p>
        </p:txBody>
      </p:sp>
    </p:spTree>
    <p:extLst>
      <p:ext uri="{BB962C8B-B14F-4D97-AF65-F5344CB8AC3E}">
        <p14:creationId xmlns:p14="http://schemas.microsoft.com/office/powerpoint/2010/main" val="1438680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 maart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9C743-7336-419E-8AFA-EB63943EC7EC}" type="slidenum">
              <a:rPr lang="en-US" smtClean="0"/>
              <a:pPr/>
              <a:t>‹#›</a:t>
            </a:fld>
            <a:endParaRPr lang="en-US"/>
          </a:p>
        </p:txBody>
      </p:sp>
    </p:spTree>
    <p:extLst>
      <p:ext uri="{BB962C8B-B14F-4D97-AF65-F5344CB8AC3E}">
        <p14:creationId xmlns:p14="http://schemas.microsoft.com/office/powerpoint/2010/main" val="2876141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 maart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9C743-7336-419E-8AFA-EB63943EC7EC}" type="slidenum">
              <a:rPr lang="en-US" smtClean="0"/>
              <a:pPr/>
              <a:t>‹#›</a:t>
            </a:fld>
            <a:endParaRPr lang="en-US"/>
          </a:p>
        </p:txBody>
      </p:sp>
    </p:spTree>
    <p:extLst>
      <p:ext uri="{BB962C8B-B14F-4D97-AF65-F5344CB8AC3E}">
        <p14:creationId xmlns:p14="http://schemas.microsoft.com/office/powerpoint/2010/main" val="2534990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 maart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9C743-7336-419E-8AFA-EB63943EC7EC}" type="slidenum">
              <a:rPr lang="en-US" smtClean="0"/>
              <a:pPr/>
              <a:t>‹#›</a:t>
            </a:fld>
            <a:endParaRPr lang="en-US"/>
          </a:p>
        </p:txBody>
      </p:sp>
    </p:spTree>
    <p:extLst>
      <p:ext uri="{BB962C8B-B14F-4D97-AF65-F5344CB8AC3E}">
        <p14:creationId xmlns:p14="http://schemas.microsoft.com/office/powerpoint/2010/main" val="2629744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 maart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9C743-7336-419E-8AFA-EB63943EC7EC}" type="slidenum">
              <a:rPr lang="en-US" smtClean="0"/>
              <a:pPr/>
              <a:t>‹#›</a:t>
            </a:fld>
            <a:endParaRPr lang="en-US"/>
          </a:p>
        </p:txBody>
      </p:sp>
    </p:spTree>
    <p:extLst>
      <p:ext uri="{BB962C8B-B14F-4D97-AF65-F5344CB8AC3E}">
        <p14:creationId xmlns:p14="http://schemas.microsoft.com/office/powerpoint/2010/main" val="2239632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4 maart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9C743-7336-419E-8AFA-EB63943EC7EC}" type="slidenum">
              <a:rPr lang="en-US" smtClean="0"/>
              <a:pPr/>
              <a:t>‹#›</a:t>
            </a:fld>
            <a:endParaRPr lang="en-US"/>
          </a:p>
        </p:txBody>
      </p:sp>
    </p:spTree>
    <p:extLst>
      <p:ext uri="{BB962C8B-B14F-4D97-AF65-F5344CB8AC3E}">
        <p14:creationId xmlns:p14="http://schemas.microsoft.com/office/powerpoint/2010/main" val="2898354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4 maart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9C743-7336-419E-8AFA-EB63943EC7EC}" type="slidenum">
              <a:rPr lang="en-US" smtClean="0"/>
              <a:pPr/>
              <a:t>‹#›</a:t>
            </a:fld>
            <a:endParaRPr lang="en-US"/>
          </a:p>
        </p:txBody>
      </p:sp>
    </p:spTree>
    <p:extLst>
      <p:ext uri="{BB962C8B-B14F-4D97-AF65-F5344CB8AC3E}">
        <p14:creationId xmlns:p14="http://schemas.microsoft.com/office/powerpoint/2010/main" val="4291422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ia met titel - W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255573" y="576008"/>
            <a:ext cx="9600000" cy="548736"/>
          </a:xfrm>
          <a:prstGeom prst="rect">
            <a:avLst/>
          </a:prstGeom>
        </p:spPr>
        <p:txBody>
          <a:bodyPr lIns="0" tIns="0" rIns="0" bIns="0"/>
          <a:lstStyle>
            <a:lvl1pPr algn="l">
              <a:lnSpc>
                <a:spcPts val="4300"/>
              </a:lnSpc>
              <a:defRPr sz="4300" b="1" i="0" cap="all" spc="30" baseline="0">
                <a:solidFill>
                  <a:schemeClr val="tx1"/>
                </a:solidFill>
              </a:defRPr>
            </a:lvl1pPr>
          </a:lstStyle>
          <a:p>
            <a:r>
              <a:rPr lang="en-US" smtClean="0"/>
              <a:t>Click to edit Master title style</a:t>
            </a:r>
            <a:endParaRPr lang="nl-NL" dirty="0"/>
          </a:p>
        </p:txBody>
      </p:sp>
      <p:sp>
        <p:nvSpPr>
          <p:cNvPr id="4" name="Tijdelijke aanduiding voor tekst 3"/>
          <p:cNvSpPr>
            <a:spLocks noGrp="1"/>
          </p:cNvSpPr>
          <p:nvPr>
            <p:ph type="body" sz="quarter" idx="10"/>
          </p:nvPr>
        </p:nvSpPr>
        <p:spPr>
          <a:xfrm>
            <a:off x="2255574" y="1692000"/>
            <a:ext cx="9601233" cy="4680000"/>
          </a:xfrm>
          <a:prstGeom prst="rect">
            <a:avLst/>
          </a:prstGeom>
        </p:spPr>
        <p:txBody>
          <a:bodyPr lIns="0" tIns="0" rIns="0" bIns="0"/>
          <a:lstStyle>
            <a:lvl1pPr marL="0" indent="0">
              <a:lnSpc>
                <a:spcPct val="100000"/>
              </a:lnSpc>
              <a:spcBef>
                <a:spcPts val="0"/>
              </a:spcBef>
              <a:buFont typeface="Arial" pitchFamily="34" charset="0"/>
              <a:buNone/>
              <a:defRPr sz="2200" b="0">
                <a:solidFill>
                  <a:srgbClr val="808080"/>
                </a:solidFill>
              </a:defRPr>
            </a:lvl1pPr>
            <a:lvl2pPr marL="809625" indent="-180975">
              <a:defRPr sz="2200">
                <a:solidFill>
                  <a:srgbClr val="808080"/>
                </a:solidFill>
              </a:defRPr>
            </a:lvl2pPr>
            <a:lvl3pPr>
              <a:defRPr sz="2200">
                <a:solidFill>
                  <a:srgbClr val="808080"/>
                </a:solidFill>
              </a:defRPr>
            </a:lvl3pPr>
            <a:lvl4pPr>
              <a:defRPr sz="2200">
                <a:solidFill>
                  <a:srgbClr val="808080"/>
                </a:solidFill>
              </a:defRPr>
            </a:lvl4pPr>
            <a:lvl5pPr marL="1828800" indent="0">
              <a:buNone/>
              <a:defRPr sz="2200">
                <a:solidFill>
                  <a:srgbClr val="808080"/>
                </a:solidFill>
              </a:defRPr>
            </a:lvl5pPr>
          </a:lstStyle>
          <a:p>
            <a:pPr lvl="0"/>
            <a:r>
              <a:rPr lang="en-US" smtClean="0"/>
              <a:t>Click to edit Master text styles</a:t>
            </a:r>
          </a:p>
        </p:txBody>
      </p:sp>
      <p:sp>
        <p:nvSpPr>
          <p:cNvPr id="3" name="Tijdelijke aanduiding voor datum 2"/>
          <p:cNvSpPr>
            <a:spLocks noGrp="1"/>
          </p:cNvSpPr>
          <p:nvPr>
            <p:ph type="dt" sz="half" idx="11"/>
          </p:nvPr>
        </p:nvSpPr>
        <p:spPr/>
        <p:txBody>
          <a:bodyPr/>
          <a:lstStyle/>
          <a:p>
            <a:r>
              <a:rPr lang="en-US" smtClean="0"/>
              <a:t>4 maart 2015</a:t>
            </a:r>
            <a:endParaRPr lang="nl-NL" dirty="0"/>
          </a:p>
        </p:txBody>
      </p:sp>
      <p:sp>
        <p:nvSpPr>
          <p:cNvPr id="5" name="Tijdelijke aanduiding voor voettekst 4"/>
          <p:cNvSpPr>
            <a:spLocks noGrp="1"/>
          </p:cNvSpPr>
          <p:nvPr>
            <p:ph type="ftr" sz="quarter" idx="12"/>
          </p:nvPr>
        </p:nvSpPr>
        <p:spPr>
          <a:xfrm>
            <a:off x="4175787" y="6453338"/>
            <a:ext cx="6144683" cy="216023"/>
          </a:xfrm>
        </p:spPr>
        <p:txBody>
          <a:bodyPr/>
          <a:lstStyle/>
          <a:p>
            <a:endParaRPr lang="nl-NL" dirty="0"/>
          </a:p>
        </p:txBody>
      </p:sp>
      <p:sp>
        <p:nvSpPr>
          <p:cNvPr id="6" name="Tijdelijke aanduiding voor dianummer 5"/>
          <p:cNvSpPr>
            <a:spLocks noGrp="1"/>
          </p:cNvSpPr>
          <p:nvPr>
            <p:ph type="sldNum" sz="quarter" idx="13"/>
          </p:nvPr>
        </p:nvSpPr>
        <p:spPr/>
        <p:txBody>
          <a:bodyPr/>
          <a:lstStyle/>
          <a:p>
            <a:fld id="{4078270D-EC55-45FA-9B28-D83949FBEF45}" type="slidenum">
              <a:rPr lang="nl-NL" smtClean="0"/>
              <a:pPr/>
              <a:t>‹#›</a:t>
            </a:fld>
            <a:endParaRPr lang="nl-NL" dirty="0"/>
          </a:p>
        </p:txBody>
      </p:sp>
    </p:spTree>
    <p:extLst>
      <p:ext uri="{BB962C8B-B14F-4D97-AF65-F5344CB8AC3E}">
        <p14:creationId xmlns:p14="http://schemas.microsoft.com/office/powerpoint/2010/main" val="3832367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4 maart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8439C743-7336-419E-8AFA-EB63943EC7EC}" type="slidenum">
              <a:rPr lang="en-US" smtClean="0"/>
              <a:pPr/>
              <a:t>‹#›</a:t>
            </a:fld>
            <a:endParaRPr lang="en-US"/>
          </a:p>
        </p:txBody>
      </p:sp>
    </p:spTree>
    <p:extLst>
      <p:ext uri="{BB962C8B-B14F-4D97-AF65-F5344CB8AC3E}">
        <p14:creationId xmlns:p14="http://schemas.microsoft.com/office/powerpoint/2010/main" val="180350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 maart 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9C743-7336-419E-8AFA-EB63943EC7EC}" type="slidenum">
              <a:rPr lang="en-US" smtClean="0"/>
              <a:pPr/>
              <a:t>‹#›</a:t>
            </a:fld>
            <a:endParaRPr lang="en-US"/>
          </a:p>
        </p:txBody>
      </p:sp>
    </p:spTree>
    <p:extLst>
      <p:ext uri="{BB962C8B-B14F-4D97-AF65-F5344CB8AC3E}">
        <p14:creationId xmlns:p14="http://schemas.microsoft.com/office/powerpoint/2010/main" val="2662267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4 maart 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9C743-7336-419E-8AFA-EB63943EC7EC}" type="slidenum">
              <a:rPr lang="en-US" smtClean="0"/>
              <a:pPr/>
              <a:t>‹#›</a:t>
            </a:fld>
            <a:endParaRPr lang="en-US"/>
          </a:p>
        </p:txBody>
      </p:sp>
    </p:spTree>
    <p:extLst>
      <p:ext uri="{BB962C8B-B14F-4D97-AF65-F5344CB8AC3E}">
        <p14:creationId xmlns:p14="http://schemas.microsoft.com/office/powerpoint/2010/main" val="1173496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4 maart 2015</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39C743-7336-419E-8AFA-EB63943EC7EC}" type="slidenum">
              <a:rPr lang="en-US" smtClean="0"/>
              <a:pPr/>
              <a:t>‹#›</a:t>
            </a:fld>
            <a:endParaRPr lang="en-US"/>
          </a:p>
        </p:txBody>
      </p:sp>
    </p:spTree>
    <p:extLst>
      <p:ext uri="{BB962C8B-B14F-4D97-AF65-F5344CB8AC3E}">
        <p14:creationId xmlns:p14="http://schemas.microsoft.com/office/powerpoint/2010/main" val="89134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4 maart 2015</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39C743-7336-419E-8AFA-EB63943EC7EC}" type="slidenum">
              <a:rPr lang="en-US" smtClean="0"/>
              <a:pPr/>
              <a:t>‹#›</a:t>
            </a:fld>
            <a:endParaRPr lang="en-US"/>
          </a:p>
        </p:txBody>
      </p:sp>
    </p:spTree>
    <p:extLst>
      <p:ext uri="{BB962C8B-B14F-4D97-AF65-F5344CB8AC3E}">
        <p14:creationId xmlns:p14="http://schemas.microsoft.com/office/powerpoint/2010/main" val="243939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 maart 2015</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39C743-7336-419E-8AFA-EB63943EC7EC}" type="slidenum">
              <a:rPr lang="en-US" smtClean="0"/>
              <a:pPr/>
              <a:t>‹#›</a:t>
            </a:fld>
            <a:endParaRPr lang="en-US"/>
          </a:p>
        </p:txBody>
      </p:sp>
    </p:spTree>
    <p:extLst>
      <p:ext uri="{BB962C8B-B14F-4D97-AF65-F5344CB8AC3E}">
        <p14:creationId xmlns:p14="http://schemas.microsoft.com/office/powerpoint/2010/main" val="396657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 maart 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9C743-7336-419E-8AFA-EB63943EC7EC}" type="slidenum">
              <a:rPr lang="en-US" smtClean="0"/>
              <a:pPr/>
              <a:t>‹#›</a:t>
            </a:fld>
            <a:endParaRPr lang="en-US"/>
          </a:p>
        </p:txBody>
      </p:sp>
    </p:spTree>
    <p:extLst>
      <p:ext uri="{BB962C8B-B14F-4D97-AF65-F5344CB8AC3E}">
        <p14:creationId xmlns:p14="http://schemas.microsoft.com/office/powerpoint/2010/main" val="15593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 maart 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9C743-7336-419E-8AFA-EB63943EC7EC}" type="slidenum">
              <a:rPr lang="en-US" smtClean="0"/>
              <a:pPr/>
              <a:t>‹#›</a:t>
            </a:fld>
            <a:endParaRPr lang="en-US"/>
          </a:p>
        </p:txBody>
      </p:sp>
    </p:spTree>
    <p:extLst>
      <p:ext uri="{BB962C8B-B14F-4D97-AF65-F5344CB8AC3E}">
        <p14:creationId xmlns:p14="http://schemas.microsoft.com/office/powerpoint/2010/main" val="189538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smtClean="0"/>
              <a:t>4 maart 2015</a:t>
            </a:r>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39C743-7336-419E-8AFA-EB63943EC7EC}" type="slidenum">
              <a:rPr lang="en-US" smtClean="0"/>
              <a:pPr/>
              <a:t>‹#›</a:t>
            </a:fld>
            <a:endParaRPr lang="en-US"/>
          </a:p>
        </p:txBody>
      </p:sp>
    </p:spTree>
    <p:extLst>
      <p:ext uri="{BB962C8B-B14F-4D97-AF65-F5344CB8AC3E}">
        <p14:creationId xmlns:p14="http://schemas.microsoft.com/office/powerpoint/2010/main" val="40565015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projectenportfolio.nl/" TargetMode="External"/><Relationship Id="rId2" Type="http://schemas.openxmlformats.org/officeDocument/2006/relationships/hyperlink" Target="http://www.deltaexpertise.nl/" TargetMode="Externa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projectenportfolio.n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8295" y="800518"/>
            <a:ext cx="10883705" cy="2616199"/>
          </a:xfrm>
        </p:spPr>
        <p:txBody>
          <a:bodyPr anchor="ctr">
            <a:normAutofit/>
          </a:bodyPr>
          <a:lstStyle/>
          <a:p>
            <a:pPr algn="ctr"/>
            <a:r>
              <a:rPr lang="nl-NL" sz="5300" dirty="0" smtClean="0"/>
              <a:t>Expertisemanagement</a:t>
            </a:r>
            <a:br>
              <a:rPr lang="nl-NL" sz="5300" dirty="0" smtClean="0"/>
            </a:br>
            <a:r>
              <a:rPr lang="nl-NL" sz="2400" dirty="0" smtClean="0"/>
              <a:t>en</a:t>
            </a:r>
            <a:r>
              <a:rPr lang="nl-NL" sz="5300" dirty="0" smtClean="0"/>
              <a:t/>
            </a:r>
            <a:br>
              <a:rPr lang="nl-NL" sz="5300" dirty="0" smtClean="0"/>
            </a:br>
            <a:r>
              <a:rPr lang="nl-NL" sz="5300" dirty="0" smtClean="0"/>
              <a:t>Expertisesysteem</a:t>
            </a:r>
            <a:endParaRPr lang="en-US" sz="5300" dirty="0"/>
          </a:p>
        </p:txBody>
      </p:sp>
      <p:sp>
        <p:nvSpPr>
          <p:cNvPr id="3" name="Subtitle 2"/>
          <p:cNvSpPr>
            <a:spLocks noGrp="1"/>
          </p:cNvSpPr>
          <p:nvPr>
            <p:ph type="subTitle" idx="1"/>
          </p:nvPr>
        </p:nvSpPr>
        <p:spPr>
          <a:xfrm>
            <a:off x="4198513" y="3657600"/>
            <a:ext cx="7304509" cy="2150771"/>
          </a:xfrm>
        </p:spPr>
        <p:txBody>
          <a:bodyPr>
            <a:normAutofit lnSpcReduction="10000"/>
          </a:bodyPr>
          <a:lstStyle/>
          <a:p>
            <a:r>
              <a:rPr lang="nl-NL" dirty="0" smtClean="0"/>
              <a:t>Kenniscentrum Expertise &amp; Valorisatie Management (KC-EVM)</a:t>
            </a:r>
          </a:p>
          <a:p>
            <a:r>
              <a:rPr lang="nl-NL" dirty="0" smtClean="0"/>
              <a:t>HZ University of </a:t>
            </a:r>
            <a:r>
              <a:rPr lang="nl-NL" dirty="0" err="1" smtClean="0"/>
              <a:t>Applied</a:t>
            </a:r>
            <a:r>
              <a:rPr lang="nl-NL" dirty="0" smtClean="0"/>
              <a:t> Sciences</a:t>
            </a:r>
          </a:p>
          <a:p>
            <a:endParaRPr lang="nl-NL" dirty="0" smtClean="0"/>
          </a:p>
          <a:p>
            <a:r>
              <a:rPr lang="nl-NL" dirty="0" smtClean="0"/>
              <a:t>Hans de Bruin</a:t>
            </a:r>
          </a:p>
          <a:p>
            <a:r>
              <a:rPr lang="nl-NL" dirty="0" smtClean="0"/>
              <a:t>29 november 2017</a:t>
            </a:r>
            <a:endParaRPr lang="nl-NL" dirty="0"/>
          </a:p>
        </p:txBody>
      </p:sp>
    </p:spTree>
    <p:extLst>
      <p:ext uri="{BB962C8B-B14F-4D97-AF65-F5344CB8AC3E}">
        <p14:creationId xmlns:p14="http://schemas.microsoft.com/office/powerpoint/2010/main" val="4283329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56172"/>
            <a:ext cx="10018713" cy="1328660"/>
          </a:xfrm>
        </p:spPr>
        <p:txBody>
          <a:bodyPr anchor="t">
            <a:normAutofit/>
          </a:bodyPr>
          <a:lstStyle/>
          <a:p>
            <a:r>
              <a:rPr lang="en-US" cap="none" dirty="0" smtClean="0"/>
              <a:t>Knowing how: </a:t>
            </a:r>
            <a:r>
              <a:rPr lang="en-US" cap="none" dirty="0" err="1" smtClean="0"/>
              <a:t>handelingsperspectieven</a:t>
            </a:r>
            <a:r>
              <a:rPr lang="en-US" cap="none" dirty="0" smtClean="0"/>
              <a:t>/</a:t>
            </a:r>
            <a:r>
              <a:rPr lang="en-US" cap="none" dirty="0" err="1" smtClean="0"/>
              <a:t>processen</a:t>
            </a:r>
            <a:endParaRPr lang="en-US" dirty="0"/>
          </a:p>
        </p:txBody>
      </p:sp>
      <p:sp>
        <p:nvSpPr>
          <p:cNvPr id="6" name="Slide Number Placeholder 5"/>
          <p:cNvSpPr>
            <a:spLocks noGrp="1"/>
          </p:cNvSpPr>
          <p:nvPr>
            <p:ph type="sldNum" sz="quarter" idx="12"/>
          </p:nvPr>
        </p:nvSpPr>
        <p:spPr/>
        <p:txBody>
          <a:bodyPr/>
          <a:lstStyle/>
          <a:p>
            <a:fld id="{4078270D-EC55-45FA-9B28-D83949FBEF45}" type="slidenum">
              <a:rPr lang="nl-NL" smtClean="0"/>
              <a:pPr/>
              <a:t>10</a:t>
            </a:fld>
            <a:endParaRPr lang="nl-NL"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696" y="1408610"/>
            <a:ext cx="6840760" cy="4141685"/>
          </a:xfrm>
          <a:prstGeom prst="rect">
            <a:avLst/>
          </a:prstGeom>
        </p:spPr>
      </p:pic>
      <p:sp>
        <p:nvSpPr>
          <p:cNvPr id="8" name="Rectangle 7"/>
          <p:cNvSpPr/>
          <p:nvPr/>
        </p:nvSpPr>
        <p:spPr>
          <a:xfrm>
            <a:off x="2567608" y="5775648"/>
            <a:ext cx="8208912" cy="461665"/>
          </a:xfrm>
          <a:prstGeom prst="rect">
            <a:avLst/>
          </a:prstGeom>
          <a:noFill/>
        </p:spPr>
        <p:txBody>
          <a:bodyPr wrap="square">
            <a:spAutoFit/>
          </a:bodyPr>
          <a:lstStyle/>
          <a:p>
            <a:pPr marL="538162"/>
            <a:r>
              <a:rPr lang="nl-NL" sz="2400" b="1" dirty="0">
                <a:solidFill>
                  <a:srgbClr val="808080"/>
                </a:solidFill>
              </a:rPr>
              <a:t>“ Doe </a:t>
            </a:r>
            <a:r>
              <a:rPr lang="nl-NL" sz="2400" b="1" dirty="0">
                <a:solidFill>
                  <a:schemeClr val="accent3"/>
                </a:solidFill>
              </a:rPr>
              <a:t>[Wat?] </a:t>
            </a:r>
            <a:r>
              <a:rPr lang="nl-NL" sz="2400" b="1" dirty="0">
                <a:solidFill>
                  <a:srgbClr val="808080"/>
                </a:solidFill>
              </a:rPr>
              <a:t>door </a:t>
            </a:r>
            <a:r>
              <a:rPr lang="nl-NL" sz="2400" b="1" dirty="0"/>
              <a:t>[Hoe?] </a:t>
            </a:r>
            <a:r>
              <a:rPr lang="nl-NL" sz="2400" b="1" dirty="0">
                <a:solidFill>
                  <a:srgbClr val="808080"/>
                </a:solidFill>
              </a:rPr>
              <a:t>met als doel </a:t>
            </a:r>
            <a:r>
              <a:rPr lang="nl-NL" sz="2400" b="1" dirty="0">
                <a:solidFill>
                  <a:schemeClr val="accent5"/>
                </a:solidFill>
              </a:rPr>
              <a:t>[Waarom?]</a:t>
            </a:r>
            <a:r>
              <a:rPr lang="nl-NL" sz="2400" b="1" dirty="0">
                <a:solidFill>
                  <a:srgbClr val="808080"/>
                </a:solidFill>
              </a:rPr>
              <a:t>. ”</a:t>
            </a:r>
            <a:endParaRPr lang="en-US" b="1" dirty="0"/>
          </a:p>
        </p:txBody>
      </p:sp>
      <p:sp>
        <p:nvSpPr>
          <p:cNvPr id="9" name="Rectangle 8"/>
          <p:cNvSpPr/>
          <p:nvPr/>
        </p:nvSpPr>
        <p:spPr>
          <a:xfrm>
            <a:off x="4452839" y="1522986"/>
            <a:ext cx="1236665" cy="461665"/>
          </a:xfrm>
          <a:prstGeom prst="rect">
            <a:avLst/>
          </a:prstGeom>
        </p:spPr>
        <p:txBody>
          <a:bodyPr wrap="square">
            <a:spAutoFit/>
          </a:bodyPr>
          <a:lstStyle/>
          <a:p>
            <a:r>
              <a:rPr lang="nl-NL" sz="2400" b="1" dirty="0">
                <a:solidFill>
                  <a:schemeClr val="accent3"/>
                </a:solidFill>
              </a:rPr>
              <a:t>[Wat?] </a:t>
            </a:r>
            <a:endParaRPr lang="en-US" sz="2400" dirty="0"/>
          </a:p>
        </p:txBody>
      </p:sp>
      <p:sp>
        <p:nvSpPr>
          <p:cNvPr id="10" name="Rectangle 9"/>
          <p:cNvSpPr/>
          <p:nvPr/>
        </p:nvSpPr>
        <p:spPr>
          <a:xfrm>
            <a:off x="2999781" y="2962983"/>
            <a:ext cx="1334020" cy="461665"/>
          </a:xfrm>
          <a:prstGeom prst="rect">
            <a:avLst/>
          </a:prstGeom>
        </p:spPr>
        <p:txBody>
          <a:bodyPr wrap="none">
            <a:spAutoFit/>
          </a:bodyPr>
          <a:lstStyle/>
          <a:p>
            <a:r>
              <a:rPr lang="nl-NL" sz="2400" b="1" dirty="0"/>
              <a:t>[Hoe? 1] </a:t>
            </a:r>
            <a:endParaRPr lang="en-US" sz="2400" dirty="0"/>
          </a:p>
        </p:txBody>
      </p:sp>
      <p:sp>
        <p:nvSpPr>
          <p:cNvPr id="11" name="Rectangle 10"/>
          <p:cNvSpPr/>
          <p:nvPr/>
        </p:nvSpPr>
        <p:spPr>
          <a:xfrm>
            <a:off x="8156366" y="1268761"/>
            <a:ext cx="1656223" cy="461665"/>
          </a:xfrm>
          <a:prstGeom prst="rect">
            <a:avLst/>
          </a:prstGeom>
        </p:spPr>
        <p:txBody>
          <a:bodyPr wrap="none">
            <a:spAutoFit/>
          </a:bodyPr>
          <a:lstStyle/>
          <a:p>
            <a:r>
              <a:rPr lang="nl-NL" sz="2400" b="1" dirty="0">
                <a:solidFill>
                  <a:schemeClr val="accent5"/>
                </a:solidFill>
              </a:rPr>
              <a:t>[Waarom?]</a:t>
            </a:r>
            <a:endParaRPr lang="en-US" sz="2400" dirty="0"/>
          </a:p>
        </p:txBody>
      </p:sp>
      <p:sp>
        <p:nvSpPr>
          <p:cNvPr id="12" name="Rectangle 11"/>
          <p:cNvSpPr/>
          <p:nvPr/>
        </p:nvSpPr>
        <p:spPr>
          <a:xfrm>
            <a:off x="6005054" y="2962913"/>
            <a:ext cx="1334020" cy="461665"/>
          </a:xfrm>
          <a:prstGeom prst="rect">
            <a:avLst/>
          </a:prstGeom>
        </p:spPr>
        <p:txBody>
          <a:bodyPr wrap="none">
            <a:spAutoFit/>
          </a:bodyPr>
          <a:lstStyle/>
          <a:p>
            <a:r>
              <a:rPr lang="nl-NL" sz="2400" b="1" dirty="0"/>
              <a:t>[Hoe? 2] </a:t>
            </a:r>
            <a:endParaRPr lang="en-US" sz="2400" dirty="0"/>
          </a:p>
        </p:txBody>
      </p:sp>
      <p:sp>
        <p:nvSpPr>
          <p:cNvPr id="13" name="Rectangle 12"/>
          <p:cNvSpPr/>
          <p:nvPr/>
        </p:nvSpPr>
        <p:spPr>
          <a:xfrm>
            <a:off x="6648797" y="3362760"/>
            <a:ext cx="1236665" cy="461665"/>
          </a:xfrm>
          <a:prstGeom prst="rect">
            <a:avLst/>
          </a:prstGeom>
        </p:spPr>
        <p:txBody>
          <a:bodyPr wrap="square">
            <a:spAutoFit/>
          </a:bodyPr>
          <a:lstStyle/>
          <a:p>
            <a:r>
              <a:rPr lang="nl-NL" sz="2400" b="1" dirty="0">
                <a:solidFill>
                  <a:schemeClr val="accent3"/>
                </a:solidFill>
              </a:rPr>
              <a:t>[Wat?] </a:t>
            </a:r>
            <a:endParaRPr lang="en-US" sz="2400" dirty="0"/>
          </a:p>
        </p:txBody>
      </p:sp>
      <p:sp>
        <p:nvSpPr>
          <p:cNvPr id="14" name="Rectangle 13"/>
          <p:cNvSpPr/>
          <p:nvPr/>
        </p:nvSpPr>
        <p:spPr>
          <a:xfrm>
            <a:off x="3575720" y="4464797"/>
            <a:ext cx="1571264" cy="461665"/>
          </a:xfrm>
          <a:prstGeom prst="rect">
            <a:avLst/>
          </a:prstGeom>
        </p:spPr>
        <p:txBody>
          <a:bodyPr wrap="none">
            <a:spAutoFit/>
          </a:bodyPr>
          <a:lstStyle/>
          <a:p>
            <a:r>
              <a:rPr lang="nl-NL" sz="2400" b="1" dirty="0"/>
              <a:t>[Hoe? 2.1] </a:t>
            </a:r>
            <a:endParaRPr lang="en-US" sz="2400" dirty="0"/>
          </a:p>
        </p:txBody>
      </p:sp>
      <p:sp>
        <p:nvSpPr>
          <p:cNvPr id="15" name="Rectangle 14"/>
          <p:cNvSpPr/>
          <p:nvPr/>
        </p:nvSpPr>
        <p:spPr>
          <a:xfrm>
            <a:off x="7267128" y="4391681"/>
            <a:ext cx="1571264" cy="461665"/>
          </a:xfrm>
          <a:prstGeom prst="rect">
            <a:avLst/>
          </a:prstGeom>
        </p:spPr>
        <p:txBody>
          <a:bodyPr wrap="none">
            <a:spAutoFit/>
          </a:bodyPr>
          <a:lstStyle/>
          <a:p>
            <a:r>
              <a:rPr lang="nl-NL" sz="2400" b="1" dirty="0"/>
              <a:t>[Hoe? 2.2] </a:t>
            </a:r>
            <a:endParaRPr lang="en-US" sz="2400" dirty="0"/>
          </a:p>
        </p:txBody>
      </p:sp>
      <p:sp>
        <p:nvSpPr>
          <p:cNvPr id="16" name="Rectangle 15"/>
          <p:cNvSpPr/>
          <p:nvPr/>
        </p:nvSpPr>
        <p:spPr>
          <a:xfrm>
            <a:off x="3647729" y="3822888"/>
            <a:ext cx="5112567" cy="1478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04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Twee </a:t>
            </a:r>
            <a:r>
              <a:rPr lang="en-US" dirty="0" err="1" smtClean="0"/>
              <a:t>expertisesystemen</a:t>
            </a:r>
            <a:endParaRPr lang="en-US" dirty="0"/>
          </a:p>
        </p:txBody>
      </p:sp>
      <p:sp>
        <p:nvSpPr>
          <p:cNvPr id="3" name="Content Placeholder 2"/>
          <p:cNvSpPr>
            <a:spLocks noGrp="1"/>
          </p:cNvSpPr>
          <p:nvPr>
            <p:ph sz="half" idx="1"/>
          </p:nvPr>
        </p:nvSpPr>
        <p:spPr>
          <a:xfrm>
            <a:off x="2262732" y="2079170"/>
            <a:ext cx="2774179" cy="718457"/>
          </a:xfrm>
        </p:spPr>
        <p:txBody>
          <a:bodyPr anchor="t" anchorCtr="1">
            <a:normAutofit fontScale="85000" lnSpcReduction="10000"/>
          </a:bodyPr>
          <a:lstStyle/>
          <a:p>
            <a:pPr marL="0" indent="0">
              <a:buNone/>
            </a:pPr>
            <a:r>
              <a:rPr lang="en-US" dirty="0" err="1" smtClean="0"/>
              <a:t>Gevalideerde</a:t>
            </a:r>
            <a:r>
              <a:rPr lang="en-US" dirty="0" smtClean="0"/>
              <a:t> expertise:</a:t>
            </a:r>
          </a:p>
          <a:p>
            <a:pPr marL="0" indent="0">
              <a:buNone/>
            </a:pPr>
            <a:r>
              <a:rPr lang="en-US" dirty="0" smtClean="0">
                <a:hlinkClick r:id="rId2"/>
              </a:rPr>
              <a:t>www.deltaexpertise.nl</a:t>
            </a:r>
            <a:endParaRPr lang="en-US" dirty="0"/>
          </a:p>
        </p:txBody>
      </p:sp>
      <p:sp>
        <p:nvSpPr>
          <p:cNvPr id="5" name="Content Placeholder 4"/>
          <p:cNvSpPr>
            <a:spLocks noGrp="1"/>
          </p:cNvSpPr>
          <p:nvPr>
            <p:ph sz="half" idx="2"/>
          </p:nvPr>
        </p:nvSpPr>
        <p:spPr>
          <a:xfrm>
            <a:off x="6294871" y="2079170"/>
            <a:ext cx="4310742" cy="718457"/>
          </a:xfrm>
        </p:spPr>
        <p:txBody>
          <a:bodyPr anchor="t" anchorCtr="1">
            <a:normAutofit fontScale="85000" lnSpcReduction="10000"/>
          </a:bodyPr>
          <a:lstStyle/>
          <a:p>
            <a:pPr marL="0" indent="0">
              <a:buNone/>
            </a:pPr>
            <a:r>
              <a:rPr lang="en-US" dirty="0" err="1" smtClean="0"/>
              <a:t>Casestudies</a:t>
            </a:r>
            <a:r>
              <a:rPr lang="en-US" dirty="0" smtClean="0"/>
              <a:t>/</a:t>
            </a:r>
            <a:r>
              <a:rPr lang="en-US" dirty="0" err="1" smtClean="0"/>
              <a:t>studentenprojecten</a:t>
            </a:r>
            <a:r>
              <a:rPr lang="en-US" dirty="0" smtClean="0"/>
              <a:t> </a:t>
            </a:r>
            <a:r>
              <a:rPr lang="en-US" dirty="0"/>
              <a:t>(</a:t>
            </a:r>
            <a:r>
              <a:rPr lang="en-US" dirty="0" err="1"/>
              <a:t>rijp</a:t>
            </a:r>
            <a:r>
              <a:rPr lang="en-US" dirty="0"/>
              <a:t> </a:t>
            </a:r>
            <a:r>
              <a:rPr lang="en-US" dirty="0" err="1"/>
              <a:t>en</a:t>
            </a:r>
            <a:r>
              <a:rPr lang="en-US" dirty="0"/>
              <a:t> </a:t>
            </a:r>
            <a:r>
              <a:rPr lang="en-US" dirty="0" err="1"/>
              <a:t>groen</a:t>
            </a:r>
            <a:r>
              <a:rPr lang="en-US" dirty="0" smtClean="0"/>
              <a:t>):</a:t>
            </a:r>
          </a:p>
          <a:p>
            <a:pPr marL="0" indent="0">
              <a:buNone/>
            </a:pPr>
            <a:r>
              <a:rPr lang="en-US" dirty="0" smtClean="0">
                <a:hlinkClick r:id="rId3"/>
              </a:rPr>
              <a:t>www.projectenportfolio.nl</a:t>
            </a:r>
            <a:endParaRPr lang="en-US" dirty="0"/>
          </a:p>
        </p:txBody>
      </p:sp>
      <p:sp>
        <p:nvSpPr>
          <p:cNvPr id="4" name="Slide Number Placeholder 3"/>
          <p:cNvSpPr>
            <a:spLocks noGrp="1"/>
          </p:cNvSpPr>
          <p:nvPr>
            <p:ph type="sldNum" sz="quarter" idx="12"/>
          </p:nvPr>
        </p:nvSpPr>
        <p:spPr/>
        <p:txBody>
          <a:bodyPr/>
          <a:lstStyle/>
          <a:p>
            <a:fld id="{8439C743-7336-419E-8AFA-EB63943EC7EC}" type="slidenum">
              <a:rPr lang="en-US" smtClean="0"/>
              <a:pPr/>
              <a:t>11</a:t>
            </a:fld>
            <a:endParaRPr lang="en-US"/>
          </a:p>
        </p:txBody>
      </p:sp>
      <p:pic>
        <p:nvPicPr>
          <p:cNvPr id="6" name="Picture 5"/>
          <p:cNvPicPr>
            <a:picLocks noChangeAspect="1"/>
          </p:cNvPicPr>
          <p:nvPr/>
        </p:nvPicPr>
        <p:blipFill>
          <a:blip r:embed="rId4"/>
          <a:stretch>
            <a:fillRect/>
          </a:stretch>
        </p:blipFill>
        <p:spPr>
          <a:xfrm>
            <a:off x="1327556" y="3130168"/>
            <a:ext cx="4644529" cy="2611273"/>
          </a:xfrm>
          <a:prstGeom prst="rect">
            <a:avLst/>
          </a:prstGeom>
        </p:spPr>
      </p:pic>
      <p:pic>
        <p:nvPicPr>
          <p:cNvPr id="7" name="Picture 6"/>
          <p:cNvPicPr>
            <a:picLocks noChangeAspect="1"/>
          </p:cNvPicPr>
          <p:nvPr/>
        </p:nvPicPr>
        <p:blipFill>
          <a:blip r:embed="rId5"/>
          <a:stretch>
            <a:fillRect/>
          </a:stretch>
        </p:blipFill>
        <p:spPr>
          <a:xfrm>
            <a:off x="6142057" y="3146000"/>
            <a:ext cx="4616370" cy="2595441"/>
          </a:xfrm>
          <a:prstGeom prst="rect">
            <a:avLst/>
          </a:prstGeom>
        </p:spPr>
      </p:pic>
    </p:spTree>
    <p:extLst>
      <p:ext uri="{BB962C8B-B14F-4D97-AF65-F5344CB8AC3E}">
        <p14:creationId xmlns:p14="http://schemas.microsoft.com/office/powerpoint/2010/main" val="3168407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86034"/>
            <a:ext cx="10018713" cy="630246"/>
          </a:xfrm>
        </p:spPr>
        <p:txBody>
          <a:bodyPr>
            <a:normAutofit fontScale="90000"/>
          </a:bodyPr>
          <a:lstStyle/>
          <a:p>
            <a:r>
              <a:rPr lang="nl-NL" dirty="0" smtClean="0"/>
              <a:t>Expertisesysteem</a:t>
            </a:r>
            <a:endParaRPr lang="nl-NL" dirty="0"/>
          </a:p>
        </p:txBody>
      </p:sp>
      <p:sp>
        <p:nvSpPr>
          <p:cNvPr id="3" name="Content Placeholder 2"/>
          <p:cNvSpPr>
            <a:spLocks noGrp="1"/>
          </p:cNvSpPr>
          <p:nvPr>
            <p:ph idx="1"/>
          </p:nvPr>
        </p:nvSpPr>
        <p:spPr>
          <a:xfrm>
            <a:off x="1484310" y="914400"/>
            <a:ext cx="10018713" cy="5731099"/>
          </a:xfrm>
        </p:spPr>
        <p:txBody>
          <a:bodyPr>
            <a:normAutofit/>
          </a:bodyPr>
          <a:lstStyle/>
          <a:p>
            <a:r>
              <a:rPr lang="nl-NL" dirty="0" smtClean="0"/>
              <a:t>Gebaseerd op </a:t>
            </a:r>
            <a:r>
              <a:rPr lang="nl-NL" dirty="0" err="1" smtClean="0"/>
              <a:t>Semantic</a:t>
            </a:r>
            <a:r>
              <a:rPr lang="nl-NL" dirty="0" smtClean="0"/>
              <a:t> Mediawiki (SMW) ≠ </a:t>
            </a:r>
            <a:r>
              <a:rPr lang="nl-NL" dirty="0" err="1" smtClean="0"/>
              <a:t>wikipedia</a:t>
            </a:r>
            <a:endParaRPr lang="nl-NL" dirty="0" smtClean="0"/>
          </a:p>
          <a:p>
            <a:pPr lvl="1"/>
            <a:r>
              <a:rPr lang="nl-NL" dirty="0" smtClean="0"/>
              <a:t>Gevalideerde kennis</a:t>
            </a:r>
          </a:p>
          <a:p>
            <a:pPr lvl="1"/>
            <a:r>
              <a:rPr lang="nl-NL" dirty="0" smtClean="0"/>
              <a:t>Access control</a:t>
            </a:r>
          </a:p>
          <a:p>
            <a:pPr lvl="1"/>
            <a:r>
              <a:rPr lang="nl-NL" dirty="0" smtClean="0"/>
              <a:t>Robuuste, bewezen technologie</a:t>
            </a:r>
          </a:p>
          <a:p>
            <a:pPr lvl="1"/>
            <a:r>
              <a:rPr lang="nl-NL" dirty="0" err="1" smtClean="0"/>
              <a:t>Linked</a:t>
            </a:r>
            <a:r>
              <a:rPr lang="nl-NL" dirty="0" smtClean="0"/>
              <a:t> open data</a:t>
            </a:r>
          </a:p>
          <a:p>
            <a:pPr lvl="1"/>
            <a:r>
              <a:rPr lang="nl-NL" dirty="0" smtClean="0"/>
              <a:t>Integratie platform, </a:t>
            </a:r>
            <a:r>
              <a:rPr lang="nl-NL" dirty="0" err="1" smtClean="0"/>
              <a:t>external</a:t>
            </a:r>
            <a:r>
              <a:rPr lang="nl-NL" dirty="0" smtClean="0"/>
              <a:t> data</a:t>
            </a:r>
          </a:p>
          <a:p>
            <a:r>
              <a:rPr lang="nl-NL" dirty="0" err="1" smtClean="0"/>
              <a:t>Ontologieën</a:t>
            </a:r>
            <a:endParaRPr lang="nl-NL" dirty="0" smtClean="0"/>
          </a:p>
          <a:p>
            <a:pPr lvl="1"/>
            <a:r>
              <a:rPr lang="nl-NL" dirty="0" smtClean="0"/>
              <a:t>Simple Knowledge </a:t>
            </a:r>
            <a:r>
              <a:rPr lang="nl-NL" dirty="0" err="1" smtClean="0"/>
              <a:t>Organization</a:t>
            </a:r>
            <a:r>
              <a:rPr lang="nl-NL" dirty="0" smtClean="0"/>
              <a:t> System (SKOS, W3C standaard)</a:t>
            </a:r>
          </a:p>
          <a:p>
            <a:pPr lvl="1"/>
            <a:r>
              <a:rPr lang="nl-NL" dirty="0" smtClean="0"/>
              <a:t>Expertise Management </a:t>
            </a:r>
            <a:r>
              <a:rPr lang="nl-NL" dirty="0" err="1" smtClean="0"/>
              <a:t>ontology</a:t>
            </a:r>
            <a:r>
              <a:rPr lang="nl-NL" dirty="0" smtClean="0"/>
              <a:t> (</a:t>
            </a:r>
            <a:r>
              <a:rPr lang="nl-NL" dirty="0" err="1" smtClean="0"/>
              <a:t>EM</a:t>
            </a:r>
            <a:r>
              <a:rPr lang="nl-NL" baseline="-25000" dirty="0" err="1" smtClean="0"/>
              <a:t>ont</a:t>
            </a:r>
            <a:r>
              <a:rPr lang="nl-NL" dirty="0" smtClean="0"/>
              <a:t>)</a:t>
            </a:r>
          </a:p>
        </p:txBody>
      </p:sp>
      <p:sp>
        <p:nvSpPr>
          <p:cNvPr id="4" name="Slide Number Placeholder 3"/>
          <p:cNvSpPr>
            <a:spLocks noGrp="1"/>
          </p:cNvSpPr>
          <p:nvPr>
            <p:ph type="sldNum" sz="quarter" idx="12"/>
          </p:nvPr>
        </p:nvSpPr>
        <p:spPr/>
        <p:txBody>
          <a:bodyPr/>
          <a:lstStyle/>
          <a:p>
            <a:fld id="{8439C743-7336-419E-8AFA-EB63943EC7EC}" type="slidenum">
              <a:rPr lang="en-US" smtClean="0"/>
              <a:pPr/>
              <a:t>12</a:t>
            </a:fld>
            <a:endParaRPr lang="en-US"/>
          </a:p>
        </p:txBody>
      </p:sp>
    </p:spTree>
    <p:extLst>
      <p:ext uri="{BB962C8B-B14F-4D97-AF65-F5344CB8AC3E}">
        <p14:creationId xmlns:p14="http://schemas.microsoft.com/office/powerpoint/2010/main" val="394870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86034"/>
            <a:ext cx="10018713" cy="630246"/>
          </a:xfrm>
        </p:spPr>
        <p:txBody>
          <a:bodyPr>
            <a:normAutofit fontScale="90000"/>
          </a:bodyPr>
          <a:lstStyle/>
          <a:p>
            <a:r>
              <a:rPr lang="nl-NL" dirty="0" smtClean="0"/>
              <a:t>Expertisesysteem killer-apps</a:t>
            </a:r>
            <a:endParaRPr lang="nl-NL" dirty="0"/>
          </a:p>
        </p:txBody>
      </p:sp>
      <p:sp>
        <p:nvSpPr>
          <p:cNvPr id="3" name="Content Placeholder 2"/>
          <p:cNvSpPr>
            <a:spLocks noGrp="1"/>
          </p:cNvSpPr>
          <p:nvPr>
            <p:ph idx="1"/>
          </p:nvPr>
        </p:nvSpPr>
        <p:spPr>
          <a:xfrm>
            <a:off x="1484310" y="914400"/>
            <a:ext cx="10018713" cy="5731099"/>
          </a:xfrm>
        </p:spPr>
        <p:txBody>
          <a:bodyPr>
            <a:normAutofit/>
          </a:bodyPr>
          <a:lstStyle/>
          <a:p>
            <a:r>
              <a:rPr lang="nl-NL" dirty="0"/>
              <a:t>B</a:t>
            </a:r>
            <a:r>
              <a:rPr lang="nl-NL" dirty="0" smtClean="0"/>
              <a:t>ewerken</a:t>
            </a:r>
          </a:p>
          <a:p>
            <a:pPr lvl="1"/>
            <a:r>
              <a:rPr lang="nl-NL" dirty="0"/>
              <a:t>Visual editor uitgebreid met eenvoudig linken naar </a:t>
            </a:r>
            <a:r>
              <a:rPr lang="nl-NL" dirty="0" smtClean="0"/>
              <a:t>resources (</a:t>
            </a:r>
            <a:r>
              <a:rPr lang="nl-NL" dirty="0" err="1" smtClean="0"/>
              <a:t>doc’s</a:t>
            </a:r>
            <a:r>
              <a:rPr lang="nl-NL" dirty="0" smtClean="0"/>
              <a:t>/pdf’s, </a:t>
            </a:r>
            <a:r>
              <a:rPr lang="nl-NL" dirty="0" err="1" smtClean="0"/>
              <a:t>web-sites</a:t>
            </a:r>
            <a:r>
              <a:rPr lang="nl-NL" dirty="0" smtClean="0"/>
              <a:t>, pages, etc.)</a:t>
            </a:r>
          </a:p>
          <a:p>
            <a:pPr lvl="1"/>
            <a:r>
              <a:rPr lang="nl-NL" dirty="0" smtClean="0"/>
              <a:t> </a:t>
            </a:r>
            <a:r>
              <a:rPr lang="nl-NL" dirty="0" smtClean="0"/>
              <a:t>F</a:t>
            </a:r>
            <a:r>
              <a:rPr lang="nl-NL" dirty="0" smtClean="0"/>
              <a:t>ormulieren</a:t>
            </a:r>
            <a:endParaRPr lang="nl-NL" dirty="0" smtClean="0"/>
          </a:p>
          <a:p>
            <a:r>
              <a:rPr lang="nl-NL" dirty="0" smtClean="0"/>
              <a:t>Navigeren en zoeken</a:t>
            </a:r>
            <a:endParaRPr lang="nl-NL" dirty="0"/>
          </a:p>
          <a:p>
            <a:pPr lvl="1"/>
            <a:r>
              <a:rPr lang="nl-NL" dirty="0" err="1" smtClean="0"/>
              <a:t>Semantic</a:t>
            </a:r>
            <a:r>
              <a:rPr lang="nl-NL" dirty="0" smtClean="0"/>
              <a:t> </a:t>
            </a:r>
            <a:r>
              <a:rPr lang="nl-NL" dirty="0" err="1" smtClean="0"/>
              <a:t>connection</a:t>
            </a:r>
            <a:r>
              <a:rPr lang="nl-NL" dirty="0" smtClean="0"/>
              <a:t> machine</a:t>
            </a:r>
          </a:p>
          <a:p>
            <a:pPr lvl="1"/>
            <a:r>
              <a:rPr lang="nl-NL" dirty="0" err="1" smtClean="0"/>
              <a:t>Lessons</a:t>
            </a:r>
            <a:r>
              <a:rPr lang="nl-NL" dirty="0" smtClean="0"/>
              <a:t> </a:t>
            </a:r>
            <a:r>
              <a:rPr lang="nl-NL" dirty="0" err="1" smtClean="0"/>
              <a:t>learned</a:t>
            </a:r>
            <a:endParaRPr lang="nl-NL" dirty="0" smtClean="0"/>
          </a:p>
          <a:p>
            <a:pPr lvl="1"/>
            <a:r>
              <a:rPr lang="nl-NL" dirty="0" smtClean="0"/>
              <a:t>3d </a:t>
            </a:r>
            <a:r>
              <a:rPr lang="nl-NL" dirty="0" err="1" smtClean="0"/>
              <a:t>navigation</a:t>
            </a:r>
            <a:r>
              <a:rPr lang="nl-NL" dirty="0" smtClean="0"/>
              <a:t> in thesaurus-structuren</a:t>
            </a:r>
          </a:p>
          <a:p>
            <a:pPr lvl="1"/>
            <a:r>
              <a:rPr lang="nl-NL" dirty="0" smtClean="0"/>
              <a:t>Interactieve </a:t>
            </a:r>
            <a:r>
              <a:rPr lang="nl-NL" dirty="0" err="1" smtClean="0"/>
              <a:t>narratieven</a:t>
            </a:r>
            <a:r>
              <a:rPr lang="nl-NL" dirty="0" smtClean="0"/>
              <a:t> in 3D/</a:t>
            </a:r>
            <a:r>
              <a:rPr lang="nl-NL" dirty="0" err="1" smtClean="0"/>
              <a:t>guided</a:t>
            </a:r>
            <a:r>
              <a:rPr lang="nl-NL" dirty="0" smtClean="0"/>
              <a:t> tours</a:t>
            </a:r>
          </a:p>
          <a:p>
            <a:r>
              <a:rPr lang="nl-NL" dirty="0" smtClean="0"/>
              <a:t>Gaming en simulatie</a:t>
            </a:r>
            <a:endParaRPr lang="nl-NL" dirty="0"/>
          </a:p>
        </p:txBody>
      </p:sp>
      <p:sp>
        <p:nvSpPr>
          <p:cNvPr id="4" name="Slide Number Placeholder 3"/>
          <p:cNvSpPr>
            <a:spLocks noGrp="1"/>
          </p:cNvSpPr>
          <p:nvPr>
            <p:ph type="sldNum" sz="quarter" idx="12"/>
          </p:nvPr>
        </p:nvSpPr>
        <p:spPr/>
        <p:txBody>
          <a:bodyPr/>
          <a:lstStyle/>
          <a:p>
            <a:fld id="{8439C743-7336-419E-8AFA-EB63943EC7EC}" type="slidenum">
              <a:rPr lang="en-US" smtClean="0"/>
              <a:pPr/>
              <a:t>13</a:t>
            </a:fld>
            <a:endParaRPr lang="en-US"/>
          </a:p>
        </p:txBody>
      </p:sp>
    </p:spTree>
    <p:extLst>
      <p:ext uri="{BB962C8B-B14F-4D97-AF65-F5344CB8AC3E}">
        <p14:creationId xmlns:p14="http://schemas.microsoft.com/office/powerpoint/2010/main" val="360931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Semantic</a:t>
            </a:r>
            <a:r>
              <a:rPr lang="nl-NL" dirty="0" smtClean="0"/>
              <a:t> </a:t>
            </a:r>
            <a:r>
              <a:rPr lang="nl-NL" dirty="0"/>
              <a:t>C</a:t>
            </a:r>
            <a:r>
              <a:rPr lang="nl-NL" dirty="0" smtClean="0"/>
              <a:t>onnection </a:t>
            </a:r>
            <a:r>
              <a:rPr lang="nl-NL" dirty="0"/>
              <a:t>M</a:t>
            </a:r>
            <a:r>
              <a:rPr lang="nl-NL" dirty="0" smtClean="0"/>
              <a:t>achine</a:t>
            </a:r>
            <a:endParaRPr lang="nl-NL" dirty="0"/>
          </a:p>
        </p:txBody>
      </p:sp>
      <p:sp>
        <p:nvSpPr>
          <p:cNvPr id="3" name="Content Placeholder 2"/>
          <p:cNvSpPr>
            <a:spLocks noGrp="1"/>
          </p:cNvSpPr>
          <p:nvPr>
            <p:ph idx="1"/>
          </p:nvPr>
        </p:nvSpPr>
        <p:spPr/>
        <p:txBody>
          <a:bodyPr/>
          <a:lstStyle/>
          <a:p>
            <a:r>
              <a:rPr lang="nl-NL" dirty="0" smtClean="0"/>
              <a:t>Gebaseerd op thesaurus-taal (proposities): subject-predicaat-object</a:t>
            </a:r>
          </a:p>
          <a:p>
            <a:r>
              <a:rPr lang="nl-NL" dirty="0" smtClean="0"/>
              <a:t>Zelflerend (big data) door thesaurus te verrijken met verwante termen uit </a:t>
            </a:r>
            <a:r>
              <a:rPr lang="nl-NL" dirty="0" err="1" smtClean="0"/>
              <a:t>doc’s</a:t>
            </a:r>
            <a:r>
              <a:rPr lang="nl-NL" dirty="0" smtClean="0"/>
              <a:t>/pdf’s en pagina’s</a:t>
            </a:r>
          </a:p>
          <a:p>
            <a:r>
              <a:rPr lang="nl-NL" dirty="0" smtClean="0"/>
              <a:t>Gebruikt voor:</a:t>
            </a:r>
          </a:p>
          <a:p>
            <a:pPr lvl="1"/>
            <a:r>
              <a:rPr lang="nl-NL" dirty="0" smtClean="0"/>
              <a:t>Automatisch leggen van verbanden binnen en buiten expertise systeem</a:t>
            </a:r>
          </a:p>
          <a:p>
            <a:pPr lvl="1"/>
            <a:r>
              <a:rPr lang="nl-NL" dirty="0" smtClean="0"/>
              <a:t>Zoekmachine</a:t>
            </a:r>
            <a:endParaRPr lang="nl-NL" dirty="0"/>
          </a:p>
        </p:txBody>
      </p:sp>
      <p:sp>
        <p:nvSpPr>
          <p:cNvPr id="4" name="Slide Number Placeholder 3"/>
          <p:cNvSpPr>
            <a:spLocks noGrp="1"/>
          </p:cNvSpPr>
          <p:nvPr>
            <p:ph type="sldNum" sz="quarter" idx="12"/>
          </p:nvPr>
        </p:nvSpPr>
        <p:spPr/>
        <p:txBody>
          <a:bodyPr/>
          <a:lstStyle/>
          <a:p>
            <a:fld id="{8439C743-7336-419E-8AFA-EB63943EC7EC}" type="slidenum">
              <a:rPr lang="en-US" smtClean="0"/>
              <a:pPr/>
              <a:t>14</a:t>
            </a:fld>
            <a:endParaRPr lang="en-US"/>
          </a:p>
        </p:txBody>
      </p:sp>
    </p:spTree>
    <p:extLst>
      <p:ext uri="{BB962C8B-B14F-4D97-AF65-F5344CB8AC3E}">
        <p14:creationId xmlns:p14="http://schemas.microsoft.com/office/powerpoint/2010/main" val="2400031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185203"/>
          </a:xfrm>
        </p:spPr>
        <p:txBody>
          <a:bodyPr/>
          <a:lstStyle/>
          <a:p>
            <a:r>
              <a:rPr lang="nl-NL" dirty="0" smtClean="0"/>
              <a:t>EMM </a:t>
            </a:r>
            <a:r>
              <a:rPr lang="nl-NL" dirty="0" err="1" smtClean="0"/>
              <a:t>scenarios</a:t>
            </a:r>
            <a:endParaRPr lang="nl-NL" dirty="0"/>
          </a:p>
        </p:txBody>
      </p:sp>
      <p:sp>
        <p:nvSpPr>
          <p:cNvPr id="3" name="Content Placeholder 2"/>
          <p:cNvSpPr>
            <a:spLocks noGrp="1"/>
          </p:cNvSpPr>
          <p:nvPr>
            <p:ph idx="1"/>
          </p:nvPr>
        </p:nvSpPr>
        <p:spPr>
          <a:xfrm>
            <a:off x="1484310" y="1871003"/>
            <a:ext cx="10018713" cy="4361253"/>
          </a:xfrm>
        </p:spPr>
        <p:txBody>
          <a:bodyPr>
            <a:normAutofit lnSpcReduction="10000"/>
          </a:bodyPr>
          <a:lstStyle/>
          <a:p>
            <a:r>
              <a:rPr lang="nl-NL" dirty="0" smtClean="0"/>
              <a:t>Reverse engineering</a:t>
            </a:r>
          </a:p>
          <a:p>
            <a:pPr marL="457200" lvl="1" indent="0">
              <a:buNone/>
            </a:pPr>
            <a:r>
              <a:rPr lang="nl-NL" dirty="0" smtClean="0"/>
              <a:t>Snel opzetten van expertisesysteem (zonder </a:t>
            </a:r>
            <a:r>
              <a:rPr lang="nl-NL" dirty="0" err="1" smtClean="0"/>
              <a:t>conceptmaps</a:t>
            </a:r>
            <a:r>
              <a:rPr lang="nl-NL" dirty="0" smtClean="0"/>
              <a:t>) door bronmateriaal te linken aan contexten</a:t>
            </a:r>
          </a:p>
          <a:p>
            <a:r>
              <a:rPr lang="nl-NL" dirty="0" smtClean="0"/>
              <a:t>Casestudie</a:t>
            </a:r>
          </a:p>
          <a:p>
            <a:pPr marL="457200" lvl="1" indent="0">
              <a:buNone/>
            </a:pPr>
            <a:r>
              <a:rPr lang="nl-NL" dirty="0" smtClean="0"/>
              <a:t>Vastleggen van een projectproces en -resultaten</a:t>
            </a:r>
          </a:p>
          <a:p>
            <a:r>
              <a:rPr lang="nl-NL" dirty="0" smtClean="0"/>
              <a:t>Empirische cyclus (abductie): systematisch opbouw van een Body of Knowledge (</a:t>
            </a:r>
            <a:r>
              <a:rPr lang="nl-NL" dirty="0" err="1" smtClean="0"/>
              <a:t>BoK</a:t>
            </a:r>
            <a:r>
              <a:rPr lang="nl-NL" dirty="0" smtClean="0"/>
              <a:t>)</a:t>
            </a:r>
          </a:p>
          <a:p>
            <a:pPr marL="457200" lvl="1" indent="0">
              <a:buNone/>
            </a:pPr>
            <a:r>
              <a:rPr lang="nl-NL" dirty="0" smtClean="0"/>
              <a:t>Cycli van theorievorming uit casestudies en nader onderzoek door casestudie</a:t>
            </a:r>
          </a:p>
          <a:p>
            <a:r>
              <a:rPr lang="nl-NL" dirty="0" err="1" smtClean="0"/>
              <a:t>Semantic</a:t>
            </a:r>
            <a:r>
              <a:rPr lang="nl-NL" dirty="0" smtClean="0"/>
              <a:t> </a:t>
            </a:r>
            <a:r>
              <a:rPr lang="nl-NL" dirty="0" err="1" smtClean="0"/>
              <a:t>library</a:t>
            </a:r>
            <a:endParaRPr lang="nl-NL" dirty="0" smtClean="0"/>
          </a:p>
          <a:p>
            <a:pPr marL="457200" lvl="1" indent="0">
              <a:buNone/>
            </a:pPr>
            <a:r>
              <a:rPr lang="nl-NL" dirty="0" smtClean="0"/>
              <a:t>Informatiekaarten en </a:t>
            </a:r>
            <a:r>
              <a:rPr lang="nl-NL" dirty="0" err="1" smtClean="0"/>
              <a:t>guided</a:t>
            </a:r>
            <a:r>
              <a:rPr lang="nl-NL" dirty="0" smtClean="0"/>
              <a:t> tours</a:t>
            </a:r>
          </a:p>
        </p:txBody>
      </p:sp>
      <p:sp>
        <p:nvSpPr>
          <p:cNvPr id="4" name="Slide Number Placeholder 3"/>
          <p:cNvSpPr>
            <a:spLocks noGrp="1"/>
          </p:cNvSpPr>
          <p:nvPr>
            <p:ph type="sldNum" sz="quarter" idx="12"/>
          </p:nvPr>
        </p:nvSpPr>
        <p:spPr/>
        <p:txBody>
          <a:bodyPr/>
          <a:lstStyle/>
          <a:p>
            <a:fld id="{8439C743-7336-419E-8AFA-EB63943EC7EC}" type="slidenum">
              <a:rPr lang="en-US" smtClean="0"/>
              <a:pPr/>
              <a:t>15</a:t>
            </a:fld>
            <a:endParaRPr lang="en-US"/>
          </a:p>
        </p:txBody>
      </p:sp>
    </p:spTree>
    <p:extLst>
      <p:ext uri="{BB962C8B-B14F-4D97-AF65-F5344CB8AC3E}">
        <p14:creationId xmlns:p14="http://schemas.microsoft.com/office/powerpoint/2010/main" val="4254238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104363"/>
          </a:xfrm>
        </p:spPr>
        <p:txBody>
          <a:bodyPr/>
          <a:lstStyle/>
          <a:p>
            <a:r>
              <a:rPr lang="nl-NL" dirty="0" smtClean="0"/>
              <a:t>Slotopmerkingen</a:t>
            </a:r>
            <a:endParaRPr lang="nl-NL" dirty="0"/>
          </a:p>
        </p:txBody>
      </p:sp>
      <p:sp>
        <p:nvSpPr>
          <p:cNvPr id="3" name="Content Placeholder 2"/>
          <p:cNvSpPr>
            <a:spLocks noGrp="1"/>
          </p:cNvSpPr>
          <p:nvPr>
            <p:ph idx="1"/>
          </p:nvPr>
        </p:nvSpPr>
        <p:spPr>
          <a:xfrm>
            <a:off x="1484310" y="1790163"/>
            <a:ext cx="10018713" cy="4001037"/>
          </a:xfrm>
        </p:spPr>
        <p:txBody>
          <a:bodyPr>
            <a:normAutofit/>
          </a:bodyPr>
          <a:lstStyle/>
          <a:p>
            <a:r>
              <a:rPr lang="nl-NL" dirty="0" smtClean="0"/>
              <a:t>Vijf jaar ervaring</a:t>
            </a:r>
          </a:p>
          <a:p>
            <a:r>
              <a:rPr lang="nl-NL" dirty="0" smtClean="0"/>
              <a:t>EMM en expertisesysteem zijn volwassen geworden</a:t>
            </a:r>
          </a:p>
          <a:p>
            <a:r>
              <a:rPr lang="nl-NL" dirty="0" smtClean="0"/>
              <a:t>Expertisesysteem is een </a:t>
            </a:r>
            <a:r>
              <a:rPr lang="nl-NL" i="1" dirty="0" smtClean="0"/>
              <a:t>no </a:t>
            </a:r>
            <a:r>
              <a:rPr lang="nl-NL" i="1" dirty="0" err="1" smtClean="0"/>
              <a:t>regret</a:t>
            </a:r>
            <a:r>
              <a:rPr lang="nl-NL" i="1" dirty="0" smtClean="0"/>
              <a:t> </a:t>
            </a:r>
            <a:r>
              <a:rPr lang="nl-NL" dirty="0" smtClean="0"/>
              <a:t>oplossing: inboedel kan worden opgepakt</a:t>
            </a:r>
          </a:p>
          <a:p>
            <a:r>
              <a:rPr lang="nl-NL" dirty="0" smtClean="0"/>
              <a:t>Van pionieren naar beheer &amp; onderhoud en research &amp; development</a:t>
            </a:r>
          </a:p>
          <a:p>
            <a:r>
              <a:rPr lang="nl-NL" dirty="0" smtClean="0"/>
              <a:t>Kennis en ervaring delen</a:t>
            </a:r>
          </a:p>
          <a:p>
            <a:pPr lvl="1"/>
            <a:r>
              <a:rPr lang="nl-NL" dirty="0" smtClean="0"/>
              <a:t>Passief: via </a:t>
            </a:r>
            <a:r>
              <a:rPr lang="nl-NL" dirty="0" err="1" smtClean="0"/>
              <a:t>creative</a:t>
            </a:r>
            <a:r>
              <a:rPr lang="nl-NL" dirty="0" smtClean="0"/>
              <a:t> </a:t>
            </a:r>
            <a:r>
              <a:rPr lang="nl-NL" dirty="0" err="1" smtClean="0"/>
              <a:t>commons</a:t>
            </a:r>
            <a:r>
              <a:rPr lang="nl-NL" dirty="0" smtClean="0"/>
              <a:t> licentie (CC 4.0 BY-NC-SA)</a:t>
            </a:r>
          </a:p>
          <a:p>
            <a:pPr lvl="1"/>
            <a:r>
              <a:rPr lang="nl-NL" dirty="0" smtClean="0"/>
              <a:t>Actief: via samenwerkingsverbanden</a:t>
            </a:r>
          </a:p>
          <a:p>
            <a:r>
              <a:rPr lang="nl-NL" dirty="0" smtClean="0"/>
              <a:t>Zie </a:t>
            </a:r>
            <a:r>
              <a:rPr lang="nl-NL" dirty="0" smtClean="0">
                <a:hlinkClick r:id="rId2"/>
              </a:rPr>
              <a:t>www.projectenportfolio.nl</a:t>
            </a:r>
            <a:r>
              <a:rPr lang="nl-NL" dirty="0" smtClean="0"/>
              <a:t> voor meer informatie over EMM</a:t>
            </a:r>
          </a:p>
        </p:txBody>
      </p:sp>
      <p:sp>
        <p:nvSpPr>
          <p:cNvPr id="4" name="Slide Number Placeholder 3"/>
          <p:cNvSpPr>
            <a:spLocks noGrp="1"/>
          </p:cNvSpPr>
          <p:nvPr>
            <p:ph type="sldNum" sz="quarter" idx="12"/>
          </p:nvPr>
        </p:nvSpPr>
        <p:spPr/>
        <p:txBody>
          <a:bodyPr/>
          <a:lstStyle/>
          <a:p>
            <a:fld id="{8439C743-7336-419E-8AFA-EB63943EC7EC}" type="slidenum">
              <a:rPr lang="en-US" smtClean="0"/>
              <a:pPr/>
              <a:t>16</a:t>
            </a:fld>
            <a:endParaRPr lang="en-US"/>
          </a:p>
        </p:txBody>
      </p:sp>
    </p:spTree>
    <p:extLst>
      <p:ext uri="{BB962C8B-B14F-4D97-AF65-F5344CB8AC3E}">
        <p14:creationId xmlns:p14="http://schemas.microsoft.com/office/powerpoint/2010/main" val="727715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819443"/>
          </a:xfrm>
        </p:spPr>
        <p:txBody>
          <a:bodyPr/>
          <a:lstStyle/>
          <a:p>
            <a:r>
              <a:rPr lang="en-US" dirty="0" err="1" smtClean="0"/>
              <a:t>Systeemdenken</a:t>
            </a:r>
            <a:r>
              <a:rPr lang="en-US" dirty="0" smtClean="0"/>
              <a:t> </a:t>
            </a:r>
            <a:r>
              <a:rPr lang="en-US" dirty="0" err="1" smtClean="0"/>
              <a:t>als</a:t>
            </a:r>
            <a:r>
              <a:rPr lang="en-US" dirty="0" smtClean="0"/>
              <a:t> basis </a:t>
            </a:r>
            <a:r>
              <a:rPr lang="en-US" dirty="0" err="1" smtClean="0"/>
              <a:t>voor</a:t>
            </a:r>
            <a:r>
              <a:rPr lang="en-US" dirty="0" smtClean="0"/>
              <a:t> </a:t>
            </a:r>
            <a:r>
              <a:rPr lang="en-US" dirty="0" err="1" smtClean="0"/>
              <a:t>handelen</a:t>
            </a:r>
            <a:endParaRPr lang="en-US" dirty="0"/>
          </a:p>
        </p:txBody>
      </p:sp>
      <p:sp>
        <p:nvSpPr>
          <p:cNvPr id="3" name="Content Placeholder 2"/>
          <p:cNvSpPr>
            <a:spLocks noGrp="1"/>
          </p:cNvSpPr>
          <p:nvPr>
            <p:ph idx="1"/>
          </p:nvPr>
        </p:nvSpPr>
        <p:spPr>
          <a:xfrm>
            <a:off x="1484310" y="1716259"/>
            <a:ext cx="10018713" cy="4074942"/>
          </a:xfrm>
        </p:spPr>
        <p:txBody>
          <a:bodyPr>
            <a:normAutofit/>
          </a:bodyPr>
          <a:lstStyle/>
          <a:p>
            <a:r>
              <a:rPr lang="nl-NL" dirty="0"/>
              <a:t>Duurzame, </a:t>
            </a:r>
            <a:r>
              <a:rPr lang="nl-NL" dirty="0" err="1"/>
              <a:t>samenlerende</a:t>
            </a:r>
            <a:r>
              <a:rPr lang="nl-NL" dirty="0"/>
              <a:t> maatschappij</a:t>
            </a:r>
          </a:p>
          <a:p>
            <a:pPr lvl="1"/>
            <a:r>
              <a:rPr lang="nl-NL" dirty="0"/>
              <a:t>Maatschappelijk uitdagingen, leefbaarheidsvraagstukken</a:t>
            </a:r>
          </a:p>
          <a:p>
            <a:pPr lvl="1"/>
            <a:r>
              <a:rPr lang="nl-NL" dirty="0"/>
              <a:t>Gedeelde verantwoordelijkheid</a:t>
            </a:r>
          </a:p>
          <a:p>
            <a:pPr lvl="1"/>
            <a:r>
              <a:rPr lang="nl-NL" dirty="0"/>
              <a:t>3 O’s en burgers werken en leren samen, studenten zijn onze collega’s → leven lang leren</a:t>
            </a:r>
          </a:p>
          <a:p>
            <a:r>
              <a:rPr lang="nl-NL" dirty="0"/>
              <a:t>Systeemdenken als fundament (basis voor 21st </a:t>
            </a:r>
            <a:r>
              <a:rPr lang="nl-NL" dirty="0" err="1"/>
              <a:t>century</a:t>
            </a:r>
            <a:r>
              <a:rPr lang="nl-NL" dirty="0"/>
              <a:t> skills)</a:t>
            </a:r>
          </a:p>
          <a:p>
            <a:pPr lvl="1"/>
            <a:r>
              <a:rPr lang="nl-NL" dirty="0"/>
              <a:t>Kritische (zelf)reflectie</a:t>
            </a:r>
          </a:p>
          <a:p>
            <a:pPr lvl="1"/>
            <a:r>
              <a:rPr lang="nl-NL" dirty="0"/>
              <a:t>Zoeken naar breed gedragen verbeteringen → gezamenlijke reflecties over reflecties = </a:t>
            </a:r>
            <a:r>
              <a:rPr lang="nl-NL" dirty="0" smtClean="0"/>
              <a:t>metareflectie</a:t>
            </a:r>
            <a:endParaRPr lang="nl-NL" dirty="0"/>
          </a:p>
        </p:txBody>
      </p:sp>
      <p:sp>
        <p:nvSpPr>
          <p:cNvPr id="4" name="Slide Number Placeholder 3"/>
          <p:cNvSpPr>
            <a:spLocks noGrp="1"/>
          </p:cNvSpPr>
          <p:nvPr>
            <p:ph type="sldNum" sz="quarter" idx="12"/>
          </p:nvPr>
        </p:nvSpPr>
        <p:spPr/>
        <p:txBody>
          <a:bodyPr/>
          <a:lstStyle/>
          <a:p>
            <a:fld id="{8439C743-7336-419E-8AFA-EB63943EC7EC}" type="slidenum">
              <a:rPr lang="en-US" smtClean="0"/>
              <a:pPr/>
              <a:t>17</a:t>
            </a:fld>
            <a:endParaRPr lang="en-US"/>
          </a:p>
        </p:txBody>
      </p:sp>
    </p:spTree>
    <p:extLst>
      <p:ext uri="{BB962C8B-B14F-4D97-AF65-F5344CB8AC3E}">
        <p14:creationId xmlns:p14="http://schemas.microsoft.com/office/powerpoint/2010/main" val="753064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5470" y="710149"/>
            <a:ext cx="3973953" cy="5377375"/>
          </a:xfrm>
        </p:spPr>
        <p:txBody>
          <a:bodyPr/>
          <a:lstStyle/>
          <a:p>
            <a:pPr algn="l"/>
            <a:r>
              <a:rPr lang="en-US" dirty="0" err="1" smtClean="0"/>
              <a:t>Sociale</a:t>
            </a:r>
            <a:r>
              <a:rPr lang="en-US" dirty="0" smtClean="0"/>
              <a:t> </a:t>
            </a:r>
            <a:r>
              <a:rPr lang="en-US" dirty="0" err="1" smtClean="0"/>
              <a:t>theorie</a:t>
            </a:r>
            <a:r>
              <a:rPr lang="en-US" dirty="0" smtClean="0"/>
              <a:t> van de </a:t>
            </a:r>
            <a:r>
              <a:rPr lang="en-US" dirty="0" err="1" smtClean="0"/>
              <a:t>duurzame</a:t>
            </a:r>
            <a:r>
              <a:rPr lang="en-US" dirty="0" smtClean="0"/>
              <a:t>, </a:t>
            </a:r>
            <a:r>
              <a:rPr lang="en-US" dirty="0" err="1" smtClean="0"/>
              <a:t>samenlerende</a:t>
            </a:r>
            <a:r>
              <a:rPr lang="en-US" dirty="0" smtClean="0"/>
              <a:t> </a:t>
            </a:r>
            <a:r>
              <a:rPr lang="en-US" dirty="0" err="1" smtClean="0"/>
              <a:t>maatschappij</a:t>
            </a:r>
            <a:endParaRPr lang="en-US" dirty="0"/>
          </a:p>
        </p:txBody>
      </p:sp>
      <p:sp>
        <p:nvSpPr>
          <p:cNvPr id="3" name="Slide Number Placeholder 2"/>
          <p:cNvSpPr>
            <a:spLocks noGrp="1"/>
          </p:cNvSpPr>
          <p:nvPr>
            <p:ph type="sldNum" sz="quarter" idx="12"/>
          </p:nvPr>
        </p:nvSpPr>
        <p:spPr/>
        <p:txBody>
          <a:bodyPr/>
          <a:lstStyle/>
          <a:p>
            <a:fld id="{8439C743-7336-419E-8AFA-EB63943EC7EC}" type="slidenum">
              <a:rPr lang="en-US" smtClean="0"/>
              <a:pPr/>
              <a:t>18</a:t>
            </a:fld>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559423" y="-60325"/>
            <a:ext cx="5943600" cy="6918325"/>
          </a:xfrm>
          <a:prstGeom prst="rect">
            <a:avLst/>
          </a:prstGeom>
        </p:spPr>
      </p:pic>
    </p:spTree>
    <p:extLst>
      <p:ext uri="{BB962C8B-B14F-4D97-AF65-F5344CB8AC3E}">
        <p14:creationId xmlns:p14="http://schemas.microsoft.com/office/powerpoint/2010/main" val="69663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 is expertise?</a:t>
            </a:r>
            <a:endParaRPr lang="nl-NL" dirty="0"/>
          </a:p>
        </p:txBody>
      </p:sp>
      <p:sp>
        <p:nvSpPr>
          <p:cNvPr id="3" name="Content Placeholder 2"/>
          <p:cNvSpPr>
            <a:spLocks noGrp="1"/>
          </p:cNvSpPr>
          <p:nvPr>
            <p:ph idx="1"/>
          </p:nvPr>
        </p:nvSpPr>
        <p:spPr/>
        <p:txBody>
          <a:bodyPr>
            <a:normAutofit lnSpcReduction="10000"/>
          </a:bodyPr>
          <a:lstStyle/>
          <a:p>
            <a:r>
              <a:rPr lang="nl-NL" dirty="0" smtClean="0"/>
              <a:t>Korte versie</a:t>
            </a:r>
          </a:p>
          <a:p>
            <a:pPr marL="457200" lvl="1" indent="0">
              <a:buNone/>
            </a:pPr>
            <a:r>
              <a:rPr lang="nl-NL" dirty="0"/>
              <a:t>K</a:t>
            </a:r>
            <a:r>
              <a:rPr lang="nl-NL" dirty="0" smtClean="0"/>
              <a:t>ennis en kunde.</a:t>
            </a:r>
          </a:p>
          <a:p>
            <a:endParaRPr lang="nl-NL" dirty="0" smtClean="0"/>
          </a:p>
          <a:p>
            <a:r>
              <a:rPr lang="nl-NL" dirty="0" smtClean="0"/>
              <a:t>Lange versie</a:t>
            </a:r>
          </a:p>
          <a:p>
            <a:pPr marL="457200" lvl="1" indent="0">
              <a:buNone/>
            </a:pPr>
            <a:r>
              <a:rPr lang="nl-NL" dirty="0" smtClean="0"/>
              <a:t>De </a:t>
            </a:r>
            <a:r>
              <a:rPr lang="nl-NL" dirty="0"/>
              <a:t>uitgebreide kennis en ervaring die iemand bezit die hem of haar in staat stelt om problemen te analyseren indien mogelijk oplossingsrichtingen te verkennen. Ook een organisatie kan over expertise beschikken. Een andere benaming voor het woord expertise is vakbekwaamheid of deskundigheid.</a:t>
            </a:r>
          </a:p>
        </p:txBody>
      </p:sp>
      <p:sp>
        <p:nvSpPr>
          <p:cNvPr id="4" name="Slide Number Placeholder 3"/>
          <p:cNvSpPr>
            <a:spLocks noGrp="1"/>
          </p:cNvSpPr>
          <p:nvPr>
            <p:ph type="sldNum" sz="quarter" idx="12"/>
          </p:nvPr>
        </p:nvSpPr>
        <p:spPr/>
        <p:txBody>
          <a:bodyPr/>
          <a:lstStyle/>
          <a:p>
            <a:fld id="{8439C743-7336-419E-8AFA-EB63943EC7EC}" type="slidenum">
              <a:rPr lang="en-US" smtClean="0"/>
              <a:pPr/>
              <a:t>2</a:t>
            </a:fld>
            <a:endParaRPr lang="en-US"/>
          </a:p>
        </p:txBody>
      </p:sp>
    </p:spTree>
    <p:extLst>
      <p:ext uri="{BB962C8B-B14F-4D97-AF65-F5344CB8AC3E}">
        <p14:creationId xmlns:p14="http://schemas.microsoft.com/office/powerpoint/2010/main" val="340133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Wat is expertise management?</a:t>
            </a:r>
            <a:endParaRPr lang="en-US" dirty="0"/>
          </a:p>
        </p:txBody>
      </p:sp>
      <p:sp>
        <p:nvSpPr>
          <p:cNvPr id="5" name="Content Placeholder 4"/>
          <p:cNvSpPr>
            <a:spLocks noGrp="1"/>
          </p:cNvSpPr>
          <p:nvPr>
            <p:ph idx="1"/>
          </p:nvPr>
        </p:nvSpPr>
        <p:spPr/>
        <p:txBody>
          <a:bodyPr/>
          <a:lstStyle/>
          <a:p>
            <a:r>
              <a:rPr lang="en-US" dirty="0" smtClean="0"/>
              <a:t>Korte </a:t>
            </a:r>
            <a:r>
              <a:rPr lang="en-US" dirty="0" err="1" smtClean="0"/>
              <a:t>versie</a:t>
            </a:r>
            <a:endParaRPr lang="en-US" dirty="0" smtClean="0"/>
          </a:p>
          <a:p>
            <a:pPr marL="457200" lvl="1" indent="0">
              <a:buNone/>
            </a:pPr>
            <a:r>
              <a:rPr lang="en-US" dirty="0" smtClean="0"/>
              <a:t>Expertise van </a:t>
            </a:r>
            <a:r>
              <a:rPr lang="en-US" dirty="0" err="1" smtClean="0"/>
              <a:t>elkaar</a:t>
            </a:r>
            <a:r>
              <a:rPr lang="en-US" dirty="0" smtClean="0"/>
              <a:t> </a:t>
            </a:r>
            <a:r>
              <a:rPr lang="en-US" dirty="0" err="1" smtClean="0"/>
              <a:t>zodanig</a:t>
            </a:r>
            <a:r>
              <a:rPr lang="en-US" dirty="0" smtClean="0"/>
              <a:t> </a:t>
            </a:r>
            <a:r>
              <a:rPr lang="en-US" dirty="0" err="1" smtClean="0"/>
              <a:t>benutten</a:t>
            </a:r>
            <a:r>
              <a:rPr lang="en-US" dirty="0" smtClean="0"/>
              <a:t> </a:t>
            </a:r>
            <a:r>
              <a:rPr lang="en-US" dirty="0" err="1" smtClean="0"/>
              <a:t>dat</a:t>
            </a:r>
            <a:r>
              <a:rPr lang="en-US" dirty="0" smtClean="0"/>
              <a:t> we </a:t>
            </a:r>
            <a:r>
              <a:rPr lang="en-US" dirty="0" err="1" smtClean="0"/>
              <a:t>gezamenlijk</a:t>
            </a:r>
            <a:r>
              <a:rPr lang="en-US" dirty="0" smtClean="0"/>
              <a:t> de </a:t>
            </a:r>
            <a:r>
              <a:rPr lang="en-US" dirty="0" err="1" smtClean="0"/>
              <a:t>goede</a:t>
            </a:r>
            <a:r>
              <a:rPr lang="en-US" dirty="0" smtClean="0"/>
              <a:t> </a:t>
            </a:r>
            <a:r>
              <a:rPr lang="en-US" dirty="0" err="1" smtClean="0"/>
              <a:t>dingen</a:t>
            </a:r>
            <a:r>
              <a:rPr lang="en-US" dirty="0" smtClean="0"/>
              <a:t> </a:t>
            </a:r>
            <a:r>
              <a:rPr lang="en-US" dirty="0" err="1" smtClean="0"/>
              <a:t>doen</a:t>
            </a:r>
            <a:r>
              <a:rPr lang="en-US" dirty="0" smtClean="0"/>
              <a:t>.</a:t>
            </a:r>
          </a:p>
          <a:p>
            <a:endParaRPr lang="en-US" dirty="0" smtClean="0"/>
          </a:p>
          <a:p>
            <a:r>
              <a:rPr lang="nl-NL" dirty="0" smtClean="0"/>
              <a:t>Aangevuld met</a:t>
            </a:r>
            <a:endParaRPr lang="en-US" dirty="0" smtClean="0"/>
          </a:p>
          <a:p>
            <a:pPr marL="457200" lvl="1" indent="0">
              <a:buNone/>
            </a:pPr>
            <a:r>
              <a:rPr lang="en-US" dirty="0" err="1" smtClean="0"/>
              <a:t>Proces</a:t>
            </a:r>
            <a:r>
              <a:rPr lang="en-US" dirty="0" smtClean="0"/>
              <a:t> van </a:t>
            </a:r>
            <a:r>
              <a:rPr lang="en-US" dirty="0" err="1" smtClean="0"/>
              <a:t>abductie</a:t>
            </a:r>
            <a:r>
              <a:rPr lang="en-US" dirty="0" smtClean="0"/>
              <a:t>: </a:t>
            </a:r>
            <a:r>
              <a:rPr lang="en-US" dirty="0" err="1" smtClean="0"/>
              <a:t>generaliseren</a:t>
            </a:r>
            <a:r>
              <a:rPr lang="en-US" dirty="0" smtClean="0"/>
              <a:t> </a:t>
            </a:r>
            <a:r>
              <a:rPr lang="en-US" dirty="0" err="1" smtClean="0"/>
              <a:t>uit</a:t>
            </a:r>
            <a:r>
              <a:rPr lang="en-US" dirty="0" smtClean="0"/>
              <a:t> </a:t>
            </a:r>
            <a:r>
              <a:rPr lang="en-US" dirty="0" err="1" smtClean="0"/>
              <a:t>casestudies</a:t>
            </a:r>
            <a:r>
              <a:rPr lang="en-US" dirty="0" smtClean="0"/>
              <a:t>, </a:t>
            </a:r>
            <a:r>
              <a:rPr lang="en-US" dirty="0" err="1" smtClean="0"/>
              <a:t>zoeken</a:t>
            </a:r>
            <a:r>
              <a:rPr lang="en-US" dirty="0" smtClean="0"/>
              <a:t> </a:t>
            </a:r>
            <a:r>
              <a:rPr lang="en-US" dirty="0" err="1" smtClean="0"/>
              <a:t>naar</a:t>
            </a:r>
            <a:r>
              <a:rPr lang="en-US" dirty="0" smtClean="0"/>
              <a:t> de best </a:t>
            </a:r>
            <a:r>
              <a:rPr lang="en-US" dirty="0" err="1" smtClean="0"/>
              <a:t>mogelijke</a:t>
            </a:r>
            <a:r>
              <a:rPr lang="en-US" dirty="0" smtClean="0"/>
              <a:t> </a:t>
            </a:r>
            <a:r>
              <a:rPr lang="en-US" dirty="0" err="1" smtClean="0"/>
              <a:t>verklaring</a:t>
            </a:r>
            <a:r>
              <a:rPr lang="en-US" dirty="0" smtClean="0"/>
              <a:t> </a:t>
            </a:r>
            <a:r>
              <a:rPr lang="en-US" dirty="0" err="1" smtClean="0"/>
              <a:t>en</a:t>
            </a:r>
            <a:r>
              <a:rPr lang="en-US" dirty="0" smtClean="0"/>
              <a:t> </a:t>
            </a:r>
            <a:r>
              <a:rPr lang="en-US" dirty="0" err="1" smtClean="0"/>
              <a:t>dat</a:t>
            </a:r>
            <a:r>
              <a:rPr lang="en-US" dirty="0" smtClean="0"/>
              <a:t> </a:t>
            </a:r>
            <a:r>
              <a:rPr lang="en-US" dirty="0" err="1" smtClean="0"/>
              <a:t>weer</a:t>
            </a:r>
            <a:r>
              <a:rPr lang="en-US" dirty="0" smtClean="0"/>
              <a:t> </a:t>
            </a:r>
            <a:r>
              <a:rPr lang="en-US" dirty="0" err="1" smtClean="0"/>
              <a:t>als</a:t>
            </a:r>
            <a:r>
              <a:rPr lang="en-US" dirty="0" smtClean="0"/>
              <a:t> </a:t>
            </a:r>
            <a:r>
              <a:rPr lang="en-US" dirty="0" err="1" smtClean="0"/>
              <a:t>uitganspunt</a:t>
            </a:r>
            <a:r>
              <a:rPr lang="en-US" dirty="0" smtClean="0"/>
              <a:t> </a:t>
            </a:r>
            <a:r>
              <a:rPr lang="en-US" dirty="0" err="1" smtClean="0"/>
              <a:t>nemen</a:t>
            </a:r>
            <a:r>
              <a:rPr lang="en-US" dirty="0" smtClean="0"/>
              <a:t> </a:t>
            </a:r>
            <a:r>
              <a:rPr lang="en-US" dirty="0" err="1" smtClean="0"/>
              <a:t>voor</a:t>
            </a:r>
            <a:r>
              <a:rPr lang="en-US" dirty="0" smtClean="0"/>
              <a:t> </a:t>
            </a:r>
            <a:r>
              <a:rPr lang="en-US" dirty="0" err="1" smtClean="0"/>
              <a:t>vervolgonderzoek</a:t>
            </a:r>
            <a:r>
              <a:rPr lang="en-US" dirty="0" smtClean="0"/>
              <a:t>. In </a:t>
            </a:r>
            <a:r>
              <a:rPr lang="en-US" dirty="0" err="1" smtClean="0"/>
              <a:t>dit</a:t>
            </a:r>
            <a:r>
              <a:rPr lang="en-US" dirty="0" smtClean="0"/>
              <a:t> </a:t>
            </a:r>
            <a:r>
              <a:rPr lang="en-US" dirty="0" err="1" smtClean="0"/>
              <a:t>cyclische</a:t>
            </a:r>
            <a:r>
              <a:rPr lang="en-US" dirty="0" smtClean="0"/>
              <a:t> </a:t>
            </a:r>
            <a:r>
              <a:rPr lang="en-US" dirty="0" err="1" smtClean="0"/>
              <a:t>proces</a:t>
            </a:r>
            <a:r>
              <a:rPr lang="en-US" dirty="0" smtClean="0"/>
              <a:t> </a:t>
            </a:r>
            <a:r>
              <a:rPr lang="en-US" dirty="0" err="1" smtClean="0"/>
              <a:t>wordt</a:t>
            </a:r>
            <a:r>
              <a:rPr lang="en-US" dirty="0" smtClean="0"/>
              <a:t> </a:t>
            </a:r>
            <a:r>
              <a:rPr lang="en-US" dirty="0" err="1" smtClean="0"/>
              <a:t>een</a:t>
            </a:r>
            <a:r>
              <a:rPr lang="en-US" dirty="0" smtClean="0"/>
              <a:t> Body of Knowledge </a:t>
            </a:r>
            <a:r>
              <a:rPr lang="en-US" dirty="0" err="1" smtClean="0"/>
              <a:t>opgebouwd</a:t>
            </a:r>
            <a:r>
              <a:rPr lang="en-US" dirty="0" smtClean="0"/>
              <a:t>.</a:t>
            </a:r>
            <a:endParaRPr lang="en-US" dirty="0"/>
          </a:p>
        </p:txBody>
      </p:sp>
    </p:spTree>
    <p:extLst>
      <p:ext uri="{BB962C8B-B14F-4D97-AF65-F5344CB8AC3E}">
        <p14:creationId xmlns:p14="http://schemas.microsoft.com/office/powerpoint/2010/main" val="207617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Expertisemanagement en expertisesysteem</a:t>
            </a:r>
            <a:br>
              <a:rPr lang="nl-NL" dirty="0" smtClean="0"/>
            </a:br>
            <a:r>
              <a:rPr lang="nl-NL" dirty="0" smtClean="0"/>
              <a:t>in vogelvlucht</a:t>
            </a:r>
            <a:endParaRPr lang="nl-NL" dirty="0"/>
          </a:p>
        </p:txBody>
      </p:sp>
      <p:sp>
        <p:nvSpPr>
          <p:cNvPr id="3" name="Content Placeholder 2"/>
          <p:cNvSpPr>
            <a:spLocks noGrp="1"/>
          </p:cNvSpPr>
          <p:nvPr>
            <p:ph idx="1"/>
          </p:nvPr>
        </p:nvSpPr>
        <p:spPr/>
        <p:txBody>
          <a:bodyPr/>
          <a:lstStyle/>
          <a:p>
            <a:r>
              <a:rPr lang="nl-NL" dirty="0" smtClean="0"/>
              <a:t>Gebaseerd op actieonderzoek en systeemdenken (hard, soft, </a:t>
            </a:r>
            <a:r>
              <a:rPr lang="nl-NL" dirty="0" err="1" smtClean="0"/>
              <a:t>critical</a:t>
            </a:r>
            <a:r>
              <a:rPr lang="nl-NL" dirty="0" smtClean="0"/>
              <a:t>), maar is niet dogmatisch in gehanteerde </a:t>
            </a:r>
            <a:r>
              <a:rPr lang="nl-NL" dirty="0" err="1" smtClean="0"/>
              <a:t>onderzoek-methoden</a:t>
            </a:r>
            <a:r>
              <a:rPr lang="nl-NL" dirty="0" smtClean="0"/>
              <a:t> en technieken.</a:t>
            </a:r>
          </a:p>
          <a:p>
            <a:r>
              <a:rPr lang="nl-NL" dirty="0" smtClean="0"/>
              <a:t>In het expertisesysteem wordt expertise contextueel in samenhang gebracht door gebruik van betekenisvolle (semantische) relaties en opslag van relevante documenten.</a:t>
            </a:r>
          </a:p>
          <a:p>
            <a:r>
              <a:rPr lang="nl-NL" dirty="0" smtClean="0"/>
              <a:t>Expertise wordt ontsloten via contexten, </a:t>
            </a:r>
            <a:r>
              <a:rPr lang="nl-NL" dirty="0" err="1" smtClean="0"/>
              <a:t>guided</a:t>
            </a:r>
            <a:r>
              <a:rPr lang="nl-NL" dirty="0" smtClean="0"/>
              <a:t> tours, semantische zoekmachine, </a:t>
            </a:r>
            <a:r>
              <a:rPr lang="nl-NL" dirty="0" err="1" smtClean="0"/>
              <a:t>good</a:t>
            </a:r>
            <a:r>
              <a:rPr lang="nl-NL" dirty="0" smtClean="0"/>
              <a:t> &amp; bad </a:t>
            </a:r>
            <a:r>
              <a:rPr lang="nl-NL" dirty="0" err="1" smtClean="0"/>
              <a:t>practices</a:t>
            </a:r>
            <a:r>
              <a:rPr lang="nl-NL" dirty="0" smtClean="0"/>
              <a:t> (</a:t>
            </a:r>
            <a:r>
              <a:rPr lang="nl-NL" dirty="0" err="1" smtClean="0"/>
              <a:t>lessons</a:t>
            </a:r>
            <a:r>
              <a:rPr lang="nl-NL" dirty="0" smtClean="0"/>
              <a:t> </a:t>
            </a:r>
            <a:r>
              <a:rPr lang="nl-NL" dirty="0" err="1" smtClean="0"/>
              <a:t>learned</a:t>
            </a:r>
            <a:r>
              <a:rPr lang="nl-NL" dirty="0" smtClean="0"/>
              <a:t>).</a:t>
            </a:r>
          </a:p>
        </p:txBody>
      </p:sp>
      <p:sp>
        <p:nvSpPr>
          <p:cNvPr id="4" name="Slide Number Placeholder 3"/>
          <p:cNvSpPr>
            <a:spLocks noGrp="1"/>
          </p:cNvSpPr>
          <p:nvPr>
            <p:ph type="sldNum" sz="quarter" idx="12"/>
          </p:nvPr>
        </p:nvSpPr>
        <p:spPr/>
        <p:txBody>
          <a:bodyPr/>
          <a:lstStyle/>
          <a:p>
            <a:fld id="{8439C743-7336-419E-8AFA-EB63943EC7EC}" type="slidenum">
              <a:rPr lang="en-US" smtClean="0"/>
              <a:pPr/>
              <a:t>4</a:t>
            </a:fld>
            <a:endParaRPr lang="en-US"/>
          </a:p>
        </p:txBody>
      </p:sp>
    </p:spTree>
    <p:extLst>
      <p:ext uri="{BB962C8B-B14F-4D97-AF65-F5344CB8AC3E}">
        <p14:creationId xmlns:p14="http://schemas.microsoft.com/office/powerpoint/2010/main" val="244929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51229"/>
            <a:ext cx="10018713" cy="791308"/>
          </a:xfrm>
        </p:spPr>
        <p:txBody>
          <a:bodyPr/>
          <a:lstStyle/>
          <a:p>
            <a:r>
              <a:rPr lang="nl-NL" dirty="0" err="1" smtClean="0"/>
              <a:t>Onderzoek-methoden</a:t>
            </a:r>
            <a:r>
              <a:rPr lang="nl-NL" dirty="0" smtClean="0"/>
              <a:t> en technieken</a:t>
            </a:r>
            <a:endParaRPr lang="nl-NL" dirty="0"/>
          </a:p>
        </p:txBody>
      </p:sp>
      <p:sp>
        <p:nvSpPr>
          <p:cNvPr id="3" name="Slide Number Placeholder 2"/>
          <p:cNvSpPr>
            <a:spLocks noGrp="1"/>
          </p:cNvSpPr>
          <p:nvPr>
            <p:ph type="sldNum" sz="quarter" idx="12"/>
          </p:nvPr>
        </p:nvSpPr>
        <p:spPr/>
        <p:txBody>
          <a:bodyPr/>
          <a:lstStyle/>
          <a:p>
            <a:fld id="{8439C743-7336-419E-8AFA-EB63943EC7EC}" type="slidenum">
              <a:rPr lang="en-US" smtClean="0"/>
              <a:pPr/>
              <a:t>5</a:t>
            </a:fld>
            <a:endParaRPr lang="en-US"/>
          </a:p>
        </p:txBody>
      </p:sp>
      <p:pic>
        <p:nvPicPr>
          <p:cNvPr id="1026" name="Picture 2" descr="https://www.projectenportfolio.nl/images/8/81/Reseach_on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325" y="942537"/>
            <a:ext cx="7932681" cy="566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039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4311" y="685801"/>
            <a:ext cx="10018713" cy="1008736"/>
          </a:xfrm>
        </p:spPr>
        <p:txBody>
          <a:bodyPr/>
          <a:lstStyle/>
          <a:p>
            <a:r>
              <a:rPr lang="nl-NL" dirty="0" smtClean="0"/>
              <a:t>Abductie: leren uit casestudies</a:t>
            </a:r>
            <a:endParaRPr lang="nl-NL" dirty="0"/>
          </a:p>
        </p:txBody>
      </p:sp>
      <p:sp>
        <p:nvSpPr>
          <p:cNvPr id="4" name="Slide Number Placeholder 3"/>
          <p:cNvSpPr>
            <a:spLocks noGrp="1"/>
          </p:cNvSpPr>
          <p:nvPr>
            <p:ph type="sldNum" sz="quarter" idx="12"/>
          </p:nvPr>
        </p:nvSpPr>
        <p:spPr/>
        <p:txBody>
          <a:bodyPr/>
          <a:lstStyle/>
          <a:p>
            <a:fld id="{8439C743-7336-419E-8AFA-EB63943EC7EC}" type="slidenum">
              <a:rPr lang="en-US" smtClean="0"/>
              <a:t>6</a:t>
            </a:fld>
            <a:endParaRPr lang="en-US"/>
          </a:p>
        </p:txBody>
      </p:sp>
      <p:pic>
        <p:nvPicPr>
          <p:cNvPr id="1026" name="Picture 2" descr="http://1.bp.blogspot.com/-Ju04FQZfuzA/TeeTXd-kfLI/AAAAAAAAAHs/_Ws_L-FmOdk/s320/deweydoublem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680" y="2130588"/>
            <a:ext cx="3799974" cy="39352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estand:Rich pic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881" y="5121988"/>
            <a:ext cx="2239078" cy="15225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3731" y="2130588"/>
            <a:ext cx="2198048" cy="1876489"/>
          </a:xfrm>
          <a:prstGeom prst="rect">
            <a:avLst/>
          </a:prstGeom>
        </p:spPr>
      </p:pic>
      <p:pic>
        <p:nvPicPr>
          <p:cNvPr id="1028" name="Picture 4" descr="http://www.allthingsweb.co.uk/wp-content/uploads/case-stud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1666" y="4121834"/>
            <a:ext cx="1577708" cy="14601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orig10.deviantart.net/76d6/f/2015/327/d/c/rwby_theory__ozpin_and_raven_are_from_the_future_by_deadpool100000-d9hrgi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4028" y="1551557"/>
            <a:ext cx="1638234" cy="1158062"/>
          </a:xfrm>
          <a:prstGeom prst="rect">
            <a:avLst/>
          </a:prstGeom>
          <a:noFill/>
          <a:effectLst>
            <a:reflection stA="0" endPos="650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797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768927"/>
          </a:xfrm>
        </p:spPr>
        <p:txBody>
          <a:bodyPr anchor="t"/>
          <a:lstStyle/>
          <a:p>
            <a:r>
              <a:rPr lang="en-US" dirty="0" err="1" smtClean="0"/>
              <a:t>Exepertise</a:t>
            </a:r>
            <a:r>
              <a:rPr lang="en-US" dirty="0" smtClean="0"/>
              <a:t> </a:t>
            </a:r>
            <a:r>
              <a:rPr lang="en-US" dirty="0" err="1" smtClean="0"/>
              <a:t>nader</a:t>
            </a:r>
            <a:r>
              <a:rPr lang="en-US" dirty="0" smtClean="0"/>
              <a:t> </a:t>
            </a:r>
            <a:r>
              <a:rPr lang="en-US" dirty="0" err="1" smtClean="0"/>
              <a:t>geduid</a:t>
            </a:r>
            <a:r>
              <a:rPr lang="en-US" dirty="0" smtClean="0"/>
              <a:t>: DIKW </a:t>
            </a:r>
            <a:r>
              <a:rPr lang="en-US" dirty="0" err="1" smtClean="0"/>
              <a:t>piramide</a:t>
            </a:r>
            <a:endParaRPr lang="en-US" dirty="0"/>
          </a:p>
        </p:txBody>
      </p:sp>
      <p:sp>
        <p:nvSpPr>
          <p:cNvPr id="3" name="Content Placeholder 2"/>
          <p:cNvSpPr>
            <a:spLocks noGrp="1"/>
          </p:cNvSpPr>
          <p:nvPr>
            <p:ph idx="1"/>
          </p:nvPr>
        </p:nvSpPr>
        <p:spPr>
          <a:xfrm>
            <a:off x="1981200" y="1600200"/>
            <a:ext cx="5027812" cy="4800600"/>
          </a:xfrm>
        </p:spPr>
        <p:txBody>
          <a:bodyPr>
            <a:normAutofit lnSpcReduction="10000"/>
          </a:bodyPr>
          <a:lstStyle/>
          <a:p>
            <a:r>
              <a:rPr lang="nl-NL" dirty="0" smtClean="0"/>
              <a:t>Data</a:t>
            </a:r>
            <a:r>
              <a:rPr lang="nl-NL" dirty="0"/>
              <a:t>: ruwe, niet geïnterpreteerde </a:t>
            </a:r>
            <a:r>
              <a:rPr lang="nl-NL" dirty="0" smtClean="0"/>
              <a:t>gegevens</a:t>
            </a:r>
          </a:p>
          <a:p>
            <a:endParaRPr lang="nl-NL" dirty="0"/>
          </a:p>
          <a:p>
            <a:r>
              <a:rPr lang="nl-NL" dirty="0" smtClean="0"/>
              <a:t>Informatie</a:t>
            </a:r>
            <a:r>
              <a:rPr lang="nl-NL" dirty="0"/>
              <a:t>: geaggregeerde data, geïnterpreteerd vanuit een bepaalde </a:t>
            </a:r>
            <a:r>
              <a:rPr lang="nl-NL" dirty="0" smtClean="0"/>
              <a:t>context</a:t>
            </a:r>
          </a:p>
          <a:p>
            <a:endParaRPr lang="nl-NL" dirty="0"/>
          </a:p>
          <a:p>
            <a:r>
              <a:rPr lang="nl-NL" dirty="0" smtClean="0"/>
              <a:t>Kennis</a:t>
            </a:r>
            <a:r>
              <a:rPr lang="nl-NL" dirty="0"/>
              <a:t>: inzicht in patronen hoe met informatie wordt </a:t>
            </a:r>
            <a:r>
              <a:rPr lang="nl-NL" dirty="0" smtClean="0"/>
              <a:t>omgegaan</a:t>
            </a:r>
          </a:p>
          <a:p>
            <a:endParaRPr lang="nl-NL" dirty="0"/>
          </a:p>
          <a:p>
            <a:r>
              <a:rPr lang="nl-NL" dirty="0" smtClean="0"/>
              <a:t>Wijsheid</a:t>
            </a:r>
            <a:r>
              <a:rPr lang="nl-NL" dirty="0"/>
              <a:t>: begrijpen van patronen.</a:t>
            </a:r>
            <a:r>
              <a:rPr lang="en-US" dirty="0" smtClean="0"/>
              <a:t> </a:t>
            </a:r>
            <a:endParaRPr lang="en-US" dirty="0"/>
          </a:p>
        </p:txBody>
      </p:sp>
      <p:sp>
        <p:nvSpPr>
          <p:cNvPr id="6" name="Slide Number Placeholder 5"/>
          <p:cNvSpPr>
            <a:spLocks noGrp="1"/>
          </p:cNvSpPr>
          <p:nvPr>
            <p:ph type="sldNum" sz="quarter" idx="12"/>
          </p:nvPr>
        </p:nvSpPr>
        <p:spPr/>
        <p:txBody>
          <a:bodyPr/>
          <a:lstStyle/>
          <a:p>
            <a:fld id="{F7D65C85-D25B-45B5-BD71-AF6E5AE5C86D}" type="slidenum">
              <a:rPr lang="en-US" smtClean="0"/>
              <a:pPr/>
              <a:t>7</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0180" y="2303175"/>
            <a:ext cx="3391676" cy="288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Brace 10"/>
          <p:cNvSpPr/>
          <p:nvPr/>
        </p:nvSpPr>
        <p:spPr>
          <a:xfrm flipH="1">
            <a:off x="8640305" y="4093662"/>
            <a:ext cx="234083" cy="741846"/>
          </a:xfrm>
          <a:prstGeom prst="rightBrace">
            <a:avLst>
              <a:gd name="adj1" fmla="val 5003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flipH="1">
            <a:off x="7527832" y="4189178"/>
            <a:ext cx="1112473" cy="646331"/>
          </a:xfrm>
          <a:prstGeom prst="rect">
            <a:avLst/>
          </a:prstGeom>
          <a:noFill/>
        </p:spPr>
        <p:txBody>
          <a:bodyPr wrap="square" rtlCol="0">
            <a:spAutoFit/>
          </a:bodyPr>
          <a:lstStyle/>
          <a:p>
            <a:r>
              <a:rPr lang="en-US" dirty="0"/>
              <a:t>Knowing that</a:t>
            </a:r>
          </a:p>
        </p:txBody>
      </p:sp>
      <p:sp>
        <p:nvSpPr>
          <p:cNvPr id="14" name="TextBox 13"/>
          <p:cNvSpPr txBox="1"/>
          <p:nvPr/>
        </p:nvSpPr>
        <p:spPr>
          <a:xfrm flipH="1">
            <a:off x="7526340" y="3098903"/>
            <a:ext cx="1112473" cy="646331"/>
          </a:xfrm>
          <a:prstGeom prst="rect">
            <a:avLst/>
          </a:prstGeom>
          <a:noFill/>
        </p:spPr>
        <p:txBody>
          <a:bodyPr wrap="square" rtlCol="0">
            <a:spAutoFit/>
          </a:bodyPr>
          <a:lstStyle/>
          <a:p>
            <a:r>
              <a:rPr lang="en-US" dirty="0"/>
              <a:t>Knowing how</a:t>
            </a:r>
          </a:p>
        </p:txBody>
      </p:sp>
      <p:sp>
        <p:nvSpPr>
          <p:cNvPr id="15" name="Right Brace 14"/>
          <p:cNvSpPr/>
          <p:nvPr/>
        </p:nvSpPr>
        <p:spPr>
          <a:xfrm flipH="1">
            <a:off x="8638813" y="3005590"/>
            <a:ext cx="234083" cy="741846"/>
          </a:xfrm>
          <a:prstGeom prst="rightBrace">
            <a:avLst>
              <a:gd name="adj1" fmla="val 5003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08214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366654"/>
            <a:ext cx="10018713" cy="1752599"/>
          </a:xfrm>
        </p:spPr>
        <p:txBody>
          <a:bodyPr anchor="t">
            <a:noAutofit/>
          </a:bodyPr>
          <a:lstStyle/>
          <a:p>
            <a:r>
              <a:rPr lang="nl-NL" dirty="0" smtClean="0"/>
              <a:t>Kennis en kunde</a:t>
            </a:r>
            <a:endParaRPr lang="en-US" dirty="0"/>
          </a:p>
        </p:txBody>
      </p:sp>
      <p:sp>
        <p:nvSpPr>
          <p:cNvPr id="6" name="Slide Number Placeholder 5"/>
          <p:cNvSpPr>
            <a:spLocks noGrp="1"/>
          </p:cNvSpPr>
          <p:nvPr>
            <p:ph type="sldNum" sz="quarter" idx="12"/>
          </p:nvPr>
        </p:nvSpPr>
        <p:spPr/>
        <p:txBody>
          <a:bodyPr/>
          <a:lstStyle/>
          <a:p>
            <a:fld id="{4078270D-EC55-45FA-9B28-D83949FBEF45}" type="slidenum">
              <a:rPr lang="nl-NL" smtClean="0"/>
              <a:pPr/>
              <a:t>8</a:t>
            </a:fld>
            <a:endParaRPr lang="nl-NL" dirty="0"/>
          </a:p>
        </p:txBody>
      </p:sp>
      <p:sp>
        <p:nvSpPr>
          <p:cNvPr id="7" name="Rectangle 6"/>
          <p:cNvSpPr/>
          <p:nvPr/>
        </p:nvSpPr>
        <p:spPr>
          <a:xfrm>
            <a:off x="4073787" y="1412776"/>
            <a:ext cx="2592288" cy="4752528"/>
          </a:xfrm>
          <a:prstGeom prst="rect">
            <a:avLst/>
          </a:prstGeom>
          <a:solidFill>
            <a:srgbClr val="EBEBE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26115" y="1412776"/>
            <a:ext cx="2592288" cy="4752528"/>
          </a:xfrm>
          <a:prstGeom prst="rect">
            <a:avLst/>
          </a:prstGeom>
          <a:solidFill>
            <a:srgbClr val="EBEBE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15682" y="2267890"/>
            <a:ext cx="6768751" cy="1573900"/>
          </a:xfrm>
          <a:prstGeom prst="rect">
            <a:avLst/>
          </a:prstGeom>
          <a:solidFill>
            <a:srgbClr val="C1E7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0" name="Rectangle 9"/>
          <p:cNvSpPr/>
          <p:nvPr/>
        </p:nvSpPr>
        <p:spPr>
          <a:xfrm>
            <a:off x="3209691" y="4221088"/>
            <a:ext cx="6768752" cy="1575196"/>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solidFill>
                <a:srgbClr val="FEF0E2"/>
              </a:solidFill>
            </a:endParaRPr>
          </a:p>
        </p:txBody>
      </p:sp>
      <p:sp>
        <p:nvSpPr>
          <p:cNvPr id="11" name="TextBox 10"/>
          <p:cNvSpPr txBox="1"/>
          <p:nvPr/>
        </p:nvSpPr>
        <p:spPr>
          <a:xfrm>
            <a:off x="7001069" y="1687531"/>
            <a:ext cx="2657468" cy="369332"/>
          </a:xfrm>
          <a:prstGeom prst="rect">
            <a:avLst/>
          </a:prstGeom>
          <a:noFill/>
        </p:spPr>
        <p:txBody>
          <a:bodyPr wrap="square" rtlCol="0">
            <a:spAutoFit/>
          </a:bodyPr>
          <a:lstStyle/>
          <a:p>
            <a:pPr algn="ctr"/>
            <a:r>
              <a:rPr lang="nl-NL" dirty="0">
                <a:solidFill>
                  <a:srgbClr val="929292"/>
                </a:solidFill>
                <a:latin typeface="Courier New" panose="02070309020205020404" pitchFamily="49" charset="0"/>
                <a:cs typeface="Courier New" panose="02070309020205020404" pitchFamily="49" charset="0"/>
              </a:rPr>
              <a:t>CONCEPTUELE KENNIS</a:t>
            </a:r>
            <a:endParaRPr lang="en-US" dirty="0">
              <a:solidFill>
                <a:srgbClr val="929292"/>
              </a:solidFill>
              <a:latin typeface="Courier New" panose="02070309020205020404" pitchFamily="49" charset="0"/>
              <a:cs typeface="Courier New" panose="02070309020205020404" pitchFamily="49" charset="0"/>
            </a:endParaRPr>
          </a:p>
        </p:txBody>
      </p:sp>
      <p:sp>
        <p:nvSpPr>
          <p:cNvPr id="12" name="TextBox 11"/>
          <p:cNvSpPr txBox="1"/>
          <p:nvPr/>
        </p:nvSpPr>
        <p:spPr>
          <a:xfrm>
            <a:off x="4075852" y="1556793"/>
            <a:ext cx="2592288" cy="646331"/>
          </a:xfrm>
          <a:prstGeom prst="rect">
            <a:avLst/>
          </a:prstGeom>
          <a:noFill/>
        </p:spPr>
        <p:txBody>
          <a:bodyPr wrap="square" rtlCol="0">
            <a:spAutoFit/>
          </a:bodyPr>
          <a:lstStyle/>
          <a:p>
            <a:pPr algn="ctr"/>
            <a:r>
              <a:rPr lang="nl-NL" dirty="0">
                <a:solidFill>
                  <a:srgbClr val="929292"/>
                </a:solidFill>
                <a:latin typeface="Courier New" panose="02070309020205020404" pitchFamily="49" charset="0"/>
                <a:cs typeface="Courier New" panose="02070309020205020404" pitchFamily="49" charset="0"/>
              </a:rPr>
              <a:t>HANDELINGSKENNIS</a:t>
            </a:r>
            <a:r>
              <a:rPr lang="nl-NL" dirty="0">
                <a:solidFill>
                  <a:srgbClr val="929292"/>
                </a:solidFill>
                <a:latin typeface="+mj-lt"/>
                <a:cs typeface="Courier New" panose="02070309020205020404" pitchFamily="49" charset="0"/>
              </a:rPr>
              <a:t>,</a:t>
            </a:r>
          </a:p>
          <a:p>
            <a:pPr algn="ctr"/>
            <a:r>
              <a:rPr lang="nl-NL" dirty="0">
                <a:solidFill>
                  <a:srgbClr val="929292"/>
                </a:solidFill>
                <a:latin typeface="Courier New" panose="02070309020205020404" pitchFamily="49" charset="0"/>
                <a:cs typeface="Courier New" panose="02070309020205020404" pitchFamily="49" charset="0"/>
              </a:rPr>
              <a:t>EXPERTISE</a:t>
            </a:r>
          </a:p>
        </p:txBody>
      </p:sp>
      <p:sp>
        <p:nvSpPr>
          <p:cNvPr id="13" name="TextBox 12"/>
          <p:cNvSpPr txBox="1"/>
          <p:nvPr/>
        </p:nvSpPr>
        <p:spPr>
          <a:xfrm>
            <a:off x="7032945" y="2792676"/>
            <a:ext cx="2593719" cy="553998"/>
          </a:xfrm>
          <a:prstGeom prst="rect">
            <a:avLst/>
          </a:prstGeom>
          <a:noFill/>
        </p:spPr>
        <p:txBody>
          <a:bodyPr wrap="square" rtlCol="0">
            <a:spAutoFit/>
          </a:bodyPr>
          <a:lstStyle/>
          <a:p>
            <a:pPr algn="ctr"/>
            <a:r>
              <a:rPr lang="nl-NL" sz="3000" b="1" dirty="0"/>
              <a:t>Begrippen</a:t>
            </a:r>
            <a:endParaRPr lang="en-US" sz="3000" b="1" dirty="0"/>
          </a:p>
        </p:txBody>
      </p:sp>
      <p:sp>
        <p:nvSpPr>
          <p:cNvPr id="14" name="TextBox 13"/>
          <p:cNvSpPr txBox="1"/>
          <p:nvPr/>
        </p:nvSpPr>
        <p:spPr>
          <a:xfrm>
            <a:off x="4073787" y="2608010"/>
            <a:ext cx="2592289" cy="923330"/>
          </a:xfrm>
          <a:prstGeom prst="rect">
            <a:avLst/>
          </a:prstGeom>
          <a:noFill/>
        </p:spPr>
        <p:txBody>
          <a:bodyPr wrap="square" rtlCol="0">
            <a:spAutoFit/>
          </a:bodyPr>
          <a:lstStyle/>
          <a:p>
            <a:pPr algn="ctr">
              <a:lnSpc>
                <a:spcPct val="90000"/>
              </a:lnSpc>
            </a:pPr>
            <a:r>
              <a:rPr lang="nl-NL" sz="3000" b="1" dirty="0"/>
              <a:t>Processen, </a:t>
            </a:r>
          </a:p>
          <a:p>
            <a:pPr algn="ctr">
              <a:lnSpc>
                <a:spcPct val="90000"/>
              </a:lnSpc>
            </a:pPr>
            <a:r>
              <a:rPr lang="nl-NL" sz="3000" b="1" dirty="0" err="1"/>
              <a:t>good</a:t>
            </a:r>
            <a:r>
              <a:rPr lang="nl-NL" sz="3000" b="1" dirty="0"/>
              <a:t> </a:t>
            </a:r>
            <a:r>
              <a:rPr lang="nl-NL" sz="3000" b="1" dirty="0" err="1"/>
              <a:t>practices</a:t>
            </a:r>
            <a:endParaRPr lang="en-US" sz="3000" b="1" dirty="0"/>
          </a:p>
        </p:txBody>
      </p:sp>
      <p:sp>
        <p:nvSpPr>
          <p:cNvPr id="15" name="TextBox 14"/>
          <p:cNvSpPr txBox="1"/>
          <p:nvPr/>
        </p:nvSpPr>
        <p:spPr>
          <a:xfrm>
            <a:off x="7026116" y="4731687"/>
            <a:ext cx="2592289" cy="553998"/>
          </a:xfrm>
          <a:prstGeom prst="rect">
            <a:avLst/>
          </a:prstGeom>
          <a:noFill/>
        </p:spPr>
        <p:txBody>
          <a:bodyPr wrap="square" rtlCol="0">
            <a:spAutoFit/>
          </a:bodyPr>
          <a:lstStyle/>
          <a:p>
            <a:pPr algn="ctr"/>
            <a:r>
              <a:rPr lang="nl-NL" sz="3000" b="1" dirty="0">
                <a:solidFill>
                  <a:schemeClr val="accent5"/>
                </a:solidFill>
              </a:rPr>
              <a:t>Feiten</a:t>
            </a:r>
            <a:endParaRPr lang="en-US" sz="3000" b="1" dirty="0">
              <a:solidFill>
                <a:schemeClr val="accent5"/>
              </a:solidFill>
            </a:endParaRPr>
          </a:p>
        </p:txBody>
      </p:sp>
      <p:sp>
        <p:nvSpPr>
          <p:cNvPr id="16" name="TextBox 15"/>
          <p:cNvSpPr txBox="1"/>
          <p:nvPr/>
        </p:nvSpPr>
        <p:spPr>
          <a:xfrm>
            <a:off x="4077979" y="4339272"/>
            <a:ext cx="2592289" cy="1338828"/>
          </a:xfrm>
          <a:prstGeom prst="rect">
            <a:avLst/>
          </a:prstGeom>
          <a:noFill/>
        </p:spPr>
        <p:txBody>
          <a:bodyPr wrap="square" rtlCol="0">
            <a:spAutoFit/>
          </a:bodyPr>
          <a:lstStyle/>
          <a:p>
            <a:pPr algn="ctr">
              <a:lnSpc>
                <a:spcPct val="90000"/>
              </a:lnSpc>
            </a:pPr>
            <a:r>
              <a:rPr lang="nl-NL" sz="3000" b="1" dirty="0">
                <a:solidFill>
                  <a:schemeClr val="accent5"/>
                </a:solidFill>
              </a:rPr>
              <a:t>Praktijkgericht onderzoek, case studies</a:t>
            </a:r>
            <a:endParaRPr lang="en-US" sz="3000" b="1" dirty="0">
              <a:solidFill>
                <a:schemeClr val="accent5"/>
              </a:solidFill>
            </a:endParaRPr>
          </a:p>
        </p:txBody>
      </p:sp>
      <p:sp>
        <p:nvSpPr>
          <p:cNvPr id="17" name="TextBox 16"/>
          <p:cNvSpPr txBox="1"/>
          <p:nvPr/>
        </p:nvSpPr>
        <p:spPr>
          <a:xfrm rot="16200000">
            <a:off x="2648853" y="2693695"/>
            <a:ext cx="2083741" cy="674031"/>
          </a:xfrm>
          <a:prstGeom prst="rect">
            <a:avLst/>
          </a:prstGeom>
          <a:noFill/>
        </p:spPr>
        <p:txBody>
          <a:bodyPr wrap="square" rtlCol="0">
            <a:spAutoFit/>
          </a:bodyPr>
          <a:lstStyle/>
          <a:p>
            <a:pPr algn="ctr">
              <a:lnSpc>
                <a:spcPct val="90000"/>
              </a:lnSpc>
            </a:pPr>
            <a:r>
              <a:rPr lang="nl-NL" sz="1350" dirty="0">
                <a:solidFill>
                  <a:srgbClr val="4FD1FF"/>
                </a:solidFill>
                <a:latin typeface="Courier New" panose="02070309020205020404" pitchFamily="49" charset="0"/>
                <a:cs typeface="Courier New" panose="02070309020205020404" pitchFamily="49" charset="0"/>
              </a:rPr>
              <a:t>GEVALIDEERDE</a:t>
            </a:r>
            <a:r>
              <a:rPr lang="nl-NL" sz="1350" dirty="0">
                <a:solidFill>
                  <a:srgbClr val="4FD1FF"/>
                </a:solidFill>
                <a:cs typeface="Courier New" panose="02070309020205020404" pitchFamily="49" charset="0"/>
              </a:rPr>
              <a:t> ,</a:t>
            </a:r>
            <a:r>
              <a:rPr lang="nl-NL" sz="1350" dirty="0">
                <a:solidFill>
                  <a:srgbClr val="4FD1FF"/>
                </a:solidFill>
                <a:latin typeface="Courier New" panose="02070309020205020404" pitchFamily="49" charset="0"/>
                <a:cs typeface="Courier New" panose="02070309020205020404" pitchFamily="49" charset="0"/>
              </a:rPr>
              <a:t> ALGEMENE</a:t>
            </a:r>
          </a:p>
          <a:p>
            <a:pPr algn="ctr">
              <a:lnSpc>
                <a:spcPct val="90000"/>
              </a:lnSpc>
            </a:pPr>
            <a:r>
              <a:rPr lang="nl-NL" sz="1350" dirty="0">
                <a:solidFill>
                  <a:srgbClr val="4FD1FF"/>
                </a:solidFill>
                <a:latin typeface="Courier New" panose="02070309020205020404" pitchFamily="49" charset="0"/>
                <a:cs typeface="Courier New" panose="02070309020205020404" pitchFamily="49" charset="0"/>
              </a:rPr>
              <a:t>KENNIS(THEORIE)</a:t>
            </a:r>
            <a:endParaRPr lang="en-US" sz="1350" dirty="0">
              <a:solidFill>
                <a:srgbClr val="4FD1FF"/>
              </a:solidFill>
              <a:latin typeface="Courier New" panose="02070309020205020404" pitchFamily="49" charset="0"/>
              <a:cs typeface="Courier New" panose="02070309020205020404" pitchFamily="49" charset="0"/>
            </a:endParaRPr>
          </a:p>
        </p:txBody>
      </p:sp>
      <p:sp>
        <p:nvSpPr>
          <p:cNvPr id="18" name="TextBox 17"/>
          <p:cNvSpPr txBox="1"/>
          <p:nvPr/>
        </p:nvSpPr>
        <p:spPr>
          <a:xfrm rot="16200000">
            <a:off x="2722029" y="4768621"/>
            <a:ext cx="1872209" cy="480131"/>
          </a:xfrm>
          <a:prstGeom prst="rect">
            <a:avLst/>
          </a:prstGeom>
          <a:noFill/>
        </p:spPr>
        <p:txBody>
          <a:bodyPr wrap="square" rtlCol="0">
            <a:spAutoFit/>
          </a:bodyPr>
          <a:lstStyle/>
          <a:p>
            <a:pPr algn="ctr">
              <a:lnSpc>
                <a:spcPct val="90000"/>
              </a:lnSpc>
            </a:pPr>
            <a:r>
              <a:rPr lang="nl-NL" sz="1400" dirty="0">
                <a:solidFill>
                  <a:srgbClr val="F89D42"/>
                </a:solidFill>
                <a:latin typeface="Courier New" panose="02070309020205020404" pitchFamily="49" charset="0"/>
                <a:cs typeface="Courier New" panose="02070309020205020404" pitchFamily="49" charset="0"/>
              </a:rPr>
              <a:t>PRAKTIJK-VOORBEELDEN</a:t>
            </a:r>
            <a:endParaRPr lang="en-US" sz="1400" dirty="0">
              <a:solidFill>
                <a:srgbClr val="F89D42"/>
              </a:solidFill>
              <a:latin typeface="Courier New" panose="02070309020205020404" pitchFamily="49" charset="0"/>
              <a:cs typeface="Courier New" panose="02070309020205020404" pitchFamily="49" charset="0"/>
            </a:endParaRPr>
          </a:p>
        </p:txBody>
      </p:sp>
      <p:pic>
        <p:nvPicPr>
          <p:cNvPr id="19" name="Picture 4" descr="http://77.169.186.211:20081/hzbwnature/images/c/c8/Vierkant-dijk-doorsnede.jpg"/>
          <p:cNvPicPr>
            <a:picLocks noChangeAspect="1" noChangeArrowheads="1"/>
          </p:cNvPicPr>
          <p:nvPr/>
        </p:nvPicPr>
        <p:blipFill rotWithShape="1">
          <a:blip r:embed="rId3">
            <a:extLst>
              <a:ext uri="{28A0092B-C50C-407E-A947-70E740481C1C}">
                <a14:useLocalDpi xmlns:a14="http://schemas.microsoft.com/office/drawing/2010/main" val="0"/>
              </a:ext>
            </a:extLst>
          </a:blip>
          <a:srcRect t="12532"/>
          <a:stretch/>
        </p:blipFill>
        <p:spPr bwMode="auto">
          <a:xfrm>
            <a:off x="7379094" y="2267760"/>
            <a:ext cx="1811190" cy="15842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7379094" y="3255249"/>
            <a:ext cx="1811191" cy="464881"/>
          </a:xfrm>
          <a:prstGeom prst="rect">
            <a:avLst/>
          </a:prstGeom>
          <a:solidFill>
            <a:srgbClr val="C1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solidFill>
                  <a:schemeClr val="tx1"/>
                </a:solidFill>
              </a:rPr>
              <a:t>Begrip:</a:t>
            </a:r>
            <a:r>
              <a:rPr lang="nl-NL" sz="1400" dirty="0">
                <a:solidFill>
                  <a:schemeClr val="tx1"/>
                </a:solidFill>
              </a:rPr>
              <a:t> </a:t>
            </a:r>
          </a:p>
          <a:p>
            <a:pPr algn="ctr"/>
            <a:r>
              <a:rPr lang="nl-NL" sz="1400" dirty="0">
                <a:solidFill>
                  <a:schemeClr val="accent6">
                    <a:lumMod val="75000"/>
                  </a:schemeClr>
                </a:solidFill>
              </a:rPr>
              <a:t>Dijk</a:t>
            </a:r>
            <a:endParaRPr lang="en-US" sz="1400" dirty="0">
              <a:solidFill>
                <a:schemeClr val="accent6">
                  <a:lumMod val="75000"/>
                </a:schemeClr>
              </a:solidFill>
            </a:endParaRPr>
          </a:p>
        </p:txBody>
      </p:sp>
      <p:pic>
        <p:nvPicPr>
          <p:cNvPr id="21" name="Picture 2" descr="http://77.169.186.211:20081/hzbwnature/images/7/7d/Waterkering.jpg"/>
          <p:cNvPicPr>
            <a:picLocks noChangeAspect="1" noChangeArrowheads="1"/>
          </p:cNvPicPr>
          <p:nvPr/>
        </p:nvPicPr>
        <p:blipFill rotWithShape="1">
          <a:blip r:embed="rId4">
            <a:extLst>
              <a:ext uri="{28A0092B-C50C-407E-A947-70E740481C1C}">
                <a14:useLocalDpi xmlns:a14="http://schemas.microsoft.com/office/drawing/2010/main" val="0"/>
              </a:ext>
            </a:extLst>
          </a:blip>
          <a:srcRect t="13797" b="13587"/>
          <a:stretch/>
        </p:blipFill>
        <p:spPr bwMode="auto">
          <a:xfrm>
            <a:off x="7224087" y="4219751"/>
            <a:ext cx="2171230" cy="157662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7224087" y="5153172"/>
            <a:ext cx="2171231" cy="510475"/>
          </a:xfrm>
          <a:prstGeom prst="rect">
            <a:avLst/>
          </a:prstGeom>
          <a:solidFill>
            <a:srgbClr val="FDE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1400" b="1" dirty="0">
                <a:solidFill>
                  <a:schemeClr val="accent5"/>
                </a:solidFill>
              </a:rPr>
              <a:t>Feit: </a:t>
            </a:r>
          </a:p>
          <a:p>
            <a:pPr lvl="0" algn="ctr"/>
            <a:r>
              <a:rPr lang="nl-NL" sz="1400" dirty="0">
                <a:solidFill>
                  <a:schemeClr val="accent6">
                    <a:lumMod val="75000"/>
                  </a:schemeClr>
                </a:solidFill>
              </a:rPr>
              <a:t>Dijk bij Westkapelle (</a:t>
            </a:r>
            <a:r>
              <a:rPr lang="nl-NL" sz="1400" dirty="0" err="1">
                <a:solidFill>
                  <a:schemeClr val="accent6">
                    <a:lumMod val="75000"/>
                  </a:schemeClr>
                </a:solidFill>
              </a:rPr>
              <a:t>Zld</a:t>
            </a:r>
            <a:r>
              <a:rPr lang="nl-NL" sz="1400" dirty="0">
                <a:solidFill>
                  <a:schemeClr val="accent6">
                    <a:lumMod val="75000"/>
                  </a:schemeClr>
                </a:solidFill>
              </a:rPr>
              <a:t>)</a:t>
            </a:r>
            <a:endParaRPr lang="en-US" sz="1400" dirty="0">
              <a:solidFill>
                <a:schemeClr val="accent6">
                  <a:lumMod val="75000"/>
                </a:schemeClr>
              </a:solidFill>
            </a:endParaRPr>
          </a:p>
        </p:txBody>
      </p:sp>
      <p:pic>
        <p:nvPicPr>
          <p:cNvPr id="23" name="Picture 2" descr="http://77.169.186.211:20081/hzbwnature/images/1/19/Vierkant-onderhoud-zeewering.jpg"/>
          <p:cNvPicPr>
            <a:picLocks noChangeAspect="1" noChangeArrowheads="1"/>
          </p:cNvPicPr>
          <p:nvPr/>
        </p:nvPicPr>
        <p:blipFill rotWithShape="1">
          <a:blip r:embed="rId5">
            <a:extLst>
              <a:ext uri="{28A0092B-C50C-407E-A947-70E740481C1C}">
                <a14:useLocalDpi xmlns:a14="http://schemas.microsoft.com/office/drawing/2010/main" val="0"/>
              </a:ext>
            </a:extLst>
          </a:blip>
          <a:srcRect t="5470" r="5351" b="9752"/>
          <a:stretch/>
        </p:blipFill>
        <p:spPr bwMode="auto">
          <a:xfrm>
            <a:off x="4497499" y="2265434"/>
            <a:ext cx="1709337" cy="157635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4420925" y="3255379"/>
            <a:ext cx="1885111" cy="464942"/>
          </a:xfrm>
          <a:prstGeom prst="rect">
            <a:avLst/>
          </a:prstGeom>
          <a:solidFill>
            <a:srgbClr val="C1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solidFill>
                  <a:schemeClr val="tx1"/>
                </a:solidFill>
              </a:rPr>
              <a:t>Proces: </a:t>
            </a:r>
          </a:p>
          <a:p>
            <a:pPr algn="ctr"/>
            <a:r>
              <a:rPr lang="nl-NL" sz="1400" dirty="0">
                <a:solidFill>
                  <a:schemeClr val="accent6">
                    <a:lumMod val="75000"/>
                  </a:schemeClr>
                </a:solidFill>
              </a:rPr>
              <a:t>Aanpassen waterkering</a:t>
            </a:r>
            <a:endParaRPr lang="en-US" sz="1400" dirty="0">
              <a:solidFill>
                <a:schemeClr val="accent6">
                  <a:lumMod val="75000"/>
                </a:schemeClr>
              </a:solidFill>
            </a:endParaRPr>
          </a:p>
        </p:txBody>
      </p:sp>
      <p:pic>
        <p:nvPicPr>
          <p:cNvPr id="25" name="Picture 24"/>
          <p:cNvPicPr>
            <a:picLocks noChangeAspect="1"/>
          </p:cNvPicPr>
          <p:nvPr/>
        </p:nvPicPr>
        <p:blipFill rotWithShape="1">
          <a:blip r:embed="rId6"/>
          <a:srcRect l="51322" t="2884" r="3231" b="55354"/>
          <a:stretch/>
        </p:blipFill>
        <p:spPr>
          <a:xfrm>
            <a:off x="4151784" y="4219752"/>
            <a:ext cx="2384804" cy="1585513"/>
          </a:xfrm>
          <a:prstGeom prst="rect">
            <a:avLst/>
          </a:prstGeom>
        </p:spPr>
      </p:pic>
      <p:sp>
        <p:nvSpPr>
          <p:cNvPr id="26" name="Rectangle 25"/>
          <p:cNvSpPr/>
          <p:nvPr/>
        </p:nvSpPr>
        <p:spPr>
          <a:xfrm>
            <a:off x="4151784" y="5153172"/>
            <a:ext cx="2384804" cy="512311"/>
          </a:xfrm>
          <a:prstGeom prst="rect">
            <a:avLst/>
          </a:prstGeom>
          <a:solidFill>
            <a:srgbClr val="FDE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solidFill>
                  <a:schemeClr val="accent5"/>
                </a:solidFill>
              </a:rPr>
              <a:t>Praktijkgericht onderzoek: </a:t>
            </a:r>
          </a:p>
          <a:p>
            <a:pPr algn="ctr"/>
            <a:r>
              <a:rPr lang="nl-NL" sz="1400" dirty="0">
                <a:solidFill>
                  <a:schemeClr val="accent6">
                    <a:lumMod val="75000"/>
                  </a:schemeClr>
                </a:solidFill>
              </a:rPr>
              <a:t>Aanpassen Oesterdam (</a:t>
            </a:r>
            <a:r>
              <a:rPr lang="nl-NL" sz="1400" dirty="0" err="1">
                <a:solidFill>
                  <a:schemeClr val="accent6">
                    <a:lumMod val="75000"/>
                  </a:schemeClr>
                </a:solidFill>
              </a:rPr>
              <a:t>Zld</a:t>
            </a:r>
            <a:r>
              <a:rPr lang="nl-NL" sz="1400" dirty="0">
                <a:solidFill>
                  <a:schemeClr val="accent6">
                    <a:lumMod val="75000"/>
                  </a:schemeClr>
                </a:solidFill>
              </a:rPr>
              <a:t>)</a:t>
            </a:r>
            <a:endParaRPr lang="en-US" sz="1400" dirty="0">
              <a:solidFill>
                <a:schemeClr val="accent6">
                  <a:lumMod val="75000"/>
                </a:schemeClr>
              </a:solidFill>
            </a:endParaRPr>
          </a:p>
        </p:txBody>
      </p:sp>
    </p:spTree>
    <p:extLst>
      <p:ext uri="{BB962C8B-B14F-4D97-AF65-F5344CB8AC3E}">
        <p14:creationId xmlns:p14="http://schemas.microsoft.com/office/powerpoint/2010/main" val="389913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P spid="14" grpId="1"/>
      <p:bldP spid="15" grpId="0"/>
      <p:bldP spid="16" grpId="0"/>
      <p:bldP spid="17" grpId="0"/>
      <p:bldP spid="18" grpId="0"/>
      <p:bldP spid="20" grpId="0" animBg="1"/>
      <p:bldP spid="22" grpId="0" animBg="1"/>
      <p:bldP spid="24"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00221" y="389586"/>
            <a:ext cx="10018713" cy="755093"/>
          </a:xfrm>
        </p:spPr>
        <p:txBody>
          <a:bodyPr/>
          <a:lstStyle/>
          <a:p>
            <a:r>
              <a:rPr lang="en-US" dirty="0" smtClean="0"/>
              <a:t>Knowing that: thesaurus</a:t>
            </a:r>
            <a:endParaRPr lang="en-US" dirty="0"/>
          </a:p>
        </p:txBody>
      </p:sp>
      <p:sp>
        <p:nvSpPr>
          <p:cNvPr id="7" name="Tijdelijke aanduiding voor dianummer 6"/>
          <p:cNvSpPr>
            <a:spLocks noGrp="1"/>
          </p:cNvSpPr>
          <p:nvPr>
            <p:ph type="sldNum" sz="quarter" idx="12"/>
          </p:nvPr>
        </p:nvSpPr>
        <p:spPr/>
        <p:txBody>
          <a:bodyPr/>
          <a:lstStyle/>
          <a:p>
            <a:fld id="{8439C743-7336-419E-8AFA-EB63943EC7EC}" type="slidenum">
              <a:rPr lang="en-US" smtClean="0"/>
              <a:pPr/>
              <a:t>9</a:t>
            </a:fld>
            <a:endParaRPr lang="en-US"/>
          </a:p>
        </p:txBody>
      </p:sp>
      <p:pic>
        <p:nvPicPr>
          <p:cNvPr id="3" name="Picture 2"/>
          <p:cNvPicPr>
            <a:picLocks noChangeAspect="1"/>
          </p:cNvPicPr>
          <p:nvPr/>
        </p:nvPicPr>
        <p:blipFill>
          <a:blip r:embed="rId2"/>
          <a:stretch>
            <a:fillRect/>
          </a:stretch>
        </p:blipFill>
        <p:spPr>
          <a:xfrm>
            <a:off x="1999466" y="1144679"/>
            <a:ext cx="9902802" cy="5567609"/>
          </a:xfrm>
          <a:prstGeom prst="rect">
            <a:avLst/>
          </a:prstGeom>
        </p:spPr>
      </p:pic>
      <p:sp>
        <p:nvSpPr>
          <p:cNvPr id="13" name="Tijdelijke aanduiding voor inhoud 12"/>
          <p:cNvSpPr>
            <a:spLocks noGrp="1"/>
          </p:cNvSpPr>
          <p:nvPr>
            <p:ph idx="1"/>
          </p:nvPr>
        </p:nvSpPr>
        <p:spPr>
          <a:xfrm>
            <a:off x="8183513" y="2724639"/>
            <a:ext cx="3319510" cy="3308798"/>
          </a:xfrm>
        </p:spPr>
        <p:txBody>
          <a:bodyPr>
            <a:normAutofit/>
          </a:bodyPr>
          <a:lstStyle/>
          <a:p>
            <a:r>
              <a:rPr lang="nl-NL" dirty="0" smtClean="0"/>
              <a:t>Vaststaande kennis van een vakgebied</a:t>
            </a:r>
          </a:p>
          <a:p>
            <a:r>
              <a:rPr lang="nl-NL" dirty="0" smtClean="0"/>
              <a:t>Bijvoorbeeld kennis over watersystemen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26914</TotalTime>
  <Words>696</Words>
  <Application>Microsoft Office PowerPoint</Application>
  <PresentationFormat>Widescreen</PresentationFormat>
  <Paragraphs>142</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Corbel</vt:lpstr>
      <vt:lpstr>Courier New</vt:lpstr>
      <vt:lpstr>Parallax</vt:lpstr>
      <vt:lpstr>Expertisemanagement en Expertisesysteem</vt:lpstr>
      <vt:lpstr>Wat is expertise?</vt:lpstr>
      <vt:lpstr>Wat is expertise management?</vt:lpstr>
      <vt:lpstr>Expertisemanagement en expertisesysteem in vogelvlucht</vt:lpstr>
      <vt:lpstr>Onderzoek-methoden en technieken</vt:lpstr>
      <vt:lpstr>Abductie: leren uit casestudies</vt:lpstr>
      <vt:lpstr>Exepertise nader geduid: DIKW piramide</vt:lpstr>
      <vt:lpstr>Kennis en kunde</vt:lpstr>
      <vt:lpstr>Knowing that: thesaurus</vt:lpstr>
      <vt:lpstr>Knowing how: handelingsperspectieven/processen</vt:lpstr>
      <vt:lpstr>Twee expertisesystemen</vt:lpstr>
      <vt:lpstr>Expertisesysteem</vt:lpstr>
      <vt:lpstr>Expertisesysteem killer-apps</vt:lpstr>
      <vt:lpstr>Semantic Connection Machine</vt:lpstr>
      <vt:lpstr>EMM scenarios</vt:lpstr>
      <vt:lpstr>Slotopmerkingen</vt:lpstr>
      <vt:lpstr>Systeemdenken als basis voor handelen</vt:lpstr>
      <vt:lpstr>Sociale theorie van de duurzame, samenlerende maatschappij</vt:lpstr>
    </vt:vector>
  </TitlesOfParts>
  <Company>HZ University Of Applied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Expertise Management</dc:title>
  <dc:creator>H. de Bruin</dc:creator>
  <cp:lastModifiedBy>H. de Bruin</cp:lastModifiedBy>
  <cp:revision>162</cp:revision>
  <cp:lastPrinted>2017-06-06T09:13:45Z</cp:lastPrinted>
  <dcterms:created xsi:type="dcterms:W3CDTF">2015-09-20T10:51:11Z</dcterms:created>
  <dcterms:modified xsi:type="dcterms:W3CDTF">2017-11-29T10:40:34Z</dcterms:modified>
</cp:coreProperties>
</file>