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60" r:id="rId5"/>
    <p:sldId id="256" r:id="rId6"/>
    <p:sldId id="257" r:id="rId7"/>
    <p:sldId id="261" r:id="rId8"/>
    <p:sldId id="259" r:id="rId9"/>
    <p:sldId id="262" r:id="rId10"/>
    <p:sldId id="263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130546A-253D-458F-BD84-FA9129BA0EDC}">
          <p14:sldIdLst>
            <p14:sldId id="260"/>
          </p14:sldIdLst>
        </p14:section>
        <p14:section name="Untitled Section" id="{2EB48754-B626-4DDA-8CB7-E78516F53747}">
          <p14:sldIdLst>
            <p14:sldId id="256"/>
            <p14:sldId id="257"/>
            <p14:sldId id="261"/>
            <p14:sldId id="259"/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1337"/>
    <a:srgbClr val="D69B3D"/>
    <a:srgbClr val="BD172D"/>
    <a:srgbClr val="EA332B"/>
    <a:srgbClr val="EB5D2D"/>
    <a:srgbClr val="D6015D"/>
    <a:srgbClr val="1A6294"/>
    <a:srgbClr val="5BB44A"/>
    <a:srgbClr val="B88332"/>
    <a:srgbClr val="F693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436178-BEC4-4D59-8506-93663AD432F5}" v="22" dt="2025-01-15T17:50:11.5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Stijl, licht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3655" autoAdjust="0"/>
  </p:normalViewPr>
  <p:slideViewPr>
    <p:cSldViewPr snapToGrid="0">
      <p:cViewPr varScale="1">
        <p:scale>
          <a:sx n="107" d="100"/>
          <a:sy n="107" d="100"/>
        </p:scale>
        <p:origin x="6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De </a:t>
            </a:r>
            <a:r>
              <a:rPr lang="en-US" baseline="0" dirty="0" err="1"/>
              <a:t>projecten</a:t>
            </a:r>
            <a:r>
              <a:rPr lang="en-US" baseline="0" dirty="0"/>
              <a:t> </a:t>
            </a:r>
            <a:r>
              <a:rPr lang="en-US" baseline="0" dirty="0" err="1"/>
              <a:t>droegen</a:t>
            </a:r>
            <a:r>
              <a:rPr lang="en-US" baseline="0" dirty="0"/>
              <a:t> </a:t>
            </a:r>
            <a:r>
              <a:rPr lang="en-US" baseline="0" dirty="0" err="1"/>
              <a:t>bij</a:t>
            </a:r>
            <a:r>
              <a:rPr lang="en-US" baseline="0" dirty="0"/>
              <a:t> </a:t>
            </a:r>
            <a:r>
              <a:rPr lang="en-US" baseline="0" dirty="0" err="1"/>
              <a:t>aan</a:t>
            </a:r>
            <a:r>
              <a:rPr lang="en-US" baseline="0" dirty="0"/>
              <a:t> </a:t>
            </a:r>
            <a:r>
              <a:rPr lang="en-US" baseline="0" dirty="0" err="1"/>
              <a:t>onderstaande</a:t>
            </a:r>
            <a:r>
              <a:rPr lang="en-US" baseline="0" dirty="0"/>
              <a:t> SDG’s</a:t>
            </a:r>
            <a:endParaRPr lang="nl-NL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>
        <c:manualLayout>
          <c:layoutTarget val="inner"/>
          <c:xMode val="edge"/>
          <c:yMode val="edge"/>
          <c:x val="3.4155503109519043E-2"/>
          <c:y val="9.5460931627649376E-2"/>
          <c:w val="0.94535107277293617"/>
          <c:h val="0.7675987470719274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aantal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DB133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11E4-453E-B14C-EA0377323B6D}"/>
              </c:ext>
            </c:extLst>
          </c:dPt>
          <c:dPt>
            <c:idx val="1"/>
            <c:invertIfNegative val="0"/>
            <c:bubble3D val="0"/>
            <c:spPr>
              <a:solidFill>
                <a:srgbClr val="D69B3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1E4-453E-B14C-EA0377323B6D}"/>
              </c:ext>
            </c:extLst>
          </c:dPt>
          <c:dPt>
            <c:idx val="2"/>
            <c:invertIfNegative val="0"/>
            <c:bubble3D val="0"/>
            <c:spPr>
              <a:solidFill>
                <a:srgbClr val="0099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11E4-453E-B14C-EA0377323B6D}"/>
              </c:ext>
            </c:extLst>
          </c:dPt>
          <c:dPt>
            <c:idx val="3"/>
            <c:invertIfNegative val="0"/>
            <c:bubble3D val="0"/>
            <c:spPr>
              <a:solidFill>
                <a:srgbClr val="BD172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1E4-453E-B14C-EA0377323B6D}"/>
              </c:ext>
            </c:extLst>
          </c:dPt>
          <c:dPt>
            <c:idx val="4"/>
            <c:invertIfNegative val="0"/>
            <c:bubble3D val="0"/>
            <c:spPr>
              <a:solidFill>
                <a:srgbClr val="EA332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5A7-4D06-BA9A-D419D27E4184}"/>
              </c:ext>
            </c:extLst>
          </c:dPt>
          <c:dPt>
            <c:idx val="5"/>
            <c:invertIfNegative val="0"/>
            <c:bubble3D val="0"/>
            <c:spPr>
              <a:solidFill>
                <a:srgbClr val="00CC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11E4-453E-B14C-EA0377323B6D}"/>
              </c:ext>
            </c:extLst>
          </c:dPt>
          <c:dPt>
            <c:idx val="6"/>
            <c:invertIfNegative val="0"/>
            <c:bubble3D val="0"/>
            <c:spPr>
              <a:solidFill>
                <a:srgbClr val="FFCC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11E4-453E-B14C-EA0377323B6D}"/>
              </c:ext>
            </c:extLst>
          </c:dPt>
          <c:dPt>
            <c:idx val="7"/>
            <c:invertIfNegative val="0"/>
            <c:bubble3D val="0"/>
            <c:spPr>
              <a:solidFill>
                <a:srgbClr val="8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11E4-453E-B14C-EA0377323B6D}"/>
              </c:ext>
            </c:extLst>
          </c:dPt>
          <c:dPt>
            <c:idx val="8"/>
            <c:invertIfNegative val="0"/>
            <c:bubble3D val="0"/>
            <c:spPr>
              <a:solidFill>
                <a:srgbClr val="EB5D2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11E4-453E-B14C-EA0377323B6D}"/>
              </c:ext>
            </c:extLst>
          </c:dPt>
          <c:dPt>
            <c:idx val="9"/>
            <c:invertIfNegative val="0"/>
            <c:bubble3D val="0"/>
            <c:spPr>
              <a:solidFill>
                <a:srgbClr val="D6015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11E4-453E-B14C-EA0377323B6D}"/>
              </c:ext>
            </c:extLst>
          </c:dPt>
          <c:dPt>
            <c:idx val="10"/>
            <c:invertIfNegative val="0"/>
            <c:bubble3D val="0"/>
            <c:spPr>
              <a:solidFill>
                <a:srgbClr val="F693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11E4-453E-B14C-EA0377323B6D}"/>
              </c:ext>
            </c:extLst>
          </c:dPt>
          <c:dPt>
            <c:idx val="11"/>
            <c:invertIfNegative val="0"/>
            <c:bubble3D val="0"/>
            <c:spPr>
              <a:solidFill>
                <a:srgbClr val="B8833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1E4-453E-B14C-EA0377323B6D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11E4-453E-B14C-EA0377323B6D}"/>
              </c:ext>
            </c:extLst>
          </c:dPt>
          <c:dPt>
            <c:idx val="13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1E4-453E-B14C-EA0377323B6D}"/>
              </c:ext>
            </c:extLst>
          </c:dPt>
          <c:dPt>
            <c:idx val="14"/>
            <c:invertIfNegative val="0"/>
            <c:bubble3D val="0"/>
            <c:spPr>
              <a:solidFill>
                <a:srgbClr val="5BB44A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11E4-453E-B14C-EA0377323B6D}"/>
              </c:ext>
            </c:extLst>
          </c:dPt>
          <c:dPt>
            <c:idx val="15"/>
            <c:invertIfNegative val="0"/>
            <c:bubble3D val="0"/>
            <c:spPr>
              <a:solidFill>
                <a:srgbClr val="1A6294"/>
              </a:solidFill>
              <a:ln w="19050">
                <a:solidFill>
                  <a:srgbClr val="1A629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1E4-453E-B14C-EA0377323B6D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5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11E4-453E-B14C-EA0377323B6D}"/>
              </c:ext>
            </c:extLst>
          </c:dPt>
          <c:dPt>
            <c:idx val="17"/>
            <c:invertIfNegative val="0"/>
            <c:bubble3D val="0"/>
            <c:spPr>
              <a:solidFill>
                <a:schemeClr val="bg1"/>
              </a:solidFill>
              <a:ln w="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1E4-453E-B14C-EA0377323B6D}"/>
              </c:ext>
            </c:extLst>
          </c:dPt>
          <c:dLbls>
            <c:dLbl>
              <c:idx val="4"/>
              <c:layout>
                <c:manualLayout>
                  <c:x val="-4.0662818642438731E-17"/>
                  <c:y val="-2.143652655229146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nl-N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5A7-4D06-BA9A-D419D27E4184}"/>
                </c:ext>
              </c:extLst>
            </c:dLbl>
            <c:dLbl>
              <c:idx val="1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nl-N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11E4-453E-B14C-EA0377323B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Blad1!$A$2:$A$19</c:f>
              <c:strCache>
                <c:ptCount val="18"/>
                <c:pt idx="0">
                  <c:v>SDG 1</c:v>
                </c:pt>
                <c:pt idx="1">
                  <c:v>SDG 2</c:v>
                </c:pt>
                <c:pt idx="2">
                  <c:v>SDG 3</c:v>
                </c:pt>
                <c:pt idx="3">
                  <c:v>SDG 4</c:v>
                </c:pt>
                <c:pt idx="4">
                  <c:v>SDG 5</c:v>
                </c:pt>
                <c:pt idx="5">
                  <c:v>SDG 6</c:v>
                </c:pt>
                <c:pt idx="6">
                  <c:v>SDG 7</c:v>
                </c:pt>
                <c:pt idx="7">
                  <c:v>SDG 8</c:v>
                </c:pt>
                <c:pt idx="8">
                  <c:v>SDG 9 </c:v>
                </c:pt>
                <c:pt idx="9">
                  <c:v>SDG 10</c:v>
                </c:pt>
                <c:pt idx="10">
                  <c:v>SDG 11</c:v>
                </c:pt>
                <c:pt idx="11">
                  <c:v>SDG 12</c:v>
                </c:pt>
                <c:pt idx="12">
                  <c:v>SDG 13</c:v>
                </c:pt>
                <c:pt idx="13">
                  <c:v>SDG 14</c:v>
                </c:pt>
                <c:pt idx="14">
                  <c:v>SDG 15</c:v>
                </c:pt>
                <c:pt idx="15">
                  <c:v>SDG 16</c:v>
                </c:pt>
                <c:pt idx="16">
                  <c:v>SDG 17</c:v>
                </c:pt>
                <c:pt idx="17">
                  <c:v>n.t.b.</c:v>
                </c:pt>
              </c:strCache>
            </c:strRef>
          </c:cat>
          <c:val>
            <c:numRef>
              <c:f>Blad1!$B$2:$B$19</c:f>
              <c:numCache>
                <c:formatCode>General</c:formatCode>
                <c:ptCount val="18"/>
                <c:pt idx="0">
                  <c:v>11</c:v>
                </c:pt>
                <c:pt idx="1">
                  <c:v>11</c:v>
                </c:pt>
                <c:pt idx="2">
                  <c:v>119</c:v>
                </c:pt>
                <c:pt idx="3">
                  <c:v>26</c:v>
                </c:pt>
                <c:pt idx="4">
                  <c:v>1</c:v>
                </c:pt>
                <c:pt idx="5">
                  <c:v>9</c:v>
                </c:pt>
                <c:pt idx="6">
                  <c:v>18</c:v>
                </c:pt>
                <c:pt idx="7">
                  <c:v>58</c:v>
                </c:pt>
                <c:pt idx="8">
                  <c:v>30</c:v>
                </c:pt>
                <c:pt idx="9">
                  <c:v>10</c:v>
                </c:pt>
                <c:pt idx="10">
                  <c:v>31</c:v>
                </c:pt>
                <c:pt idx="11">
                  <c:v>23</c:v>
                </c:pt>
                <c:pt idx="12">
                  <c:v>35</c:v>
                </c:pt>
                <c:pt idx="13">
                  <c:v>15</c:v>
                </c:pt>
                <c:pt idx="14">
                  <c:v>14</c:v>
                </c:pt>
                <c:pt idx="15">
                  <c:v>5</c:v>
                </c:pt>
                <c:pt idx="16">
                  <c:v>19</c:v>
                </c:pt>
                <c:pt idx="17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E4-453E-B14C-EA0377323B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42177696"/>
        <c:axId val="42188928"/>
      </c:barChart>
      <c:catAx>
        <c:axId val="42177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42188928"/>
        <c:crosses val="autoZero"/>
        <c:auto val="1"/>
        <c:lblAlgn val="ctr"/>
        <c:lblOffset val="100"/>
        <c:noMultiLvlLbl val="0"/>
      </c:catAx>
      <c:valAx>
        <c:axId val="42188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42177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Real-life casuïstiek in het onderwijs</a:t>
            </a:r>
            <a:endParaRPr lang="nl-NL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Interdiscilpinair</c:v>
                </c:pt>
              </c:strCache>
            </c:strRef>
          </c:tx>
          <c:spPr>
            <a:solidFill>
              <a:srgbClr val="00529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Blad1!$A$2:$A$10</c:f>
              <c:strCache>
                <c:ptCount val="9"/>
                <c:pt idx="0">
                  <c:v>BVH - Projecten</c:v>
                </c:pt>
                <c:pt idx="1">
                  <c:v>BVH - Projectweken</c:v>
                </c:pt>
                <c:pt idx="2">
                  <c:v>BVH - Minoren</c:v>
                </c:pt>
                <c:pt idx="3">
                  <c:v>HEW - Projecten</c:v>
                </c:pt>
                <c:pt idx="4">
                  <c:v>HEW - Projectweken</c:v>
                </c:pt>
                <c:pt idx="5">
                  <c:v>HEW - Minoren</c:v>
                </c:pt>
                <c:pt idx="6">
                  <c:v>TWE - Projecten</c:v>
                </c:pt>
                <c:pt idx="7">
                  <c:v>TWE - Projectweken</c:v>
                </c:pt>
                <c:pt idx="8">
                  <c:v>TWE - Minoren</c:v>
                </c:pt>
              </c:strCache>
            </c:strRef>
          </c:cat>
          <c:val>
            <c:numRef>
              <c:f>Blad1!$B$2:$B$10</c:f>
              <c:numCache>
                <c:formatCode>General</c:formatCode>
                <c:ptCount val="9"/>
                <c:pt idx="0">
                  <c:v>43</c:v>
                </c:pt>
                <c:pt idx="1">
                  <c:v>80</c:v>
                </c:pt>
                <c:pt idx="2">
                  <c:v>104</c:v>
                </c:pt>
                <c:pt idx="3">
                  <c:v>210</c:v>
                </c:pt>
                <c:pt idx="4">
                  <c:v>340</c:v>
                </c:pt>
                <c:pt idx="5">
                  <c:v>40</c:v>
                </c:pt>
                <c:pt idx="6">
                  <c:v>81</c:v>
                </c:pt>
                <c:pt idx="7">
                  <c:v>500</c:v>
                </c:pt>
                <c:pt idx="8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E3-42D8-B819-ECAAC5F10708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Monodisciplinair</c:v>
                </c:pt>
              </c:strCache>
            </c:strRef>
          </c:tx>
          <c:spPr>
            <a:solidFill>
              <a:srgbClr val="009FDA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nl-NL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B6E3-42D8-B819-ECAAC5F1070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6E3-42D8-B819-ECAAC5F1070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6E3-42D8-B819-ECAAC5F1070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6E3-42D8-B819-ECAAC5F1070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6E3-42D8-B819-ECAAC5F10708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6E3-42D8-B819-ECAAC5F10708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6E3-42D8-B819-ECAAC5F10708}"/>
                </c:ext>
              </c:extLst>
            </c:dLbl>
            <c:spPr>
              <a:noFill/>
              <a:ln>
                <a:solidFill>
                  <a:srgbClr val="4472C4">
                    <a:alpha val="91000"/>
                  </a:srgb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Blad1!$A$2:$A$10</c:f>
              <c:strCache>
                <c:ptCount val="9"/>
                <c:pt idx="0">
                  <c:v>BVH - Projecten</c:v>
                </c:pt>
                <c:pt idx="1">
                  <c:v>BVH - Projectweken</c:v>
                </c:pt>
                <c:pt idx="2">
                  <c:v>BVH - Minoren</c:v>
                </c:pt>
                <c:pt idx="3">
                  <c:v>HEW - Projecten</c:v>
                </c:pt>
                <c:pt idx="4">
                  <c:v>HEW - Projectweken</c:v>
                </c:pt>
                <c:pt idx="5">
                  <c:v>HEW - Minoren</c:v>
                </c:pt>
                <c:pt idx="6">
                  <c:v>TWE - Projecten</c:v>
                </c:pt>
                <c:pt idx="7">
                  <c:v>TWE - Projectweken</c:v>
                </c:pt>
                <c:pt idx="8">
                  <c:v>TWE - Minoren</c:v>
                </c:pt>
              </c:strCache>
            </c:strRef>
          </c:cat>
          <c:val>
            <c:numRef>
              <c:f>Blad1!$C$2:$C$10</c:f>
              <c:numCache>
                <c:formatCode>General</c:formatCode>
                <c:ptCount val="9"/>
                <c:pt idx="0">
                  <c:v>472</c:v>
                </c:pt>
                <c:pt idx="1">
                  <c:v>0</c:v>
                </c:pt>
                <c:pt idx="2">
                  <c:v>0</c:v>
                </c:pt>
                <c:pt idx="3">
                  <c:v>127</c:v>
                </c:pt>
                <c:pt idx="4">
                  <c:v>0</c:v>
                </c:pt>
                <c:pt idx="5">
                  <c:v>0</c:v>
                </c:pt>
                <c:pt idx="6">
                  <c:v>296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E3-42D8-B819-ECAAC5F1070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909266000"/>
        <c:axId val="1909265168"/>
      </c:barChart>
      <c:catAx>
        <c:axId val="1909266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909265168"/>
        <c:crosses val="autoZero"/>
        <c:auto val="1"/>
        <c:lblAlgn val="ctr"/>
        <c:lblOffset val="100"/>
        <c:noMultiLvlLbl val="0"/>
      </c:catAx>
      <c:valAx>
        <c:axId val="1909265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909266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Blad1!$A$2:$B$7</cx:f>
        <cx:lvl ptCount="6">
          <cx:pt idx="0">interdisciplinair</cx:pt>
          <cx:pt idx="1">monodisciplinair</cx:pt>
          <cx:pt idx="2">interdisciplinair</cx:pt>
          <cx:pt idx="3">monodisciplinair</cx:pt>
          <cx:pt idx="4">interdisciplinair</cx:pt>
          <cx:pt idx="5">monodisciplinair</cx:pt>
        </cx:lvl>
        <cx:lvl ptCount="6">
          <cx:pt idx="0">HEW</cx:pt>
          <cx:pt idx="1">HEW</cx:pt>
          <cx:pt idx="2">BVH</cx:pt>
          <cx:pt idx="3">BVH</cx:pt>
          <cx:pt idx="4">TWE</cx:pt>
          <cx:pt idx="5">TWE</cx:pt>
        </cx:lvl>
        <cx:lvl ptCount="0"/>
      </cx:strDim>
      <cx:numDim type="size">
        <cx:f>Blad1!$C$2:$C$7</cx:f>
        <cx:lvl ptCount="6" formatCode="Standaard">
          <cx:pt idx="0">590</cx:pt>
          <cx:pt idx="1">127</cx:pt>
          <cx:pt idx="2">227</cx:pt>
          <cx:pt idx="3">472</cx:pt>
          <cx:pt idx="4">602</cx:pt>
          <cx:pt idx="5">296</cx:pt>
        </cx:lvl>
      </cx:numDim>
    </cx:data>
  </cx:chartData>
  <cx:chart>
    <cx:title pos="t" align="ctr" overlay="0">
      <cx:tx>
        <cx:rich>
          <a:bodyPr spcFirstLastPara="1" vertOverflow="ellipsis" horzOverflow="overflow" wrap="square" lIns="0" tIns="0" rIns="0" bIns="0" anchor="ctr" anchorCtr="1"/>
          <a:lstStyle/>
          <a:p>
            <a:pPr algn="ctr" rtl="0">
              <a:defRPr/>
            </a:pPr>
            <a:r>
              <a:rPr lang="nl-NL" sz="1862" b="0" i="0" u="none" strike="noStrike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/>
              </a:rPr>
              <a:t>Aantal betrokken studenten per domein en verhouding </a:t>
            </a:r>
            <a:r>
              <a:rPr lang="nl-NL" sz="1862" b="0" i="0" u="none" strike="noStrike" baseline="0" dirty="0" err="1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/>
              </a:rPr>
              <a:t>inter</a:t>
            </a:r>
            <a:r>
              <a:rPr lang="nl-NL" sz="1862" b="0" i="0" u="none" strike="noStrike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/>
              </a:rPr>
              <a:t>-/</a:t>
            </a:r>
            <a:r>
              <a:rPr lang="nl-NL" sz="1862" b="0" i="0" u="none" strike="noStrike" baseline="0" dirty="0" err="1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/>
              </a:rPr>
              <a:t>monodisciplinariteit</a:t>
            </a:r>
            <a:br>
              <a:rPr lang="nl-NL" sz="1862" b="0" i="0" u="none" strike="noStrike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/>
              </a:rPr>
            </a:br>
            <a:r>
              <a:rPr lang="nl-NL" sz="1862" b="0" i="0" u="none" strike="noStrike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/>
              </a:rPr>
              <a:t>van de projectvraag waarbij zij betrokken waren</a:t>
            </a:r>
          </a:p>
        </cx:rich>
      </cx:tx>
    </cx:title>
    <cx:plotArea>
      <cx:plotAreaRegion>
        <cx:series layoutId="sunburst" uniqueId="{04DBF0FE-B879-47EA-9680-53D05C47A33F}">
          <cx:tx>
            <cx:txData>
              <cx:f>Blad1!$C$1</cx:f>
              <cx:v>aantal studenten</cx:v>
            </cx:txData>
          </cx:tx>
          <cx:dataPt idx="0">
            <cx:spPr>
              <a:solidFill>
                <a:srgbClr val="EC7A08"/>
              </a:solidFill>
            </cx:spPr>
          </cx:dataPt>
          <cx:dataPt idx="1">
            <cx:spPr>
              <a:solidFill>
                <a:srgbClr val="92D050"/>
              </a:solidFill>
            </cx:spPr>
          </cx:dataPt>
          <cx:dataPt idx="2">
            <cx:spPr>
              <a:solidFill>
                <a:srgbClr val="70AD47">
                  <a:lumMod val="40000"/>
                  <a:lumOff val="60000"/>
                </a:srgbClr>
              </a:solidFill>
            </cx:spPr>
          </cx:dataPt>
          <cx:dataPt idx="3">
            <cx:spPr>
              <a:solidFill>
                <a:srgbClr val="920075"/>
              </a:solidFill>
            </cx:spPr>
          </cx:dataPt>
          <cx:dataPt idx="4">
            <cx:spPr>
              <a:solidFill>
                <a:srgbClr val="92D050"/>
              </a:solidFill>
            </cx:spPr>
          </cx:dataPt>
          <cx:dataPt idx="5">
            <cx:spPr>
              <a:solidFill>
                <a:srgbClr val="70AD47">
                  <a:lumMod val="40000"/>
                  <a:lumOff val="60000"/>
                </a:srgbClr>
              </a:solidFill>
            </cx:spPr>
          </cx:dataPt>
          <cx:dataPt idx="6">
            <cx:spPr>
              <a:solidFill>
                <a:srgbClr val="009AA6"/>
              </a:solidFill>
            </cx:spPr>
          </cx:dataPt>
          <cx:dataPt idx="7">
            <cx:spPr>
              <a:solidFill>
                <a:srgbClr val="92D050"/>
              </a:solidFill>
            </cx:spPr>
          </cx:dataPt>
          <cx:dataPt idx="8">
            <cx:spPr>
              <a:solidFill>
                <a:srgbClr val="70AD47">
                  <a:lumMod val="40000"/>
                  <a:lumOff val="60000"/>
                </a:srgbClr>
              </a:solidFill>
              <a:ln>
                <a:noFill/>
              </a:ln>
            </cx:spPr>
          </cx:dataPt>
          <cx:dataPt idx="11">
            <cx:spPr>
              <a:solidFill>
                <a:srgbClr val="920075"/>
              </a:solidFill>
            </cx:spPr>
          </cx:dataPt>
          <cx:dataId val="0"/>
        </cx:series>
      </cx:plotAreaRegion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8B73E-37CC-4114-A0B8-43C4132C2152}" type="datetimeFigureOut">
              <a:rPr lang="nl-NL" smtClean="0"/>
              <a:t>20-1-2025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952F9B-3888-422B-A51C-A4DB6F4881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6302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HEADLINES HZ NEXUS</a:t>
            </a:r>
          </a:p>
          <a:p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231 </a:t>
            </a:r>
            <a:r>
              <a:rPr lang="en-US" dirty="0" err="1"/>
              <a:t>projectformats</a:t>
            </a:r>
            <a:r>
              <a:rPr lang="en-US" dirty="0"/>
              <a:t> </a:t>
            </a:r>
            <a:r>
              <a:rPr lang="en-US" dirty="0" err="1"/>
              <a:t>gematcht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2314 </a:t>
            </a:r>
            <a:r>
              <a:rPr lang="en-US" dirty="0" err="1"/>
              <a:t>studenten</a:t>
            </a: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Door </a:t>
            </a:r>
            <a:r>
              <a:rPr lang="en-US" dirty="0" err="1"/>
              <a:t>middel</a:t>
            </a:r>
            <a:r>
              <a:rPr lang="en-US" dirty="0"/>
              <a:t> van </a:t>
            </a:r>
            <a:r>
              <a:rPr lang="en-US" dirty="0" err="1"/>
              <a:t>projectvakken</a:t>
            </a:r>
            <a:r>
              <a:rPr lang="en-US" dirty="0"/>
              <a:t>, </a:t>
            </a:r>
            <a:r>
              <a:rPr lang="en-US" dirty="0" err="1"/>
              <a:t>projectweken</a:t>
            </a:r>
            <a:r>
              <a:rPr lang="en-US" dirty="0"/>
              <a:t>, </a:t>
            </a:r>
            <a:r>
              <a:rPr lang="en-US" dirty="0" err="1"/>
              <a:t>minoren</a:t>
            </a:r>
            <a:r>
              <a:rPr lang="en-US" dirty="0"/>
              <a:t>, </a:t>
            </a:r>
            <a:r>
              <a:rPr lang="en-US" dirty="0" err="1"/>
              <a:t>gastlessen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bedrijfsbezoeken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2844 </a:t>
            </a:r>
            <a:r>
              <a:rPr lang="en-US" dirty="0" err="1"/>
              <a:t>studenten</a:t>
            </a:r>
            <a:r>
              <a:rPr lang="en-US" dirty="0"/>
              <a:t> in contact </a:t>
            </a:r>
            <a:r>
              <a:rPr lang="en-US" dirty="0" err="1"/>
              <a:t>gekomen</a:t>
            </a:r>
            <a:r>
              <a:rPr lang="en-US" dirty="0"/>
              <a:t> met 122 </a:t>
            </a:r>
            <a:r>
              <a:rPr lang="en-US" dirty="0" err="1"/>
              <a:t>unieke</a:t>
            </a:r>
            <a:r>
              <a:rPr lang="en-US" dirty="0"/>
              <a:t> </a:t>
            </a:r>
            <a:r>
              <a:rPr lang="en-US" dirty="0" err="1"/>
              <a:t>organisaties</a:t>
            </a: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HZ Nexus </a:t>
            </a:r>
            <a:r>
              <a:rPr lang="en-US" dirty="0" err="1"/>
              <a:t>heeft</a:t>
            </a:r>
            <a:r>
              <a:rPr lang="en-US" dirty="0"/>
              <a:t> in 2024 alle </a:t>
            </a:r>
            <a:r>
              <a:rPr lang="en-US" dirty="0" err="1"/>
              <a:t>bechaor</a:t>
            </a:r>
            <a:r>
              <a:rPr lang="en-US" dirty="0"/>
              <a:t> Opleidingen </a:t>
            </a:r>
            <a:r>
              <a:rPr lang="en-US" dirty="0" err="1"/>
              <a:t>mogen</a:t>
            </a:r>
            <a:r>
              <a:rPr lang="en-US" dirty="0"/>
              <a:t> </a:t>
            </a:r>
            <a:r>
              <a:rPr lang="en-US" dirty="0" err="1"/>
              <a:t>faciliteren</a:t>
            </a:r>
            <a:r>
              <a:rPr lang="en-US" dirty="0"/>
              <a:t> in </a:t>
            </a:r>
            <a:r>
              <a:rPr lang="en-US" dirty="0" err="1"/>
              <a:t>casuïstiek</a:t>
            </a:r>
            <a:r>
              <a:rPr lang="en-US" dirty="0"/>
              <a:t> </a:t>
            </a:r>
          </a:p>
          <a:p>
            <a:pPr marL="285750" indent="-285750">
              <a:buFontTx/>
              <a:buChar char="-"/>
            </a:pPr>
            <a:r>
              <a:rPr lang="en-US" dirty="0" err="1"/>
              <a:t>Bij</a:t>
            </a:r>
            <a:r>
              <a:rPr lang="en-US" dirty="0"/>
              <a:t> 60% van alle </a:t>
            </a:r>
            <a:r>
              <a:rPr lang="en-US" dirty="0" err="1"/>
              <a:t>projecten</a:t>
            </a:r>
            <a:r>
              <a:rPr lang="en-US" dirty="0"/>
              <a:t> </a:t>
            </a:r>
            <a:r>
              <a:rPr lang="en-US" dirty="0" err="1"/>
              <a:t>waren</a:t>
            </a:r>
            <a:r>
              <a:rPr lang="en-US" dirty="0"/>
              <a:t> </a:t>
            </a:r>
            <a:r>
              <a:rPr lang="en-US" dirty="0" err="1"/>
              <a:t>meerdere</a:t>
            </a:r>
            <a:r>
              <a:rPr lang="en-US" dirty="0"/>
              <a:t> </a:t>
            </a:r>
            <a:r>
              <a:rPr lang="en-US" dirty="0" err="1"/>
              <a:t>opleidingen</a:t>
            </a:r>
            <a:r>
              <a:rPr lang="en-US" dirty="0"/>
              <a:t> </a:t>
            </a:r>
            <a:r>
              <a:rPr lang="en-US" dirty="0" err="1"/>
              <a:t>betrokken</a:t>
            </a: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In </a:t>
            </a:r>
            <a:r>
              <a:rPr lang="en-US" dirty="0" err="1"/>
              <a:t>totaal</a:t>
            </a:r>
            <a:r>
              <a:rPr lang="en-US" dirty="0"/>
              <a:t> is er 435x </a:t>
            </a:r>
            <a:r>
              <a:rPr lang="en-US" dirty="0" err="1"/>
              <a:t>keer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SDG </a:t>
            </a:r>
            <a:r>
              <a:rPr lang="en-US" dirty="0" err="1"/>
              <a:t>gewerkt</a:t>
            </a:r>
            <a:r>
              <a:rPr lang="en-US" dirty="0"/>
              <a:t>, </a:t>
            </a:r>
            <a:r>
              <a:rPr lang="en-US" dirty="0" err="1"/>
              <a:t>waarbij</a:t>
            </a:r>
            <a:r>
              <a:rPr lang="en-US" dirty="0"/>
              <a:t> er </a:t>
            </a:r>
            <a:r>
              <a:rPr lang="en-US" dirty="0" err="1"/>
              <a:t>slechts</a:t>
            </a:r>
            <a:r>
              <a:rPr lang="en-US" dirty="0"/>
              <a:t> 1x is </a:t>
            </a:r>
            <a:r>
              <a:rPr lang="en-US" dirty="0" err="1"/>
              <a:t>gewerkt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gender equality </a:t>
            </a:r>
            <a:r>
              <a:rPr lang="en-US" dirty="0" err="1"/>
              <a:t>en</a:t>
            </a:r>
            <a:r>
              <a:rPr lang="en-US" dirty="0"/>
              <a:t> we 119x </a:t>
            </a:r>
            <a:r>
              <a:rPr lang="en-US" dirty="0" err="1"/>
              <a:t>aan</a:t>
            </a:r>
            <a:r>
              <a:rPr lang="en-US" dirty="0"/>
              <a:t> good health and wellbeing</a:t>
            </a: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952F9B-3888-422B-A51C-A4DB6F4881F2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9123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Andere</a:t>
            </a:r>
            <a:r>
              <a:rPr lang="en-US" dirty="0"/>
              <a:t> legenda SDG </a:t>
            </a:r>
            <a:r>
              <a:rPr lang="en-US" dirty="0" err="1"/>
              <a:t>doelen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952F9B-3888-422B-A51C-A4DB6F4881F2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12240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+ 7 </a:t>
            </a:r>
            <a:r>
              <a:rPr lang="en-US" dirty="0" err="1"/>
              <a:t>organisaties</a:t>
            </a:r>
            <a:r>
              <a:rPr lang="en-US" dirty="0"/>
              <a:t> die </a:t>
            </a:r>
            <a:r>
              <a:rPr lang="en-US" dirty="0" err="1"/>
              <a:t>drie</a:t>
            </a:r>
            <a:r>
              <a:rPr lang="en-US" dirty="0"/>
              <a:t> </a:t>
            </a:r>
            <a:r>
              <a:rPr lang="en-US" dirty="0" err="1"/>
              <a:t>opdrachten</a:t>
            </a:r>
            <a:r>
              <a:rPr lang="en-US" dirty="0"/>
              <a:t> </a:t>
            </a:r>
            <a:r>
              <a:rPr lang="en-US" dirty="0" err="1"/>
              <a:t>hebben</a:t>
            </a:r>
            <a:r>
              <a:rPr lang="en-US" dirty="0"/>
              <a:t> </a:t>
            </a:r>
            <a:r>
              <a:rPr lang="en-US" dirty="0" err="1"/>
              <a:t>ingeleverd</a:t>
            </a:r>
            <a:endParaRPr lang="en-US" dirty="0"/>
          </a:p>
          <a:p>
            <a:r>
              <a:rPr lang="en-US" dirty="0"/>
              <a:t>+ 21 </a:t>
            </a:r>
            <a:r>
              <a:rPr lang="en-US" dirty="0" err="1"/>
              <a:t>organisaties</a:t>
            </a:r>
            <a:r>
              <a:rPr lang="en-US" dirty="0"/>
              <a:t> die twee </a:t>
            </a:r>
            <a:r>
              <a:rPr lang="en-US" dirty="0" err="1"/>
              <a:t>opdrachten</a:t>
            </a:r>
            <a:r>
              <a:rPr lang="en-US" dirty="0"/>
              <a:t> </a:t>
            </a:r>
            <a:r>
              <a:rPr lang="en-US" dirty="0" err="1"/>
              <a:t>hebben</a:t>
            </a:r>
            <a:r>
              <a:rPr lang="en-US" dirty="0"/>
              <a:t> </a:t>
            </a:r>
            <a:r>
              <a:rPr lang="en-US" dirty="0" err="1"/>
              <a:t>ingeleverd</a:t>
            </a:r>
            <a:endParaRPr lang="en-US" dirty="0"/>
          </a:p>
          <a:p>
            <a:r>
              <a:rPr lang="en-US" dirty="0"/>
              <a:t>+ 84 </a:t>
            </a:r>
            <a:r>
              <a:rPr lang="en-US" dirty="0" err="1"/>
              <a:t>organisaties</a:t>
            </a:r>
            <a:r>
              <a:rPr lang="en-US" dirty="0"/>
              <a:t> die </a:t>
            </a:r>
            <a:r>
              <a:rPr lang="en-US" dirty="0" err="1"/>
              <a:t>één</a:t>
            </a:r>
            <a:r>
              <a:rPr lang="en-US" dirty="0"/>
              <a:t> </a:t>
            </a:r>
            <a:r>
              <a:rPr lang="en-US" dirty="0" err="1"/>
              <a:t>keer</a:t>
            </a:r>
            <a:r>
              <a:rPr lang="en-US" dirty="0"/>
              <a:t> </a:t>
            </a:r>
            <a:r>
              <a:rPr lang="en-US" dirty="0" err="1"/>
              <a:t>hebben</a:t>
            </a:r>
            <a:r>
              <a:rPr lang="en-US" dirty="0"/>
              <a:t> </a:t>
            </a:r>
            <a:r>
              <a:rPr lang="en-US" dirty="0" err="1"/>
              <a:t>meegedaan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Lectoraat</a:t>
            </a:r>
            <a:r>
              <a:rPr lang="en-US" dirty="0"/>
              <a:t>: interne </a:t>
            </a:r>
            <a:r>
              <a:rPr lang="en-US" dirty="0" err="1"/>
              <a:t>onderzoeksgroep</a:t>
            </a:r>
            <a:r>
              <a:rPr lang="en-US" dirty="0"/>
              <a:t> voor externe </a:t>
            </a:r>
            <a:r>
              <a:rPr lang="en-US" dirty="0" err="1"/>
              <a:t>opdracht</a:t>
            </a:r>
            <a:r>
              <a:rPr lang="en-US" dirty="0"/>
              <a:t>. </a:t>
            </a:r>
          </a:p>
          <a:p>
            <a:endParaRPr lang="en-US" dirty="0"/>
          </a:p>
          <a:p>
            <a:pPr marL="0" algn="l" rtl="0" eaLnBrk="1" fontAlgn="b" latinLnBrk="0" hangingPunct="1">
              <a:spcBef>
                <a:spcPts val="0"/>
              </a:spcBef>
              <a:spcAft>
                <a:spcPts val="0"/>
              </a:spcAft>
            </a:pPr>
            <a:r>
              <a:rPr lang="nl-NL" sz="1800" b="0" i="0" u="none" strike="noStrike" kern="12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Calibri" panose="020F0502020204030204" pitchFamily="34" charset="0"/>
              </a:rPr>
              <a:t>HZ Lectoraten &amp; onderwijs</a:t>
            </a:r>
            <a:endParaRPr lang="nl-NL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r" rtl="0" eaLnBrk="1" fontAlgn="b" latinLnBrk="0" hangingPunct="1">
              <a:spcBef>
                <a:spcPts val="0"/>
              </a:spcBef>
              <a:spcAft>
                <a:spcPts val="0"/>
              </a:spcAft>
            </a:pPr>
            <a:r>
              <a:rPr lang="nl-NL" sz="1800" b="0" i="0" u="none" strike="noStrike" kern="12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Calibri" panose="020F0502020204030204" pitchFamily="34" charset="0"/>
              </a:rPr>
              <a:t>18</a:t>
            </a:r>
            <a:endParaRPr lang="nl-NL" sz="1800" b="0" i="0" u="none" strike="noStrike" dirty="0">
              <a:effectLst/>
              <a:latin typeface="Arial" panose="020B0604020202020204" pitchFamily="34" charset="0"/>
            </a:endParaRPr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952F9B-3888-422B-A51C-A4DB6F4881F2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86030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TWE 350 </a:t>
            </a:r>
            <a:r>
              <a:rPr lang="en-US" dirty="0" err="1"/>
              <a:t>WETweek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952F9B-3888-422B-A51C-A4DB6F4881F2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8440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+ 7 </a:t>
            </a:r>
            <a:r>
              <a:rPr lang="en-US" dirty="0" err="1"/>
              <a:t>organisaties</a:t>
            </a:r>
            <a:r>
              <a:rPr lang="en-US" dirty="0"/>
              <a:t> die </a:t>
            </a:r>
            <a:r>
              <a:rPr lang="en-US" dirty="0" err="1"/>
              <a:t>drie</a:t>
            </a:r>
            <a:r>
              <a:rPr lang="en-US" dirty="0"/>
              <a:t> </a:t>
            </a:r>
            <a:r>
              <a:rPr lang="en-US" dirty="0" err="1"/>
              <a:t>opdrachten</a:t>
            </a:r>
            <a:r>
              <a:rPr lang="en-US" dirty="0"/>
              <a:t> </a:t>
            </a:r>
            <a:r>
              <a:rPr lang="en-US" dirty="0" err="1"/>
              <a:t>hebben</a:t>
            </a:r>
            <a:r>
              <a:rPr lang="en-US" dirty="0"/>
              <a:t> </a:t>
            </a:r>
            <a:r>
              <a:rPr lang="en-US" dirty="0" err="1"/>
              <a:t>ingeleverd</a:t>
            </a:r>
            <a:endParaRPr lang="en-US" dirty="0"/>
          </a:p>
          <a:p>
            <a:r>
              <a:rPr lang="en-US" dirty="0"/>
              <a:t>+ 21 </a:t>
            </a:r>
            <a:r>
              <a:rPr lang="en-US" dirty="0" err="1"/>
              <a:t>organisaties</a:t>
            </a:r>
            <a:r>
              <a:rPr lang="en-US" dirty="0"/>
              <a:t> die twee </a:t>
            </a:r>
            <a:r>
              <a:rPr lang="en-US" dirty="0" err="1"/>
              <a:t>opdrachten</a:t>
            </a:r>
            <a:r>
              <a:rPr lang="en-US" dirty="0"/>
              <a:t> </a:t>
            </a:r>
            <a:r>
              <a:rPr lang="en-US" dirty="0" err="1"/>
              <a:t>hebben</a:t>
            </a:r>
            <a:r>
              <a:rPr lang="en-US" dirty="0"/>
              <a:t> </a:t>
            </a:r>
            <a:r>
              <a:rPr lang="en-US" dirty="0" err="1"/>
              <a:t>ingeleverd</a:t>
            </a:r>
            <a:endParaRPr lang="en-US" dirty="0"/>
          </a:p>
          <a:p>
            <a:r>
              <a:rPr lang="en-US" dirty="0"/>
              <a:t>+ 84 </a:t>
            </a:r>
            <a:r>
              <a:rPr lang="en-US" dirty="0" err="1"/>
              <a:t>organisaties</a:t>
            </a:r>
            <a:r>
              <a:rPr lang="en-US" dirty="0"/>
              <a:t> die </a:t>
            </a:r>
            <a:r>
              <a:rPr lang="en-US" dirty="0" err="1"/>
              <a:t>één</a:t>
            </a:r>
            <a:r>
              <a:rPr lang="en-US" dirty="0"/>
              <a:t> </a:t>
            </a:r>
            <a:r>
              <a:rPr lang="en-US" dirty="0" err="1"/>
              <a:t>keer</a:t>
            </a:r>
            <a:r>
              <a:rPr lang="en-US" dirty="0"/>
              <a:t> </a:t>
            </a:r>
            <a:r>
              <a:rPr lang="en-US" dirty="0" err="1"/>
              <a:t>hebben</a:t>
            </a:r>
            <a:r>
              <a:rPr lang="en-US" dirty="0"/>
              <a:t> </a:t>
            </a:r>
            <a:r>
              <a:rPr lang="en-US" dirty="0" err="1"/>
              <a:t>meegedaan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Lectoraat</a:t>
            </a:r>
            <a:r>
              <a:rPr lang="en-US" dirty="0"/>
              <a:t>: interne </a:t>
            </a:r>
            <a:r>
              <a:rPr lang="en-US" dirty="0" err="1"/>
              <a:t>onderzoeksgroep</a:t>
            </a:r>
            <a:r>
              <a:rPr lang="en-US" dirty="0"/>
              <a:t> voor externe </a:t>
            </a:r>
            <a:r>
              <a:rPr lang="en-US" dirty="0" err="1"/>
              <a:t>opdracht</a:t>
            </a:r>
            <a:r>
              <a:rPr lang="en-US" dirty="0"/>
              <a:t>. </a:t>
            </a:r>
          </a:p>
          <a:p>
            <a:endParaRPr lang="en-US" dirty="0"/>
          </a:p>
          <a:p>
            <a:pPr marL="0" algn="l" rtl="0" eaLnBrk="1" fontAlgn="b" latinLnBrk="0" hangingPunct="1">
              <a:spcBef>
                <a:spcPts val="0"/>
              </a:spcBef>
              <a:spcAft>
                <a:spcPts val="0"/>
              </a:spcAft>
            </a:pPr>
            <a:r>
              <a:rPr lang="nl-NL" sz="1800" b="0" i="0" u="none" strike="noStrike" kern="12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Calibri" panose="020F0502020204030204" pitchFamily="34" charset="0"/>
              </a:rPr>
              <a:t>HZ Lectoraten &amp; onderwijs</a:t>
            </a:r>
            <a:endParaRPr lang="nl-NL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r" rtl="0" eaLnBrk="1" fontAlgn="b" latinLnBrk="0" hangingPunct="1">
              <a:spcBef>
                <a:spcPts val="0"/>
              </a:spcBef>
              <a:spcAft>
                <a:spcPts val="0"/>
              </a:spcAft>
            </a:pPr>
            <a:r>
              <a:rPr lang="nl-NL" sz="1800" b="0" i="0" u="none" strike="noStrike" kern="12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Calibri" panose="020F0502020204030204" pitchFamily="34" charset="0"/>
              </a:rPr>
              <a:t>18</a:t>
            </a:r>
            <a:endParaRPr lang="nl-NL" sz="1800" b="0" i="0" u="none" strike="noStrike" dirty="0">
              <a:effectLst/>
              <a:latin typeface="Arial" panose="020B0604020202020204" pitchFamily="34" charset="0"/>
            </a:endParaRPr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952F9B-3888-422B-A51C-A4DB6F4881F2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77030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+ 7 </a:t>
            </a:r>
            <a:r>
              <a:rPr lang="en-US" dirty="0" err="1"/>
              <a:t>organisaties</a:t>
            </a:r>
            <a:r>
              <a:rPr lang="en-US" dirty="0"/>
              <a:t> die </a:t>
            </a:r>
            <a:r>
              <a:rPr lang="en-US" dirty="0" err="1"/>
              <a:t>drie</a:t>
            </a:r>
            <a:r>
              <a:rPr lang="en-US" dirty="0"/>
              <a:t> </a:t>
            </a:r>
            <a:r>
              <a:rPr lang="en-US" dirty="0" err="1"/>
              <a:t>opdrachten</a:t>
            </a:r>
            <a:r>
              <a:rPr lang="en-US" dirty="0"/>
              <a:t> </a:t>
            </a:r>
            <a:r>
              <a:rPr lang="en-US" dirty="0" err="1"/>
              <a:t>hebben</a:t>
            </a:r>
            <a:r>
              <a:rPr lang="en-US" dirty="0"/>
              <a:t> </a:t>
            </a:r>
            <a:r>
              <a:rPr lang="en-US" dirty="0" err="1"/>
              <a:t>ingeleverd</a:t>
            </a:r>
            <a:endParaRPr lang="en-US" dirty="0"/>
          </a:p>
          <a:p>
            <a:r>
              <a:rPr lang="en-US" dirty="0"/>
              <a:t>+ 21 </a:t>
            </a:r>
            <a:r>
              <a:rPr lang="en-US" dirty="0" err="1"/>
              <a:t>organisaties</a:t>
            </a:r>
            <a:r>
              <a:rPr lang="en-US" dirty="0"/>
              <a:t> die twee </a:t>
            </a:r>
            <a:r>
              <a:rPr lang="en-US" dirty="0" err="1"/>
              <a:t>opdrachten</a:t>
            </a:r>
            <a:r>
              <a:rPr lang="en-US" dirty="0"/>
              <a:t> </a:t>
            </a:r>
            <a:r>
              <a:rPr lang="en-US" dirty="0" err="1"/>
              <a:t>hebben</a:t>
            </a:r>
            <a:r>
              <a:rPr lang="en-US" dirty="0"/>
              <a:t> </a:t>
            </a:r>
            <a:r>
              <a:rPr lang="en-US" dirty="0" err="1"/>
              <a:t>ingeleverd</a:t>
            </a:r>
            <a:endParaRPr lang="en-US" dirty="0"/>
          </a:p>
          <a:p>
            <a:r>
              <a:rPr lang="en-US" dirty="0"/>
              <a:t>+ 84 </a:t>
            </a:r>
            <a:r>
              <a:rPr lang="en-US" dirty="0" err="1"/>
              <a:t>organisaties</a:t>
            </a:r>
            <a:r>
              <a:rPr lang="en-US" dirty="0"/>
              <a:t> die </a:t>
            </a:r>
            <a:r>
              <a:rPr lang="en-US" dirty="0" err="1"/>
              <a:t>één</a:t>
            </a:r>
            <a:r>
              <a:rPr lang="en-US" dirty="0"/>
              <a:t> </a:t>
            </a:r>
            <a:r>
              <a:rPr lang="en-US" dirty="0" err="1"/>
              <a:t>keer</a:t>
            </a:r>
            <a:r>
              <a:rPr lang="en-US" dirty="0"/>
              <a:t> </a:t>
            </a:r>
            <a:r>
              <a:rPr lang="en-US" dirty="0" err="1"/>
              <a:t>hebben</a:t>
            </a:r>
            <a:r>
              <a:rPr lang="en-US" dirty="0"/>
              <a:t> </a:t>
            </a:r>
            <a:r>
              <a:rPr lang="en-US" dirty="0" err="1"/>
              <a:t>meegedaan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Lectoraat</a:t>
            </a:r>
            <a:r>
              <a:rPr lang="en-US" dirty="0"/>
              <a:t>: interne </a:t>
            </a:r>
            <a:r>
              <a:rPr lang="en-US" dirty="0" err="1"/>
              <a:t>onderzoeksgroep</a:t>
            </a:r>
            <a:r>
              <a:rPr lang="en-US" dirty="0"/>
              <a:t> voor externe </a:t>
            </a:r>
            <a:r>
              <a:rPr lang="en-US" dirty="0" err="1"/>
              <a:t>opdracht</a:t>
            </a:r>
            <a:r>
              <a:rPr lang="en-US" dirty="0"/>
              <a:t>. </a:t>
            </a:r>
          </a:p>
          <a:p>
            <a:endParaRPr lang="en-US" dirty="0"/>
          </a:p>
          <a:p>
            <a:pPr marL="0" algn="l" rtl="0" eaLnBrk="1" fontAlgn="b" latinLnBrk="0" hangingPunct="1">
              <a:spcBef>
                <a:spcPts val="0"/>
              </a:spcBef>
              <a:spcAft>
                <a:spcPts val="0"/>
              </a:spcAft>
            </a:pPr>
            <a:r>
              <a:rPr lang="nl-NL" sz="1800" b="0" i="0" u="none" strike="noStrike" kern="12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Calibri" panose="020F0502020204030204" pitchFamily="34" charset="0"/>
              </a:rPr>
              <a:t>HZ Lectoraten &amp; onderwijs</a:t>
            </a:r>
            <a:endParaRPr lang="nl-NL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r" rtl="0" eaLnBrk="1" fontAlgn="b" latinLnBrk="0" hangingPunct="1">
              <a:spcBef>
                <a:spcPts val="0"/>
              </a:spcBef>
              <a:spcAft>
                <a:spcPts val="0"/>
              </a:spcAft>
            </a:pPr>
            <a:r>
              <a:rPr lang="nl-NL" sz="1800" b="0" i="0" u="none" strike="noStrike" kern="12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Calibri" panose="020F0502020204030204" pitchFamily="34" charset="0"/>
              </a:rPr>
              <a:t>18</a:t>
            </a:r>
            <a:endParaRPr lang="nl-NL" sz="1800" b="0" i="0" u="none" strike="noStrike" dirty="0">
              <a:effectLst/>
              <a:latin typeface="Arial" panose="020B0604020202020204" pitchFamily="34" charset="0"/>
            </a:endParaRPr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952F9B-3888-422B-A51C-A4DB6F4881F2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1590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8FBC48-C163-4CFA-B1D8-4A6D0BA0C2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F56CE22-C390-4975-98BB-1498433F52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08213D3-95ED-47A5-ABA0-D92FF2FC1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0F51E-EB0D-4737-B65C-CC743973360F}" type="datetimeFigureOut">
              <a:rPr lang="nl-NL" smtClean="0"/>
              <a:t>20-1-2025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6DD1215-7EAE-4853-B9DE-158F6CB16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940229A-AE0F-41BA-8574-CD616C46C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452E-83F4-4023-83AE-0FF7761BCB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46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A98B46-418C-4EB9-B879-898BCF0B2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8EF3B61-61DB-40C3-9FEA-9C62195264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8A35E14-58D9-455E-B3A5-8C3B5063F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0F51E-EB0D-4737-B65C-CC743973360F}" type="datetimeFigureOut">
              <a:rPr lang="nl-NL" smtClean="0"/>
              <a:t>20-1-2025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C00F1D2-42A0-4921-B059-8BE7F0940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7B8B69D-FD11-486A-BEE2-DCA47C892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452E-83F4-4023-83AE-0FF7761BCB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6923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A8325DA-12F8-45FA-9349-C1AA58FCDB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C0E59F6-5BAB-4292-AA36-E5709A3FB0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6AB8D04-A17E-468A-BD36-F662C4A05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0F51E-EB0D-4737-B65C-CC743973360F}" type="datetimeFigureOut">
              <a:rPr lang="nl-NL" smtClean="0"/>
              <a:t>20-1-2025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D5870A9-80BB-49BB-A697-976FA52FD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07F3B24-8869-4D15-A36B-DFCC1E04F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452E-83F4-4023-83AE-0FF7761BCB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9523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8FF403-9CD3-4B65-B623-CE690792C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E6FDCE6-98EE-44CE-B466-8782628AB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19524A9-B025-4707-B32E-2CCC9EA75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0F51E-EB0D-4737-B65C-CC743973360F}" type="datetimeFigureOut">
              <a:rPr lang="nl-NL" smtClean="0"/>
              <a:t>20-1-2025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C55D02-055F-4E63-9C47-0DE95487A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5F78AFC-1C2D-4AA9-8236-3754654BF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452E-83F4-4023-83AE-0FF7761BCB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0006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D007FF-6C3F-40E8-B63F-6D1C6F789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F7904B2-495A-4A88-91EF-220A386769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C168C11-E904-4183-8C6D-9A8D8DECD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0F51E-EB0D-4737-B65C-CC743973360F}" type="datetimeFigureOut">
              <a:rPr lang="nl-NL" smtClean="0"/>
              <a:t>20-1-2025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17479E7-3522-45F7-A695-6FE993024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FD778B9-D026-4CAE-91FB-31190C440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452E-83F4-4023-83AE-0FF7761BCB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1552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2F6D91-2391-4C40-B558-BDAD5C2D1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A83FA96-F7B1-4157-BF3C-BA7BB1F554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D8B8FF3-222D-404B-99B2-6A4026882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304C063-B972-426B-B42A-FF94DBB26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0F51E-EB0D-4737-B65C-CC743973360F}" type="datetimeFigureOut">
              <a:rPr lang="nl-NL" smtClean="0"/>
              <a:t>20-1-2025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C24DA60-0F74-4AE1-87C6-0EE5481AD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067E101-1D36-43B4-93EC-9D3BB2F34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452E-83F4-4023-83AE-0FF7761BCB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7550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50D773-9E58-439E-994A-1DE023715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5BF370D-7FB9-4B18-9CFB-4255118C89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8D2A1B8-4974-4102-8E8C-514C7A6229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61670964-FBB5-4541-8CC6-419D4BA5FC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9A20E19-EC67-4697-AFA1-73A6B18A72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EDDB47F6-677D-4B96-934C-A4FA8DC14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0F51E-EB0D-4737-B65C-CC743973360F}" type="datetimeFigureOut">
              <a:rPr lang="nl-NL" smtClean="0"/>
              <a:t>20-1-2025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ABD31E32-E8F8-4D73-9BB4-FEED237EB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BCE838F3-2D2B-430E-B6B3-4A52D9AD7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452E-83F4-4023-83AE-0FF7761BCB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7277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ABA495-3BC6-4942-BC58-C1DA6DA8D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657D41F-2893-43E8-9A72-2197633CB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0F51E-EB0D-4737-B65C-CC743973360F}" type="datetimeFigureOut">
              <a:rPr lang="nl-NL" smtClean="0"/>
              <a:t>20-1-2025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D1ED186-5639-4968-AB71-642A7B979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A2C484D-FD5E-4B5C-989D-6E576AACB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452E-83F4-4023-83AE-0FF7761BCB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322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27FBB1D-1A0E-431A-A64A-34B63C019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0F51E-EB0D-4737-B65C-CC743973360F}" type="datetimeFigureOut">
              <a:rPr lang="nl-NL" smtClean="0"/>
              <a:t>20-1-2025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7CE71C1-B5A0-429F-8262-4A6121459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27CEBD5-F206-4A57-AE35-828E5FA01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452E-83F4-4023-83AE-0FF7761BCB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4717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351161-D900-4AC9-B047-4347DFD10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D6F1D80-CC8C-409D-8612-EDCCABAA7A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8E80F06-46F6-4183-B7D4-5B4462E8D3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6252F68-4FEC-4997-8A40-75E322F14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0F51E-EB0D-4737-B65C-CC743973360F}" type="datetimeFigureOut">
              <a:rPr lang="nl-NL" smtClean="0"/>
              <a:t>20-1-2025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45DA980-B1E5-474C-9FB1-A29957DF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6810260-20A9-4A8B-A013-D5BE4CF74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452E-83F4-4023-83AE-0FF7761BCB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227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31CB43-32CF-4D48-AB06-4FA475529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B3F025AD-263A-47E1-892B-94E05E124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A96E81A-CD84-4B08-AC93-9D67208676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18A12E3-8840-4E91-A64A-E0E51CFAD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0F51E-EB0D-4737-B65C-CC743973360F}" type="datetimeFigureOut">
              <a:rPr lang="nl-NL" smtClean="0"/>
              <a:t>20-1-2025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0B9D098-2377-43E5-B1DB-540F75893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E730200-CE9D-44BB-86EA-220B89C9D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452E-83F4-4023-83AE-0FF7761BCB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929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ABA2BFE-4EC4-4263-ABD1-8B95BACED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163E8F6-75E9-4546-A722-488FA87EEF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91F0449-7FAF-46EB-874D-8874FEAD54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0F51E-EB0D-4737-B65C-CC743973360F}" type="datetimeFigureOut">
              <a:rPr lang="nl-NL" smtClean="0"/>
              <a:t>20-1-2025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71486BA-C382-457D-8923-48CFF477C1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78E848C-29C4-434B-8AB8-56DD7967EA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2452E-83F4-4023-83AE-0FF7761BCB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0205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https://api.tribecrm.nl/public/resource/81518c81-d002-4a6c-bb91-b8d2a0ce1dce?token=RxR3SrCLW1Ec2xDTQTA3uXSI3ZK3iDgQityeQF2aWnA2yRlGYDuiVeeuZfGhyKNFHVuf8SF9fCmBxbVlZNoIz9lUjpyrk5BaePf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AF84E59F-C3F2-489A-845C-08307D39CD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0828659"/>
              </p:ext>
            </p:extLst>
          </p:nvPr>
        </p:nvGraphicFramePr>
        <p:xfrm>
          <a:off x="752475" y="635000"/>
          <a:ext cx="10699296" cy="5634296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7391877">
                  <a:extLst>
                    <a:ext uri="{9D8B030D-6E8A-4147-A177-3AD203B41FA5}">
                      <a16:colId xmlns:a16="http://schemas.microsoft.com/office/drawing/2014/main" val="3779565110"/>
                    </a:ext>
                  </a:extLst>
                </a:gridCol>
                <a:gridCol w="3307419">
                  <a:extLst>
                    <a:ext uri="{9D8B030D-6E8A-4147-A177-3AD203B41FA5}">
                      <a16:colId xmlns:a16="http://schemas.microsoft.com/office/drawing/2014/main" val="676293011"/>
                    </a:ext>
                  </a:extLst>
                </a:gridCol>
              </a:tblGrid>
              <a:tr h="54789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SAMEN WERKEN AAN EEN BETERE WERELD</a:t>
                      </a:r>
                      <a:endParaRPr lang="nl-NL" sz="2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529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nl-N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36533313"/>
                  </a:ext>
                </a:extLst>
              </a:tr>
              <a:tr h="543170">
                <a:tc>
                  <a:txBody>
                    <a:bodyPr/>
                    <a:lstStyle/>
                    <a:p>
                      <a:pPr algn="l" fontAlgn="b"/>
                      <a:r>
                        <a:rPr lang="nl-NL" sz="2400" u="none" strike="noStrike" dirty="0">
                          <a:effectLst/>
                        </a:rPr>
                        <a:t>Aantal unieke vraagstukken</a:t>
                      </a:r>
                      <a:endParaRPr lang="nl-N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2400" u="none" strike="noStrike" dirty="0">
                          <a:effectLst/>
                        </a:rPr>
                        <a:t>231 projecten</a:t>
                      </a:r>
                      <a:endParaRPr lang="nl-N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99513858"/>
                  </a:ext>
                </a:extLst>
              </a:tr>
              <a:tr h="543170">
                <a:tc>
                  <a:txBody>
                    <a:bodyPr/>
                    <a:lstStyle/>
                    <a:p>
                      <a:pPr algn="l" fontAlgn="b"/>
                      <a:r>
                        <a:rPr lang="nl-NL" sz="2400" u="none" strike="noStrike" dirty="0">
                          <a:effectLst/>
                        </a:rPr>
                        <a:t>Aantal betrokken studenten</a:t>
                      </a:r>
                      <a:endParaRPr lang="nl-N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2400" u="none" strike="noStrike" dirty="0">
                          <a:effectLst/>
                        </a:rPr>
                        <a:t>2844 studenten</a:t>
                      </a:r>
                      <a:endParaRPr lang="nl-N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49776295"/>
                  </a:ext>
                </a:extLst>
              </a:tr>
              <a:tr h="543170">
                <a:tc>
                  <a:txBody>
                    <a:bodyPr/>
                    <a:lstStyle/>
                    <a:p>
                      <a:pPr algn="l" fontAlgn="b"/>
                      <a:r>
                        <a:rPr lang="nl-NL" sz="2400" u="none" strike="noStrike" dirty="0">
                          <a:effectLst/>
                        </a:rPr>
                        <a:t>Aantal betrokken partners uit de regio</a:t>
                      </a:r>
                      <a:endParaRPr lang="nl-N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2400" u="none" strike="noStrike" dirty="0">
                          <a:effectLst/>
                        </a:rPr>
                        <a:t>122 organisaties</a:t>
                      </a:r>
                      <a:endParaRPr lang="nl-N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30149215"/>
                  </a:ext>
                </a:extLst>
              </a:tr>
              <a:tr h="543170">
                <a:tc>
                  <a:txBody>
                    <a:bodyPr/>
                    <a:lstStyle/>
                    <a:p>
                      <a:pPr algn="l" fontAlgn="b"/>
                      <a:r>
                        <a:rPr lang="nl-NL" sz="2400" u="none" strike="noStrike" dirty="0">
                          <a:effectLst/>
                        </a:rPr>
                        <a:t>Aantal projectvakken</a:t>
                      </a:r>
                      <a:endParaRPr lang="nl-N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2400" u="none" strike="noStrike" dirty="0">
                          <a:effectLst/>
                        </a:rPr>
                        <a:t>25 projectvakken</a:t>
                      </a:r>
                      <a:endParaRPr lang="nl-N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85157618"/>
                  </a:ext>
                </a:extLst>
              </a:tr>
              <a:tr h="543170">
                <a:tc>
                  <a:txBody>
                    <a:bodyPr/>
                    <a:lstStyle/>
                    <a:p>
                      <a:pPr algn="l" fontAlgn="b"/>
                      <a:r>
                        <a:rPr lang="nl-NL" sz="2400" u="none" strike="noStrike" dirty="0">
                          <a:effectLst/>
                        </a:rPr>
                        <a:t>Aantal interdisciplinaire projectweken</a:t>
                      </a:r>
                      <a:endParaRPr lang="nl-N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2400" u="none" strike="noStrike" dirty="0">
                          <a:effectLst/>
                        </a:rPr>
                        <a:t>4 project weken</a:t>
                      </a:r>
                      <a:endParaRPr lang="nl-N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69928208"/>
                  </a:ext>
                </a:extLst>
              </a:tr>
              <a:tr h="54317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Bereik van gastcolleges </a:t>
                      </a:r>
                      <a:endParaRPr lang="nl-N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2400" u="none" strike="noStrike" dirty="0">
                          <a:effectLst/>
                        </a:rPr>
                        <a:t>245 studenten</a:t>
                      </a:r>
                      <a:endParaRPr lang="nl-N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88825876"/>
                  </a:ext>
                </a:extLst>
              </a:tr>
              <a:tr h="543170">
                <a:tc>
                  <a:txBody>
                    <a:bodyPr/>
                    <a:lstStyle/>
                    <a:p>
                      <a:pPr algn="l" fontAlgn="b"/>
                      <a:r>
                        <a:rPr lang="nl-NL" sz="2400" u="none" strike="noStrike" dirty="0">
                          <a:effectLst/>
                        </a:rPr>
                        <a:t>Bereik van bedrijvenbezoek</a:t>
                      </a:r>
                      <a:endParaRPr lang="nl-N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2400" u="none" strike="noStrike" dirty="0">
                          <a:effectLst/>
                        </a:rPr>
                        <a:t>285 studenten</a:t>
                      </a:r>
                      <a:endParaRPr lang="nl-N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0732230"/>
                  </a:ext>
                </a:extLst>
              </a:tr>
              <a:tr h="727404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Aantal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studenten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samenwerkte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met </a:t>
                      </a: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een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opdrachtgever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tijdens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een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minor</a:t>
                      </a:r>
                      <a:endParaRPr lang="nl-N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 </a:t>
                      </a: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studenten</a:t>
                      </a:r>
                      <a:endParaRPr lang="nl-NL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50391751"/>
                  </a:ext>
                </a:extLst>
              </a:tr>
              <a:tr h="54317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Aantal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SDG’s </a:t>
                      </a: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waar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aandacht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voor is </a:t>
                      </a: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geweest</a:t>
                      </a:r>
                      <a:endParaRPr lang="nl-N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435 SDG’s</a:t>
                      </a:r>
                      <a:endParaRPr lang="nl-N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50834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9416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afiek 5">
            <a:extLst>
              <a:ext uri="{FF2B5EF4-FFF2-40B4-BE49-F238E27FC236}">
                <a16:creationId xmlns:a16="http://schemas.microsoft.com/office/drawing/2014/main" id="{45CAC0C9-81C3-4205-AADC-EDE1EFFA09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1865257"/>
              </p:ext>
            </p:extLst>
          </p:nvPr>
        </p:nvGraphicFramePr>
        <p:xfrm>
          <a:off x="391886" y="101600"/>
          <a:ext cx="11451771" cy="6516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050" name="Picture 2" descr="Sustainable Development Goals (SDG), wat kun je ermee?">
            <a:extLst>
              <a:ext uri="{FF2B5EF4-FFF2-40B4-BE49-F238E27FC236}">
                <a16:creationId xmlns:a16="http://schemas.microsoft.com/office/drawing/2014/main" id="{15ACF541-B2CD-49B1-986B-30065B4F07C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760"/>
          <a:stretch/>
        </p:blipFill>
        <p:spPr bwMode="auto">
          <a:xfrm>
            <a:off x="762827" y="5779416"/>
            <a:ext cx="3689174" cy="513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Sustainable Development Goals (SDG), wat kun je ermee?">
            <a:extLst>
              <a:ext uri="{FF2B5EF4-FFF2-40B4-BE49-F238E27FC236}">
                <a16:creationId xmlns:a16="http://schemas.microsoft.com/office/drawing/2014/main" id="{A8206EEE-5E1D-40BF-B38B-2546F1ED9F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082" b="33547"/>
          <a:stretch/>
        </p:blipFill>
        <p:spPr bwMode="auto">
          <a:xfrm>
            <a:off x="4410876" y="5779415"/>
            <a:ext cx="3608852" cy="536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Sustainable Development Goals (SDG), wat kun je ermee?">
            <a:extLst>
              <a:ext uri="{FF2B5EF4-FFF2-40B4-BE49-F238E27FC236}">
                <a16:creationId xmlns:a16="http://schemas.microsoft.com/office/drawing/2014/main" id="{7384DAEC-D53F-4CA9-86C3-94699C7C273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680"/>
          <a:stretch/>
        </p:blipFill>
        <p:spPr bwMode="auto">
          <a:xfrm>
            <a:off x="8021166" y="5780217"/>
            <a:ext cx="3608852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8935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6" name="Tijdelijke aanduiding voor inhoud 5">
                <a:extLst>
                  <a:ext uri="{FF2B5EF4-FFF2-40B4-BE49-F238E27FC236}">
                    <a16:creationId xmlns:a16="http://schemas.microsoft.com/office/drawing/2014/main" id="{F7060B7A-0E4C-49A2-934D-4524BF5B0A19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787992414"/>
                  </p:ext>
                </p:extLst>
              </p:nvPr>
            </p:nvGraphicFramePr>
            <p:xfrm>
              <a:off x="0" y="127001"/>
              <a:ext cx="11442700" cy="673099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6" name="Tijdelijke aanduiding voor inhoud 5">
                <a:extLst>
                  <a:ext uri="{FF2B5EF4-FFF2-40B4-BE49-F238E27FC236}">
                    <a16:creationId xmlns:a16="http://schemas.microsoft.com/office/drawing/2014/main" id="{F7060B7A-0E4C-49A2-934D-4524BF5B0A1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127001"/>
                <a:ext cx="11442700" cy="6730999"/>
              </a:xfrm>
              <a:prstGeom prst="rect">
                <a:avLst/>
              </a:prstGeom>
            </p:spPr>
          </p:pic>
        </mc:Fallback>
      </mc:AlternateContent>
      <p:sp>
        <p:nvSpPr>
          <p:cNvPr id="10" name="Tekstvak 9">
            <a:extLst>
              <a:ext uri="{FF2B5EF4-FFF2-40B4-BE49-F238E27FC236}">
                <a16:creationId xmlns:a16="http://schemas.microsoft.com/office/drawing/2014/main" id="{F0E6B6D9-2515-407E-9C01-38B6D99C536B}"/>
              </a:ext>
            </a:extLst>
          </p:cNvPr>
          <p:cNvSpPr txBox="1"/>
          <p:nvPr/>
        </p:nvSpPr>
        <p:spPr>
          <a:xfrm>
            <a:off x="6396091" y="3000074"/>
            <a:ext cx="12604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TWE 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   898 </a:t>
            </a:r>
            <a:r>
              <a:rPr lang="en-US" sz="2000" dirty="0" err="1">
                <a:solidFill>
                  <a:schemeClr val="bg1"/>
                </a:solidFill>
              </a:rPr>
              <a:t>st.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endParaRPr lang="nl-NL" sz="2000" dirty="0">
              <a:solidFill>
                <a:schemeClr val="bg1"/>
              </a:solidFill>
            </a:endParaRP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E04C2158-32D9-4E91-BE62-70EF17100492}"/>
              </a:ext>
            </a:extLst>
          </p:cNvPr>
          <p:cNvSpPr txBox="1"/>
          <p:nvPr/>
        </p:nvSpPr>
        <p:spPr>
          <a:xfrm>
            <a:off x="3984285" y="2546979"/>
            <a:ext cx="11327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BVH 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699 </a:t>
            </a:r>
            <a:r>
              <a:rPr lang="en-US" sz="2000" dirty="0" err="1">
                <a:solidFill>
                  <a:schemeClr val="bg1"/>
                </a:solidFill>
              </a:rPr>
              <a:t>st.</a:t>
            </a:r>
            <a:endParaRPr lang="nl-NL" sz="2000" dirty="0">
              <a:solidFill>
                <a:schemeClr val="bg1"/>
              </a:solidFill>
            </a:endParaRP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9D4087FC-4AEF-48A5-A68B-62F8619071EC}"/>
              </a:ext>
            </a:extLst>
          </p:cNvPr>
          <p:cNvSpPr txBox="1"/>
          <p:nvPr/>
        </p:nvSpPr>
        <p:spPr>
          <a:xfrm>
            <a:off x="4513580" y="4851858"/>
            <a:ext cx="17308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HEW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 717 </a:t>
            </a:r>
            <a:r>
              <a:rPr lang="en-US" sz="2000" dirty="0" err="1">
                <a:solidFill>
                  <a:schemeClr val="bg1"/>
                </a:solidFill>
              </a:rPr>
              <a:t>st.</a:t>
            </a:r>
            <a:endParaRPr lang="nl-NL" sz="2000" dirty="0">
              <a:solidFill>
                <a:schemeClr val="bg1"/>
              </a:solidFill>
            </a:endParaRP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79610686-EAF0-4A63-BCBD-82D1B2242E6D}"/>
              </a:ext>
            </a:extLst>
          </p:cNvPr>
          <p:cNvSpPr/>
          <p:nvPr/>
        </p:nvSpPr>
        <p:spPr>
          <a:xfrm>
            <a:off x="8757557" y="5160046"/>
            <a:ext cx="242596" cy="261257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D949EF3C-0729-4D02-896B-4ED9CBB94F20}"/>
              </a:ext>
            </a:extLst>
          </p:cNvPr>
          <p:cNvSpPr txBox="1"/>
          <p:nvPr/>
        </p:nvSpPr>
        <p:spPr>
          <a:xfrm>
            <a:off x="9084129" y="5106008"/>
            <a:ext cx="1819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interdisciplair</a:t>
            </a:r>
            <a:endParaRPr lang="nl-NL" dirty="0"/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id="{6F19ED1E-3562-4A74-9D30-DC5DACCAC54B}"/>
              </a:ext>
            </a:extLst>
          </p:cNvPr>
          <p:cNvSpPr/>
          <p:nvPr/>
        </p:nvSpPr>
        <p:spPr>
          <a:xfrm>
            <a:off x="8757557" y="5529378"/>
            <a:ext cx="242596" cy="2612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10D6F3F9-CEA3-4F02-A13B-7245FDB32EF2}"/>
              </a:ext>
            </a:extLst>
          </p:cNvPr>
          <p:cNvSpPr txBox="1"/>
          <p:nvPr/>
        </p:nvSpPr>
        <p:spPr>
          <a:xfrm>
            <a:off x="9088794" y="5475340"/>
            <a:ext cx="1730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monodisciplinair</a:t>
            </a:r>
            <a:endParaRPr lang="nl-NL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283CB2EC-646A-4A8F-9CD0-4599C6461D36}"/>
              </a:ext>
            </a:extLst>
          </p:cNvPr>
          <p:cNvSpPr txBox="1"/>
          <p:nvPr/>
        </p:nvSpPr>
        <p:spPr>
          <a:xfrm>
            <a:off x="7354486" y="2124971"/>
            <a:ext cx="8666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67%</a:t>
            </a:r>
            <a:endParaRPr lang="nl-NL" sz="2000" dirty="0">
              <a:solidFill>
                <a:schemeClr val="bg1"/>
              </a:solidFill>
            </a:endParaRP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96C88167-26D0-46C3-8745-048F63BD9D3A}"/>
              </a:ext>
            </a:extLst>
          </p:cNvPr>
          <p:cNvSpPr txBox="1"/>
          <p:nvPr/>
        </p:nvSpPr>
        <p:spPr>
          <a:xfrm>
            <a:off x="3131404" y="2664033"/>
            <a:ext cx="8666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68%</a:t>
            </a:r>
            <a:endParaRPr lang="nl-NL" sz="2000" dirty="0">
              <a:solidFill>
                <a:schemeClr val="bg1"/>
              </a:solidFill>
            </a:endParaRP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E4AA3E3A-3128-4F09-80FC-DE008DE52FC5}"/>
              </a:ext>
            </a:extLst>
          </p:cNvPr>
          <p:cNvSpPr txBox="1"/>
          <p:nvPr/>
        </p:nvSpPr>
        <p:spPr>
          <a:xfrm>
            <a:off x="4697497" y="1249089"/>
            <a:ext cx="8666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32%</a:t>
            </a:r>
            <a:endParaRPr lang="nl-NL" sz="2000" dirty="0">
              <a:solidFill>
                <a:schemeClr val="bg1"/>
              </a:solidFill>
            </a:endParaRP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85D8B7B7-0F8D-48E0-9A61-0815C540A482}"/>
              </a:ext>
            </a:extLst>
          </p:cNvPr>
          <p:cNvSpPr txBox="1"/>
          <p:nvPr/>
        </p:nvSpPr>
        <p:spPr>
          <a:xfrm>
            <a:off x="7678421" y="4705898"/>
            <a:ext cx="8666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33%</a:t>
            </a:r>
            <a:endParaRPr lang="nl-NL" sz="2000" dirty="0">
              <a:solidFill>
                <a:schemeClr val="bg1"/>
              </a:solidFill>
            </a:endParaRP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7B5AB50A-2135-48BC-B676-28BC74CED912}"/>
              </a:ext>
            </a:extLst>
          </p:cNvPr>
          <p:cNvSpPr txBox="1"/>
          <p:nvPr/>
        </p:nvSpPr>
        <p:spPr>
          <a:xfrm>
            <a:off x="3237072" y="4851858"/>
            <a:ext cx="8666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17%</a:t>
            </a:r>
            <a:endParaRPr lang="nl-NL" sz="2000" dirty="0">
              <a:solidFill>
                <a:schemeClr val="bg1"/>
              </a:solidFill>
            </a:endParaRP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091B6371-F90F-4EA3-B069-BC7A8B7FE6AD}"/>
              </a:ext>
            </a:extLst>
          </p:cNvPr>
          <p:cNvSpPr txBox="1"/>
          <p:nvPr/>
        </p:nvSpPr>
        <p:spPr>
          <a:xfrm>
            <a:off x="5226669" y="6000966"/>
            <a:ext cx="8666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82%</a:t>
            </a:r>
            <a:endParaRPr lang="nl-NL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587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B92F394-EF29-40EA-A379-D715BABCAD3E}"/>
              </a:ext>
            </a:extLst>
          </p:cNvPr>
          <p:cNvGrpSpPr/>
          <p:nvPr/>
        </p:nvGrpSpPr>
        <p:grpSpPr>
          <a:xfrm>
            <a:off x="525290" y="981995"/>
            <a:ext cx="503410" cy="5503813"/>
            <a:chOff x="525290" y="1231899"/>
            <a:chExt cx="503410" cy="5503813"/>
          </a:xfrm>
        </p:grpSpPr>
        <p:pic>
          <p:nvPicPr>
            <p:cNvPr id="1030" name="Picture 6" descr="Company Profile – Lamb Weston Holdings Inc.">
              <a:extLst>
                <a:ext uri="{FF2B5EF4-FFF2-40B4-BE49-F238E27FC236}">
                  <a16:creationId xmlns:a16="http://schemas.microsoft.com/office/drawing/2014/main" id="{083ED664-0C25-49A5-B5F0-EF93BBFF431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7342" y="6417010"/>
              <a:ext cx="318702" cy="3187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Zorggroep Ter Weel">
              <a:extLst>
                <a:ext uri="{FF2B5EF4-FFF2-40B4-BE49-F238E27FC236}">
                  <a16:creationId xmlns:a16="http://schemas.microsoft.com/office/drawing/2014/main" id="{CF15FDA3-655F-45FF-A6FF-60975F04ED8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822" t="16667" r="24914" b="19231"/>
            <a:stretch/>
          </p:blipFill>
          <p:spPr bwMode="auto">
            <a:xfrm>
              <a:off x="525290" y="1231899"/>
              <a:ext cx="495270" cy="6316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Emergis, centrum voor geestelijke gezondheidszorg">
              <a:extLst>
                <a:ext uri="{FF2B5EF4-FFF2-40B4-BE49-F238E27FC236}">
                  <a16:creationId xmlns:a16="http://schemas.microsoft.com/office/drawing/2014/main" id="{DBB7BC96-2F37-4F0A-9A05-F42C9E1F2DA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1451"/>
            <a:stretch/>
          </p:blipFill>
          <p:spPr bwMode="auto">
            <a:xfrm>
              <a:off x="526246" y="1944688"/>
              <a:ext cx="471506" cy="4175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" name="Afbeelding 2">
              <a:extLst>
                <a:ext uri="{FF2B5EF4-FFF2-40B4-BE49-F238E27FC236}">
                  <a16:creationId xmlns:a16="http://schemas.microsoft.com/office/drawing/2014/main" id="{D0E99E6F-BE59-4979-95AA-C298B771E6E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38946" y="2455212"/>
              <a:ext cx="473177" cy="481664"/>
            </a:xfrm>
            <a:prstGeom prst="rect">
              <a:avLst/>
            </a:prstGeom>
          </p:spPr>
        </p:pic>
        <p:pic>
          <p:nvPicPr>
            <p:cNvPr id="6" name="Afbeelding 5">
              <a:extLst>
                <a:ext uri="{FF2B5EF4-FFF2-40B4-BE49-F238E27FC236}">
                  <a16:creationId xmlns:a16="http://schemas.microsoft.com/office/drawing/2014/main" id="{FAFEFB13-8A9C-4F8A-B8D6-9B33DEB6716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38947" y="2953689"/>
              <a:ext cx="471506" cy="471506"/>
            </a:xfrm>
            <a:prstGeom prst="rect">
              <a:avLst/>
            </a:prstGeom>
          </p:spPr>
        </p:pic>
        <p:pic>
          <p:nvPicPr>
            <p:cNvPr id="8" name="Afbeelding 7">
              <a:extLst>
                <a:ext uri="{FF2B5EF4-FFF2-40B4-BE49-F238E27FC236}">
                  <a16:creationId xmlns:a16="http://schemas.microsoft.com/office/drawing/2014/main" id="{87A69B98-9EEF-4008-AA30-83F68F4C874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38946" y="3454534"/>
              <a:ext cx="471506" cy="471506"/>
            </a:xfrm>
            <a:prstGeom prst="rect">
              <a:avLst/>
            </a:prstGeom>
          </p:spPr>
        </p:pic>
        <p:pic>
          <p:nvPicPr>
            <p:cNvPr id="12" name="Afbeelding 11">
              <a:extLst>
                <a:ext uri="{FF2B5EF4-FFF2-40B4-BE49-F238E27FC236}">
                  <a16:creationId xmlns:a16="http://schemas.microsoft.com/office/drawing/2014/main" id="{56903993-0902-4C67-BD60-46EEB7E38C2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rcRect l="1640" r="-1866" b="5263"/>
            <a:stretch/>
          </p:blipFill>
          <p:spPr>
            <a:xfrm>
              <a:off x="534162" y="4491957"/>
              <a:ext cx="482752" cy="456313"/>
            </a:xfrm>
            <a:prstGeom prst="rect">
              <a:avLst/>
            </a:prstGeom>
          </p:spPr>
        </p:pic>
        <p:pic>
          <p:nvPicPr>
            <p:cNvPr id="14" name="Afbeelding 13">
              <a:extLst>
                <a:ext uri="{FF2B5EF4-FFF2-40B4-BE49-F238E27FC236}">
                  <a16:creationId xmlns:a16="http://schemas.microsoft.com/office/drawing/2014/main" id="{6AADDBB3-59B1-4344-8BA9-B2851AA05B4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rcRect l="-765" t="15789" r="764"/>
            <a:stretch/>
          </p:blipFill>
          <p:spPr>
            <a:xfrm>
              <a:off x="533594" y="5030902"/>
              <a:ext cx="481663" cy="405612"/>
            </a:xfrm>
            <a:prstGeom prst="rect">
              <a:avLst/>
            </a:prstGeom>
          </p:spPr>
        </p:pic>
        <p:pic>
          <p:nvPicPr>
            <p:cNvPr id="16" name="Afbeelding 15">
              <a:extLst>
                <a:ext uri="{FF2B5EF4-FFF2-40B4-BE49-F238E27FC236}">
                  <a16:creationId xmlns:a16="http://schemas.microsoft.com/office/drawing/2014/main" id="{1BEE2523-5FBC-4F50-AFD8-4441F62FDCC3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533867" y="5533587"/>
              <a:ext cx="481664" cy="481664"/>
            </a:xfrm>
            <a:prstGeom prst="rect">
              <a:avLst/>
            </a:prstGeom>
          </p:spPr>
        </p:pic>
        <p:pic>
          <p:nvPicPr>
            <p:cNvPr id="20" name="Afbeelding 19">
              <a:extLst>
                <a:ext uri="{FF2B5EF4-FFF2-40B4-BE49-F238E27FC236}">
                  <a16:creationId xmlns:a16="http://schemas.microsoft.com/office/drawing/2014/main" id="{42C62B26-05D9-41B6-8DD2-B323E2C0EC8F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782749" y="6262798"/>
              <a:ext cx="245951" cy="245951"/>
            </a:xfrm>
            <a:prstGeom prst="rect">
              <a:avLst/>
            </a:prstGeom>
          </p:spPr>
        </p:pic>
        <p:pic>
          <p:nvPicPr>
            <p:cNvPr id="22" name="Afbeelding 21">
              <a:extLst>
                <a:ext uri="{FF2B5EF4-FFF2-40B4-BE49-F238E27FC236}">
                  <a16:creationId xmlns:a16="http://schemas.microsoft.com/office/drawing/2014/main" id="{9B264938-D340-44DA-8F06-7ADAE05D5AD9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533867" y="6156399"/>
              <a:ext cx="243803" cy="219422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DFD4C78D-6481-4820-88BB-FCBAD7A9001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3865" y="4164225"/>
              <a:ext cx="357411" cy="1231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A9EFD957-D1A7-4E7F-895F-DEBA85C47A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365719"/>
              </p:ext>
            </p:extLst>
          </p:nvPr>
        </p:nvGraphicFramePr>
        <p:xfrm>
          <a:off x="220472" y="159233"/>
          <a:ext cx="8720328" cy="6326575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295648">
                  <a:extLst>
                    <a:ext uri="{9D8B030D-6E8A-4147-A177-3AD203B41FA5}">
                      <a16:colId xmlns:a16="http://schemas.microsoft.com/office/drawing/2014/main" val="1200018750"/>
                    </a:ext>
                  </a:extLst>
                </a:gridCol>
                <a:gridCol w="541122">
                  <a:extLst>
                    <a:ext uri="{9D8B030D-6E8A-4147-A177-3AD203B41FA5}">
                      <a16:colId xmlns:a16="http://schemas.microsoft.com/office/drawing/2014/main" val="2434706062"/>
                    </a:ext>
                  </a:extLst>
                </a:gridCol>
                <a:gridCol w="6589049">
                  <a:extLst>
                    <a:ext uri="{9D8B030D-6E8A-4147-A177-3AD203B41FA5}">
                      <a16:colId xmlns:a16="http://schemas.microsoft.com/office/drawing/2014/main" val="3872615086"/>
                    </a:ext>
                  </a:extLst>
                </a:gridCol>
                <a:gridCol w="1294509">
                  <a:extLst>
                    <a:ext uri="{9D8B030D-6E8A-4147-A177-3AD203B41FA5}">
                      <a16:colId xmlns:a16="http://schemas.microsoft.com/office/drawing/2014/main" val="431766623"/>
                    </a:ext>
                  </a:extLst>
                </a:gridCol>
              </a:tblGrid>
              <a:tr h="793267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TOP 10 OPDRACHTGEVERS</a:t>
                      </a:r>
                      <a:endParaRPr lang="nl-NL" sz="2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rgbClr val="0052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TOP 10 </a:t>
                      </a:r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opdrachtgeversschap</a:t>
                      </a:r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externe</a:t>
                      </a:r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partners </a:t>
                      </a:r>
                      <a:endParaRPr lang="nl-NL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529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Aantal</a:t>
                      </a:r>
                      <a:r>
                        <a:rPr lang="en-US" sz="16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en-US" sz="1600" b="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vraagstukken</a:t>
                      </a:r>
                      <a:endParaRPr lang="nl-NL" sz="1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rgbClr val="0052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911552"/>
                  </a:ext>
                </a:extLst>
              </a:tr>
              <a:tr h="7061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nl-N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Zorggroep </a:t>
                      </a:r>
                      <a:r>
                        <a:rPr lang="nl-NL" sz="18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TerWeel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17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02460043"/>
                  </a:ext>
                </a:extLst>
              </a:tr>
              <a:tr h="5059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nl-NL" sz="18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Emergis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15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5422872"/>
                  </a:ext>
                </a:extLst>
              </a:tr>
              <a:tr h="5269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nl-N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SVRZ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8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33524136"/>
                  </a:ext>
                </a:extLst>
              </a:tr>
              <a:tr h="5059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nl-NL" sz="18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Stedin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5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0531773"/>
                  </a:ext>
                </a:extLst>
              </a:tr>
              <a:tr h="5059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nl-N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ZorgSaam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5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79150631"/>
                  </a:ext>
                </a:extLst>
              </a:tr>
              <a:tr h="5059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nl-N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DOW Benelux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4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08494842"/>
                  </a:ext>
                </a:extLst>
              </a:tr>
              <a:tr h="5059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nl-N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Gemeente Goes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4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8558872"/>
                  </a:ext>
                </a:extLst>
              </a:tr>
              <a:tr h="5059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nl-N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Provincie Zeeland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4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25321518"/>
                  </a:ext>
                </a:extLst>
              </a:tr>
              <a:tr h="6323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nl-N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Stichting Maatschappelijk Werk Oosterschelde 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4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15201976"/>
                  </a:ext>
                </a:extLst>
              </a:tr>
              <a:tr h="6323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8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Alle 113 </a:t>
                      </a:r>
                      <a:r>
                        <a:rPr lang="en-US" sz="1800" b="0" i="0" u="none" strike="noStrike" dirty="0" err="1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overige</a:t>
                      </a:r>
                      <a:r>
                        <a:rPr lang="en-US" sz="18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betrokken</a:t>
                      </a:r>
                      <a:r>
                        <a:rPr lang="en-US" sz="18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 partners </a:t>
                      </a:r>
                      <a:r>
                        <a:rPr lang="en-US" sz="1800" b="0" i="0" u="none" strike="noStrike" dirty="0" err="1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uit</a:t>
                      </a:r>
                      <a:r>
                        <a:rPr lang="en-US" sz="18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regio</a:t>
                      </a:r>
                      <a:r>
                        <a:rPr lang="en-US" sz="18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 Zeeland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1+</a:t>
                      </a:r>
                      <a:endParaRPr lang="nl-NL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68516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7385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afiek 5">
            <a:extLst>
              <a:ext uri="{FF2B5EF4-FFF2-40B4-BE49-F238E27FC236}">
                <a16:creationId xmlns:a16="http://schemas.microsoft.com/office/drawing/2014/main" id="{7BE1F32C-3CA9-498B-975D-AAE590B832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7495302"/>
              </p:ext>
            </p:extLst>
          </p:nvPr>
        </p:nvGraphicFramePr>
        <p:xfrm>
          <a:off x="957943" y="203200"/>
          <a:ext cx="10348685" cy="629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20585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>
            <a:extLst>
              <a:ext uri="{FF2B5EF4-FFF2-40B4-BE49-F238E27FC236}">
                <a16:creationId xmlns:a16="http://schemas.microsoft.com/office/drawing/2014/main" id="{0360A493-4488-47EE-AEA3-1ED8E39290DD}"/>
              </a:ext>
            </a:extLst>
          </p:cNvPr>
          <p:cNvSpPr txBox="1"/>
          <p:nvPr/>
        </p:nvSpPr>
        <p:spPr>
          <a:xfrm>
            <a:off x="1422255" y="2342413"/>
            <a:ext cx="231682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F238C"/>
                </a:solidFill>
                <a:latin typeface="Segoe UI" panose="020B0502040204020203" pitchFamily="34" charset="0"/>
              </a:rPr>
              <a:t>2844 </a:t>
            </a:r>
            <a:r>
              <a:rPr lang="en-US" sz="2000" b="1" dirty="0" err="1">
                <a:solidFill>
                  <a:srgbClr val="0F238C"/>
                </a:solidFill>
                <a:latin typeface="Segoe UI" panose="020B0502040204020203" pitchFamily="34" charset="0"/>
              </a:rPr>
              <a:t>studenten</a:t>
            </a:r>
            <a:endParaRPr lang="en-US" sz="2000" b="1" dirty="0">
              <a:solidFill>
                <a:srgbClr val="0F238C"/>
              </a:solidFill>
              <a:latin typeface="Segoe UI" panose="020B0502040204020203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2881998-94D3-4B00-A796-C353A36A7E08}"/>
              </a:ext>
            </a:extLst>
          </p:cNvPr>
          <p:cNvSpPr txBox="1"/>
          <p:nvPr/>
        </p:nvSpPr>
        <p:spPr>
          <a:xfrm>
            <a:off x="1408777" y="1625500"/>
            <a:ext cx="189165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F238C"/>
                </a:solidFill>
                <a:latin typeface="Segoe UI" panose="020B0502040204020203" pitchFamily="34" charset="0"/>
              </a:rPr>
              <a:t>231 </a:t>
            </a:r>
            <a:r>
              <a:rPr lang="en-US" sz="2000" b="1" dirty="0" err="1">
                <a:solidFill>
                  <a:srgbClr val="0F238C"/>
                </a:solidFill>
                <a:latin typeface="Segoe UI" panose="020B0502040204020203" pitchFamily="34" charset="0"/>
              </a:rPr>
              <a:t>projecten</a:t>
            </a:r>
            <a:endParaRPr lang="en-US" sz="1200" b="1" dirty="0">
              <a:solidFill>
                <a:srgbClr val="0F238C"/>
              </a:solidFill>
              <a:latin typeface="Segoe UI" panose="020B0502040204020203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EA8B4B6-C3A7-46B6-B576-4E76F56EDF54}"/>
              </a:ext>
            </a:extLst>
          </p:cNvPr>
          <p:cNvSpPr txBox="1"/>
          <p:nvPr/>
        </p:nvSpPr>
        <p:spPr>
          <a:xfrm>
            <a:off x="1408777" y="1951939"/>
            <a:ext cx="2034923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 i="1" dirty="0">
                <a:solidFill>
                  <a:srgbClr val="00B0F0"/>
                </a:solidFill>
                <a:latin typeface="Segoe UI" panose="020B0502040204020203" pitchFamily="34" charset="0"/>
              </a:rPr>
              <a:t>+30% in </a:t>
            </a:r>
            <a:r>
              <a:rPr lang="en-US" sz="1100" b="1" i="1" dirty="0" err="1">
                <a:solidFill>
                  <a:srgbClr val="00B0F0"/>
                </a:solidFill>
                <a:latin typeface="Segoe UI" panose="020B0502040204020203" pitchFamily="34" charset="0"/>
              </a:rPr>
              <a:t>vergelijk</a:t>
            </a:r>
            <a:r>
              <a:rPr lang="en-US" sz="1100" b="1" i="1" dirty="0">
                <a:solidFill>
                  <a:srgbClr val="00B0F0"/>
                </a:solidFill>
                <a:latin typeface="Segoe UI" panose="020B0502040204020203" pitchFamily="34" charset="0"/>
              </a:rPr>
              <a:t> met 2023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6765685-A90C-4E8B-B180-B387672CC5FA}"/>
              </a:ext>
            </a:extLst>
          </p:cNvPr>
          <p:cNvSpPr txBox="1"/>
          <p:nvPr/>
        </p:nvSpPr>
        <p:spPr>
          <a:xfrm>
            <a:off x="1408777" y="2650012"/>
            <a:ext cx="2034923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 i="1" dirty="0">
                <a:solidFill>
                  <a:srgbClr val="00B0F0"/>
                </a:solidFill>
                <a:latin typeface="Segoe UI" panose="020B0502040204020203" pitchFamily="34" charset="0"/>
              </a:rPr>
              <a:t>+56% in </a:t>
            </a:r>
            <a:r>
              <a:rPr lang="en-US" sz="1100" b="1" i="1" dirty="0" err="1">
                <a:solidFill>
                  <a:srgbClr val="00B0F0"/>
                </a:solidFill>
                <a:latin typeface="Segoe UI" panose="020B0502040204020203" pitchFamily="34" charset="0"/>
              </a:rPr>
              <a:t>vergelijk</a:t>
            </a:r>
            <a:r>
              <a:rPr lang="en-US" sz="1100" b="1" i="1" dirty="0">
                <a:solidFill>
                  <a:srgbClr val="00B0F0"/>
                </a:solidFill>
                <a:latin typeface="Segoe UI" panose="020B0502040204020203" pitchFamily="34" charset="0"/>
              </a:rPr>
              <a:t> met 2023</a:t>
            </a:r>
          </a:p>
          <a:p>
            <a:endParaRPr lang="en-US" sz="800" b="1" i="1" dirty="0">
              <a:solidFill>
                <a:srgbClr val="00B0F0"/>
              </a:solidFill>
              <a:latin typeface="Segoe UI" panose="020B0502040204020203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C2A4226-6202-4BA1-AF76-5F885CADDB59}"/>
              </a:ext>
            </a:extLst>
          </p:cNvPr>
          <p:cNvSpPr txBox="1"/>
          <p:nvPr/>
        </p:nvSpPr>
        <p:spPr>
          <a:xfrm>
            <a:off x="1408777" y="3471196"/>
            <a:ext cx="8803532" cy="55399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i="1" dirty="0">
                <a:latin typeface="Segoe UI" panose="020B0502040204020203" pitchFamily="34" charset="0"/>
              </a:rPr>
              <a:t>LOPENDE ZINNEN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b="1" i="1" dirty="0">
              <a:latin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800" b="1" i="1" dirty="0"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239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429C1FF0-C45B-48C2-B38C-17BEBA0010CC}"/>
              </a:ext>
            </a:extLst>
          </p:cNvPr>
          <p:cNvSpPr/>
          <p:nvPr/>
        </p:nvSpPr>
        <p:spPr>
          <a:xfrm>
            <a:off x="1196781" y="2012171"/>
            <a:ext cx="978306" cy="708711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1905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C0F9E34-E1A7-4935-B42A-2E574CD0DF0A}"/>
              </a:ext>
            </a:extLst>
          </p:cNvPr>
          <p:cNvSpPr/>
          <p:nvPr/>
        </p:nvSpPr>
        <p:spPr>
          <a:xfrm>
            <a:off x="146733" y="2012171"/>
            <a:ext cx="1019313" cy="708711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1905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A96558B-A822-4F56-B38D-2F4FE1DB2D7B}"/>
              </a:ext>
            </a:extLst>
          </p:cNvPr>
          <p:cNvSpPr/>
          <p:nvPr/>
        </p:nvSpPr>
        <p:spPr>
          <a:xfrm>
            <a:off x="99000" y="733233"/>
            <a:ext cx="6660000" cy="2051988"/>
          </a:xfrm>
          <a:prstGeom prst="rect">
            <a:avLst/>
          </a:prstGeom>
          <a:noFill/>
          <a:ln w="19050" cap="flat" cmpd="sng" algn="ctr">
            <a:solidFill>
              <a:srgbClr val="00A3D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1" i="0" u="none" strike="noStrike" kern="0" cap="none" spc="0" normalizeH="0" baseline="0" noProof="0">
              <a:ln>
                <a:noFill/>
              </a:ln>
              <a:solidFill>
                <a:srgbClr val="0F238C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D5325DB-FA06-416E-94A4-DB21D0DC6DF2}"/>
              </a:ext>
            </a:extLst>
          </p:cNvPr>
          <p:cNvSpPr txBox="1"/>
          <p:nvPr/>
        </p:nvSpPr>
        <p:spPr>
          <a:xfrm>
            <a:off x="1441645" y="2420118"/>
            <a:ext cx="893423" cy="267184"/>
          </a:xfrm>
          <a:prstGeom prst="rect">
            <a:avLst/>
          </a:prstGeom>
          <a:noFill/>
        </p:spPr>
        <p:txBody>
          <a:bodyPr wrap="square" lIns="0" rIns="0" bIns="36000">
            <a:spAutoFit/>
          </a:bodyPr>
          <a:lstStyle/>
          <a:p>
            <a:r>
              <a:rPr lang="en-US" sz="1200" b="1">
                <a:solidFill>
                  <a:srgbClr val="00A3DF"/>
                </a:solidFill>
                <a:latin typeface="Segoe UI" panose="020B0502040204020203" pitchFamily="34" charset="0"/>
              </a:rPr>
              <a:t>ROIC</a:t>
            </a:r>
            <a:endParaRPr lang="en-US" sz="1100" b="1">
              <a:solidFill>
                <a:srgbClr val="00A3DF"/>
              </a:solidFill>
              <a:latin typeface="Segoe UI" panose="020B0502040204020203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FA8C092-0AED-4E2C-8329-2C6A0462581A}"/>
              </a:ext>
            </a:extLst>
          </p:cNvPr>
          <p:cNvSpPr txBox="1"/>
          <p:nvPr/>
        </p:nvSpPr>
        <p:spPr>
          <a:xfrm>
            <a:off x="428854" y="2410303"/>
            <a:ext cx="814251" cy="276999"/>
          </a:xfrm>
          <a:prstGeom prst="rect">
            <a:avLst/>
          </a:prstGeom>
          <a:noFill/>
        </p:spPr>
        <p:txBody>
          <a:bodyPr wrap="square" lIns="0" rIns="0" bIns="36000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0F238C"/>
                </a:solidFill>
                <a:latin typeface="Montserrat" panose="00000500000000000000" pitchFamily="2" charset="0"/>
              </a:defRPr>
            </a:lvl1pPr>
          </a:lstStyle>
          <a:p>
            <a:r>
              <a:rPr lang="en-US" sz="1200">
                <a:solidFill>
                  <a:srgbClr val="00A3DF"/>
                </a:solidFill>
                <a:latin typeface="Segoe UI" panose="020B0502040204020203" pitchFamily="34" charset="0"/>
              </a:rPr>
              <a:t>ROE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61A5175-AB59-464E-97A7-88CC85706AFB}"/>
              </a:ext>
            </a:extLst>
          </p:cNvPr>
          <p:cNvSpPr txBox="1"/>
          <p:nvPr/>
        </p:nvSpPr>
        <p:spPr>
          <a:xfrm>
            <a:off x="329439" y="2034530"/>
            <a:ext cx="727139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b="1" dirty="0">
                <a:solidFill>
                  <a:srgbClr val="0F238C"/>
                </a:solidFill>
                <a:latin typeface="Segoe UI"/>
                <a:cs typeface="Segoe UI"/>
              </a:rPr>
              <a:t>57%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360A493-4488-47EE-AEA3-1ED8E39290DD}"/>
              </a:ext>
            </a:extLst>
          </p:cNvPr>
          <p:cNvSpPr txBox="1"/>
          <p:nvPr/>
        </p:nvSpPr>
        <p:spPr>
          <a:xfrm>
            <a:off x="161938" y="1322463"/>
            <a:ext cx="315667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F238C"/>
                </a:solidFill>
                <a:latin typeface="Segoe UI" panose="020B0502040204020203" pitchFamily="34" charset="0"/>
              </a:rPr>
              <a:t>2844 </a:t>
            </a:r>
            <a:r>
              <a:rPr lang="en-US" sz="2000" b="1" dirty="0" err="1">
                <a:solidFill>
                  <a:srgbClr val="0F238C"/>
                </a:solidFill>
                <a:latin typeface="Segoe UI" panose="020B0502040204020203" pitchFamily="34" charset="0"/>
              </a:rPr>
              <a:t>studenten</a:t>
            </a:r>
            <a:endParaRPr lang="en-US" sz="2000" b="1" dirty="0">
              <a:solidFill>
                <a:srgbClr val="0F238C"/>
              </a:solidFill>
              <a:latin typeface="Segoe UI" panose="020B0502040204020203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2881998-94D3-4B00-A796-C353A36A7E08}"/>
              </a:ext>
            </a:extLst>
          </p:cNvPr>
          <p:cNvSpPr txBox="1"/>
          <p:nvPr/>
        </p:nvSpPr>
        <p:spPr>
          <a:xfrm>
            <a:off x="148460" y="788169"/>
            <a:ext cx="189165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F238C"/>
                </a:solidFill>
                <a:latin typeface="Segoe UI" panose="020B0502040204020203" pitchFamily="34" charset="0"/>
              </a:rPr>
              <a:t>231 </a:t>
            </a:r>
            <a:r>
              <a:rPr lang="en-US" sz="2000" b="1" dirty="0" err="1">
                <a:solidFill>
                  <a:srgbClr val="0F238C"/>
                </a:solidFill>
                <a:latin typeface="Segoe UI" panose="020B0502040204020203" pitchFamily="34" charset="0"/>
              </a:rPr>
              <a:t>projecten</a:t>
            </a:r>
            <a:endParaRPr lang="en-US" sz="1200" b="1" dirty="0">
              <a:solidFill>
                <a:srgbClr val="0F238C"/>
              </a:solidFill>
              <a:latin typeface="Segoe UI" panose="020B0502040204020203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EA8B4B6-C3A7-46B6-B576-4E76F56EDF54}"/>
              </a:ext>
            </a:extLst>
          </p:cNvPr>
          <p:cNvSpPr txBox="1"/>
          <p:nvPr/>
        </p:nvSpPr>
        <p:spPr>
          <a:xfrm>
            <a:off x="148460" y="1093739"/>
            <a:ext cx="2034923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 i="1" dirty="0">
                <a:solidFill>
                  <a:srgbClr val="00B0F0"/>
                </a:solidFill>
                <a:latin typeface="Segoe UI" panose="020B0502040204020203" pitchFamily="34" charset="0"/>
              </a:rPr>
              <a:t>+26% in </a:t>
            </a:r>
            <a:r>
              <a:rPr lang="en-US" sz="1100" b="1" i="1" dirty="0" err="1">
                <a:solidFill>
                  <a:srgbClr val="00B0F0"/>
                </a:solidFill>
                <a:latin typeface="Segoe UI" panose="020B0502040204020203" pitchFamily="34" charset="0"/>
              </a:rPr>
              <a:t>vergelijk</a:t>
            </a:r>
            <a:r>
              <a:rPr lang="en-US" sz="1100" b="1" i="1" dirty="0">
                <a:solidFill>
                  <a:srgbClr val="00B0F0"/>
                </a:solidFill>
                <a:latin typeface="Segoe UI" panose="020B0502040204020203" pitchFamily="34" charset="0"/>
              </a:rPr>
              <a:t> met 2023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6765685-A90C-4E8B-B180-B387672CC5FA}"/>
              </a:ext>
            </a:extLst>
          </p:cNvPr>
          <p:cNvSpPr txBox="1"/>
          <p:nvPr/>
        </p:nvSpPr>
        <p:spPr>
          <a:xfrm>
            <a:off x="148460" y="1606722"/>
            <a:ext cx="276619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nl-NL"/>
            </a:defPPr>
            <a:lvl1pPr>
              <a:defRPr sz="1100" b="1" i="1">
                <a:solidFill>
                  <a:srgbClr val="00B0F0"/>
                </a:solidFill>
                <a:latin typeface="Segoe UI" panose="020B0502040204020203" pitchFamily="34" charset="0"/>
              </a:defRPr>
            </a:lvl1pPr>
          </a:lstStyle>
          <a:p>
            <a:r>
              <a:rPr lang="en-US" dirty="0"/>
              <a:t>+56% in </a:t>
            </a:r>
            <a:r>
              <a:rPr lang="en-US" dirty="0" err="1"/>
              <a:t>vergelijking</a:t>
            </a:r>
            <a:r>
              <a:rPr lang="en-US" dirty="0"/>
              <a:t> met 2023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CFB146C-DCE5-437D-8125-922A77B7209E}"/>
              </a:ext>
            </a:extLst>
          </p:cNvPr>
          <p:cNvSpPr/>
          <p:nvPr/>
        </p:nvSpPr>
        <p:spPr>
          <a:xfrm>
            <a:off x="5513648" y="2012171"/>
            <a:ext cx="978306" cy="708711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1905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813DB88-D7C0-4025-BE17-594AA0BF5E34}"/>
              </a:ext>
            </a:extLst>
          </p:cNvPr>
          <p:cNvSpPr txBox="1"/>
          <p:nvPr/>
        </p:nvSpPr>
        <p:spPr>
          <a:xfrm>
            <a:off x="5758512" y="2420118"/>
            <a:ext cx="893423" cy="267184"/>
          </a:xfrm>
          <a:prstGeom prst="rect">
            <a:avLst/>
          </a:prstGeom>
          <a:noFill/>
        </p:spPr>
        <p:txBody>
          <a:bodyPr wrap="square" lIns="0" rIns="0" bIns="36000">
            <a:spAutoFit/>
          </a:bodyPr>
          <a:lstStyle/>
          <a:p>
            <a:r>
              <a:rPr lang="en-US" sz="1200" b="1">
                <a:solidFill>
                  <a:srgbClr val="00A3DF"/>
                </a:solidFill>
                <a:latin typeface="Segoe UI" panose="020B0502040204020203" pitchFamily="34" charset="0"/>
              </a:rPr>
              <a:t>ROIC</a:t>
            </a:r>
            <a:endParaRPr lang="en-US" sz="1100" b="1">
              <a:solidFill>
                <a:srgbClr val="00A3DF"/>
              </a:solidFill>
              <a:latin typeface="Segoe UI" panose="020B0502040204020203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67DB4E1-581D-43F7-92BA-4EDCC6314152}"/>
              </a:ext>
            </a:extLst>
          </p:cNvPr>
          <p:cNvSpPr txBox="1"/>
          <p:nvPr/>
        </p:nvSpPr>
        <p:spPr>
          <a:xfrm>
            <a:off x="5665619" y="2033675"/>
            <a:ext cx="6913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>
                <a:solidFill>
                  <a:srgbClr val="0F238C"/>
                </a:solidFill>
                <a:latin typeface="Segoe UI" panose="020B0502040204020203" pitchFamily="34" charset="0"/>
              </a:rPr>
              <a:t>31%</a:t>
            </a:r>
            <a:endParaRPr lang="en-US" sz="1100" b="1">
              <a:solidFill>
                <a:srgbClr val="0F238C"/>
              </a:solidFill>
              <a:latin typeface="Segoe UI" panose="020B0502040204020203" pitchFamily="34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DECD2DAA-9B38-4C6D-8E6E-3EBBEEBB88C8}"/>
              </a:ext>
            </a:extLst>
          </p:cNvPr>
          <p:cNvSpPr/>
          <p:nvPr/>
        </p:nvSpPr>
        <p:spPr>
          <a:xfrm>
            <a:off x="3256852" y="2012171"/>
            <a:ext cx="978306" cy="708711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1905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4DFFB2D0-1DD4-4378-BEC7-6F40C9484738}"/>
              </a:ext>
            </a:extLst>
          </p:cNvPr>
          <p:cNvSpPr txBox="1"/>
          <p:nvPr/>
        </p:nvSpPr>
        <p:spPr>
          <a:xfrm>
            <a:off x="3501716" y="2420118"/>
            <a:ext cx="893423" cy="267184"/>
          </a:xfrm>
          <a:prstGeom prst="rect">
            <a:avLst/>
          </a:prstGeom>
          <a:noFill/>
        </p:spPr>
        <p:txBody>
          <a:bodyPr wrap="square" lIns="0" rIns="0" bIns="36000">
            <a:spAutoFit/>
          </a:bodyPr>
          <a:lstStyle/>
          <a:p>
            <a:r>
              <a:rPr lang="en-US" sz="1200" b="1">
                <a:solidFill>
                  <a:srgbClr val="00A3DF"/>
                </a:solidFill>
                <a:latin typeface="Segoe UI" panose="020B0502040204020203" pitchFamily="34" charset="0"/>
              </a:rPr>
              <a:t>ROIC</a:t>
            </a:r>
            <a:endParaRPr lang="en-US" sz="1100" b="1">
              <a:solidFill>
                <a:srgbClr val="00A3DF"/>
              </a:solidFill>
              <a:latin typeface="Segoe UI" panose="020B0502040204020203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226C6A5-C738-4156-9407-8E67B962E69F}"/>
              </a:ext>
            </a:extLst>
          </p:cNvPr>
          <p:cNvSpPr txBox="1"/>
          <p:nvPr/>
        </p:nvSpPr>
        <p:spPr>
          <a:xfrm>
            <a:off x="3408823" y="2033675"/>
            <a:ext cx="6913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>
                <a:solidFill>
                  <a:srgbClr val="0F238C"/>
                </a:solidFill>
                <a:latin typeface="Segoe UI" panose="020B0502040204020203" pitchFamily="34" charset="0"/>
              </a:rPr>
              <a:t>31%</a:t>
            </a:r>
            <a:endParaRPr lang="en-US" sz="1100" b="1">
              <a:solidFill>
                <a:srgbClr val="0F238C"/>
              </a:solidFill>
              <a:latin typeface="Segoe UI" panose="020B0502040204020203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6031306-E878-4D7D-A653-52CC8F0B7C60}"/>
              </a:ext>
            </a:extLst>
          </p:cNvPr>
          <p:cNvPicPr>
            <a:picLocks noChangeAspect="1" noChangeArrowheads="1"/>
          </p:cNvPicPr>
          <p:nvPr/>
        </p:nvPicPr>
        <p:blipFill>
          <a:blip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733" y="2006832"/>
            <a:ext cx="11694652" cy="4753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5AD41A5E-B798-4E33-8413-3EF6B0F32055}"/>
              </a:ext>
            </a:extLst>
          </p:cNvPr>
          <p:cNvSpPr/>
          <p:nvPr/>
        </p:nvSpPr>
        <p:spPr>
          <a:xfrm>
            <a:off x="1367073" y="2420118"/>
            <a:ext cx="611289" cy="276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231</a:t>
            </a:r>
            <a:endParaRPr lang="nl-NL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DD14E15-214C-43DB-AED7-BB6258A0B8C4}"/>
              </a:ext>
            </a:extLst>
          </p:cNvPr>
          <p:cNvSpPr/>
          <p:nvPr/>
        </p:nvSpPr>
        <p:spPr>
          <a:xfrm>
            <a:off x="3416833" y="2420118"/>
            <a:ext cx="866058" cy="276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2314</a:t>
            </a:r>
            <a:endParaRPr lang="nl-NL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C7D5D98-CD2C-4FAD-A611-B337DF07EC66}"/>
              </a:ext>
            </a:extLst>
          </p:cNvPr>
          <p:cNvSpPr/>
          <p:nvPr/>
        </p:nvSpPr>
        <p:spPr>
          <a:xfrm>
            <a:off x="1196781" y="3372365"/>
            <a:ext cx="866058" cy="276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122</a:t>
            </a:r>
            <a:endParaRPr lang="nl-NL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F135031-2C9C-40E3-AEE1-43973DC68133}"/>
              </a:ext>
            </a:extLst>
          </p:cNvPr>
          <p:cNvSpPr/>
          <p:nvPr/>
        </p:nvSpPr>
        <p:spPr>
          <a:xfrm>
            <a:off x="2262641" y="3822401"/>
            <a:ext cx="866058" cy="276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+30%</a:t>
            </a:r>
            <a:endParaRPr lang="nl-NL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E923881-B257-41AB-A549-9E7A2853F2F1}"/>
              </a:ext>
            </a:extLst>
          </p:cNvPr>
          <p:cNvSpPr/>
          <p:nvPr/>
        </p:nvSpPr>
        <p:spPr>
          <a:xfrm>
            <a:off x="1476668" y="4779453"/>
            <a:ext cx="866058" cy="276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+60%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5388662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23E2C3C7D91543B9A5B5BFAF3F29AD" ma:contentTypeVersion="16" ma:contentTypeDescription="Create a new document." ma:contentTypeScope="" ma:versionID="c5873268773b64b8f0d727a233883661">
  <xsd:schema xmlns:xsd="http://www.w3.org/2001/XMLSchema" xmlns:xs="http://www.w3.org/2001/XMLSchema" xmlns:p="http://schemas.microsoft.com/office/2006/metadata/properties" xmlns:ns2="d938922e-f2ff-4ec1-b88c-e2cf23ef5372" xmlns:ns3="144d63a6-a626-4e0d-a319-9bddd5f68c69" targetNamespace="http://schemas.microsoft.com/office/2006/metadata/properties" ma:root="true" ma:fieldsID="9c83842a5d6b1e738564a41b17b16d16" ns2:_="" ns3:_="">
    <xsd:import namespace="d938922e-f2ff-4ec1-b88c-e2cf23ef5372"/>
    <xsd:import namespace="144d63a6-a626-4e0d-a319-9bddd5f68c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38922e-f2ff-4ec1-b88c-e2cf23ef53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a708cad-5c33-4bc2-bb7f-2a05af8a24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3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4d63a6-a626-4e0d-a319-9bddd5f68c6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2593812b-8828-4605-84bf-256cf1d467e1}" ma:internalName="TaxCatchAll" ma:showField="CatchAllData" ma:web="144d63a6-a626-4e0d-a319-9bddd5f68c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938922e-f2ff-4ec1-b88c-e2cf23ef5372">
      <Terms xmlns="http://schemas.microsoft.com/office/infopath/2007/PartnerControls"/>
    </lcf76f155ced4ddcb4097134ff3c332f>
    <TaxCatchAll xmlns="144d63a6-a626-4e0d-a319-9bddd5f68c69" xsi:nil="true"/>
  </documentManagement>
</p:properties>
</file>

<file path=customXml/itemProps1.xml><?xml version="1.0" encoding="utf-8"?>
<ds:datastoreItem xmlns:ds="http://schemas.openxmlformats.org/officeDocument/2006/customXml" ds:itemID="{9CA36E1F-C24A-4E18-8E7E-75CB76A8DD6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906EF1C-1C04-42E7-AAEC-2D57627469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38922e-f2ff-4ec1-b88c-e2cf23ef5372"/>
    <ds:schemaRef ds:uri="144d63a6-a626-4e0d-a319-9bddd5f68c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BEF593-765E-4DA5-84A9-617C16D23078}">
  <ds:schemaRefs>
    <ds:schemaRef ds:uri="http://purl.org/dc/dcmitype/"/>
    <ds:schemaRef ds:uri="http://schemas.microsoft.com/office/2006/documentManagement/types"/>
    <ds:schemaRef ds:uri="http://www.w3.org/XML/1998/namespace"/>
    <ds:schemaRef ds:uri="144d63a6-a626-4e0d-a319-9bddd5f68c69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d938922e-f2ff-4ec1-b88c-e2cf23ef5372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436</Words>
  <Application>Microsoft Office PowerPoint</Application>
  <PresentationFormat>Breedbeeld</PresentationFormat>
  <Paragraphs>128</Paragraphs>
  <Slides>7</Slides>
  <Notes>6</Notes>
  <HiddenSlides>2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Segoe UI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Lizet van Elzakker</dc:creator>
  <cp:lastModifiedBy>Lizet van Elzakker</cp:lastModifiedBy>
  <cp:revision>41</cp:revision>
  <dcterms:created xsi:type="dcterms:W3CDTF">2025-01-08T11:46:01Z</dcterms:created>
  <dcterms:modified xsi:type="dcterms:W3CDTF">2025-01-20T07:10:43Z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0x010100E623E2C3C7D91543B9A5B5BFAF3F29AD</vt:lpwstr>
  </property>
  <property fmtid="{D5CDD505-2E9C-101B-9397-08002B2CF9AE}" pid="3" name="MediaServiceImageTags">
    <vt:lpwstr/>
  </property>
</Properties>
</file>