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76" r:id="rId1"/>
  </p:sldMasterIdLst>
  <p:sldIdLst>
    <p:sldId id="300" r:id="rId2"/>
    <p:sldId id="321" r:id="rId3"/>
    <p:sldId id="337" r:id="rId4"/>
    <p:sldId id="336" r:id="rId5"/>
    <p:sldId id="301" r:id="rId6"/>
    <p:sldId id="338" r:id="rId7"/>
    <p:sldId id="305" r:id="rId8"/>
    <p:sldId id="314" r:id="rId9"/>
    <p:sldId id="315" r:id="rId10"/>
    <p:sldId id="31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A2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830" autoAdjust="0"/>
    <p:restoredTop sz="92982" autoAdjust="0"/>
  </p:normalViewPr>
  <p:slideViewPr>
    <p:cSldViewPr snapToGrid="0">
      <p:cViewPr varScale="1">
        <p:scale>
          <a:sx n="68" d="100"/>
          <a:sy n="68" d="100"/>
        </p:scale>
        <p:origin x="106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3/2/2023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8275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3/2/2023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4565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3/2/2023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7315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3/2/2023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520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3/2/2023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3469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3/2/2023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3367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3/2/2023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5417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3/2/2023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2070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3/2/2023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9379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3/2/2023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2781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3/2/2023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1822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smtClean="0"/>
              <a:pPr/>
              <a:t>3/2/2023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8360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F8F7671-D8EC-41EF-84CF-0474EF8C66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3615397"/>
            <a:ext cx="9134669" cy="1252025"/>
          </a:xfrm>
        </p:spPr>
        <p:txBody>
          <a:bodyPr anchor="ctr">
            <a:noAutofit/>
          </a:bodyPr>
          <a:lstStyle/>
          <a:p>
            <a:pPr algn="ctr"/>
            <a:r>
              <a:rPr lang="nl-NL" sz="4400" b="1" dirty="0" smtClean="0"/>
              <a:t>Minor Fit voor de Toekomst</a:t>
            </a:r>
            <a:br>
              <a:rPr lang="nl-NL" sz="4400" b="1" dirty="0" smtClean="0"/>
            </a:br>
            <a:r>
              <a:rPr lang="nl-NL" sz="4400" b="1" dirty="0" smtClean="0"/>
              <a:t>Workshop 1 - Uitgangspunten</a:t>
            </a:r>
            <a:endParaRPr lang="nl-NL" sz="4400" b="1" dirty="0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41847339-1344-41DD-91C1-2C8DB076B6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1844" y="5008098"/>
            <a:ext cx="8268123" cy="942043"/>
          </a:xfrm>
        </p:spPr>
        <p:txBody>
          <a:bodyPr anchor="ctr">
            <a:normAutofit lnSpcReduction="10000"/>
          </a:bodyPr>
          <a:lstStyle/>
          <a:p>
            <a:r>
              <a:rPr lang="nl-NL" sz="1400" dirty="0">
                <a:solidFill>
                  <a:schemeClr val="bg1"/>
                </a:solidFill>
              </a:rPr>
              <a:t>Hans de </a:t>
            </a:r>
            <a:r>
              <a:rPr lang="nl-NL" sz="1400" dirty="0" smtClean="0">
                <a:solidFill>
                  <a:schemeClr val="bg1"/>
                </a:solidFill>
              </a:rPr>
              <a:t>Bruin, Petra de Braal</a:t>
            </a:r>
          </a:p>
          <a:p>
            <a:r>
              <a:rPr lang="nl-NL" sz="1400" dirty="0" smtClean="0">
                <a:solidFill>
                  <a:schemeClr val="bg1"/>
                </a:solidFill>
              </a:rPr>
              <a:t>HZ </a:t>
            </a:r>
            <a:r>
              <a:rPr lang="nl-NL" sz="1400" dirty="0">
                <a:solidFill>
                  <a:schemeClr val="bg1"/>
                </a:solidFill>
              </a:rPr>
              <a:t>University of Applied Sciences</a:t>
            </a:r>
          </a:p>
          <a:p>
            <a:pPr algn="r"/>
            <a:r>
              <a:rPr lang="nl-NL" sz="1400" dirty="0">
                <a:solidFill>
                  <a:schemeClr val="bg1"/>
                </a:solidFill>
              </a:rPr>
              <a:t>7</a:t>
            </a:r>
            <a:r>
              <a:rPr lang="nl-NL" sz="1400" dirty="0" smtClean="0">
                <a:solidFill>
                  <a:schemeClr val="bg1"/>
                </a:solidFill>
              </a:rPr>
              <a:t> maart 2023</a:t>
            </a:r>
            <a:endParaRPr lang="nl-NL" sz="1400" dirty="0">
              <a:solidFill>
                <a:schemeClr val="bg1"/>
              </a:solidFill>
            </a:endParaRPr>
          </a:p>
        </p:txBody>
      </p:sp>
      <p:sp>
        <p:nvSpPr>
          <p:cNvPr id="4" name="Rechthoek 3">
            <a:extLst>
              <a:ext uri="{FF2B5EF4-FFF2-40B4-BE49-F238E27FC236}">
                <a16:creationId xmlns:a16="http://schemas.microsoft.com/office/drawing/2014/main" id="{7395A041-A773-4D2B-9B05-568B4BF97C35}"/>
              </a:ext>
            </a:extLst>
          </p:cNvPr>
          <p:cNvSpPr/>
          <p:nvPr/>
        </p:nvSpPr>
        <p:spPr>
          <a:xfrm>
            <a:off x="9561444" y="916584"/>
            <a:ext cx="2355574" cy="50335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nl-NL" dirty="0">
                <a:solidFill>
                  <a:schemeClr val="accent6"/>
                </a:solidFill>
              </a:rPr>
              <a:t>samen </a:t>
            </a:r>
            <a:r>
              <a:rPr lang="nl-NL" b="1" dirty="0">
                <a:solidFill>
                  <a:schemeClr val="accent6"/>
                </a:solidFill>
              </a:rPr>
              <a:t>doen → </a:t>
            </a:r>
            <a:r>
              <a:rPr lang="nl-NL" dirty="0">
                <a:solidFill>
                  <a:schemeClr val="accent6"/>
                </a:solidFill>
              </a:rPr>
              <a:t>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doen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doen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doen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doen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doen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doen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doen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…</a:t>
            </a:r>
            <a:endParaRPr lang="nl-NL" b="1" dirty="0">
              <a:solidFill>
                <a:schemeClr val="accent6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9799" y="914340"/>
            <a:ext cx="4975069" cy="2519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7685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Aandachts-punten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Grondregels</a:t>
            </a:r>
          </a:p>
          <a:p>
            <a:pPr lvl="1"/>
            <a:r>
              <a:rPr lang="nl-NL" dirty="0"/>
              <a:t>Wederzijdse afhankelijkheid impliceert </a:t>
            </a:r>
            <a:r>
              <a:rPr lang="nl-NL" dirty="0" smtClean="0"/>
              <a:t>zorgverantwoordelijkheid</a:t>
            </a:r>
          </a:p>
          <a:p>
            <a:pPr lvl="1"/>
            <a:r>
              <a:rPr lang="nl-NL" dirty="0"/>
              <a:t>Verschil in opvattingen (wereldbeelden) is een basaal en essentieel </a:t>
            </a:r>
            <a:r>
              <a:rPr lang="nl-NL" dirty="0" smtClean="0"/>
              <a:t>recht</a:t>
            </a:r>
          </a:p>
          <a:p>
            <a:endParaRPr lang="nl-NL" dirty="0" smtClean="0"/>
          </a:p>
          <a:p>
            <a:r>
              <a:rPr lang="nl-NL" dirty="0" smtClean="0"/>
              <a:t>Andere </a:t>
            </a:r>
            <a:r>
              <a:rPr lang="nl-NL" dirty="0" smtClean="0"/>
              <a:t>invulling van rollen en verantwoordelijkheden</a:t>
            </a:r>
          </a:p>
          <a:p>
            <a:pPr lvl="1"/>
            <a:r>
              <a:rPr lang="nl-NL" dirty="0" smtClean="0"/>
              <a:t>Identiteit (cultureel, sociaal, groep, organisatie, persoonlijk): wie we zijn (wie ik ben)  en wat doen we (wat ik doe)?</a:t>
            </a:r>
          </a:p>
          <a:p>
            <a:pPr lvl="1"/>
            <a:r>
              <a:rPr lang="nl-NL" i="1" dirty="0" smtClean="0"/>
              <a:t>Formeel</a:t>
            </a:r>
            <a:r>
              <a:rPr lang="nl-NL" dirty="0" smtClean="0"/>
              <a:t> versus </a:t>
            </a:r>
            <a:r>
              <a:rPr lang="nl-NL" i="1" dirty="0" smtClean="0"/>
              <a:t>Informeel</a:t>
            </a:r>
          </a:p>
          <a:p>
            <a:pPr lvl="1"/>
            <a:r>
              <a:rPr lang="nl-NL" i="1" dirty="0"/>
              <a:t>Verificatie</a:t>
            </a:r>
            <a:r>
              <a:rPr lang="nl-NL" dirty="0"/>
              <a:t> (dingen goed doen) versus </a:t>
            </a:r>
            <a:r>
              <a:rPr lang="nl-NL" i="1" dirty="0"/>
              <a:t>Validatie</a:t>
            </a:r>
            <a:r>
              <a:rPr lang="nl-NL" dirty="0"/>
              <a:t> (gezamenlijk de goede dingen doen)</a:t>
            </a:r>
          </a:p>
          <a:p>
            <a:pPr lvl="1"/>
            <a:r>
              <a:rPr lang="nl-NL" dirty="0" smtClean="0"/>
              <a:t>Cultuurdragers: formele </a:t>
            </a:r>
            <a:r>
              <a:rPr lang="nl-NL" dirty="0"/>
              <a:t>en informele leiders geven het goede </a:t>
            </a:r>
            <a:r>
              <a:rPr lang="nl-NL" dirty="0" smtClean="0"/>
              <a:t>voorbeeld</a:t>
            </a:r>
            <a:endParaRPr lang="nl-NL" i="1" dirty="0" smtClean="0"/>
          </a:p>
        </p:txBody>
      </p:sp>
    </p:spTree>
    <p:extLst>
      <p:ext uri="{BB962C8B-B14F-4D97-AF65-F5344CB8AC3E}">
        <p14:creationId xmlns:p14="http://schemas.microsoft.com/office/powerpoint/2010/main" val="3776849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02" y="863412"/>
            <a:ext cx="11926302" cy="5153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69309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Een </a:t>
            </a:r>
            <a:r>
              <a:rPr lang="nl-NL" dirty="0" err="1" smtClean="0"/>
              <a:t>wicked</a:t>
            </a:r>
            <a:r>
              <a:rPr lang="nl-NL" dirty="0" smtClean="0"/>
              <a:t> </a:t>
            </a:r>
            <a:r>
              <a:rPr lang="nl-NL" dirty="0" err="1" smtClean="0"/>
              <a:t>problem</a:t>
            </a:r>
            <a:r>
              <a:rPr lang="nl-NL" dirty="0" smtClean="0"/>
              <a:t> uit de dagelijkse praktijk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Dilemma: vakmanschap/professie versus oplossingsgerichtheid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Verificatie versus validatie:</a:t>
            </a:r>
          </a:p>
          <a:p>
            <a:r>
              <a:rPr lang="nl-NL" dirty="0"/>
              <a:t>D</a:t>
            </a:r>
            <a:r>
              <a:rPr lang="nl-NL" dirty="0" smtClean="0"/>
              <a:t>e dingen goed doen (verificatie)</a:t>
            </a:r>
          </a:p>
          <a:p>
            <a:pPr lvl="1"/>
            <a:r>
              <a:rPr lang="nl-NL" dirty="0" smtClean="0"/>
              <a:t>protocollen en check-</a:t>
            </a:r>
            <a:r>
              <a:rPr lang="nl-NL" dirty="0" err="1" smtClean="0"/>
              <a:t>boxes</a:t>
            </a:r>
            <a:endParaRPr lang="nl-NL" dirty="0" smtClean="0"/>
          </a:p>
          <a:p>
            <a:r>
              <a:rPr lang="nl-NL" dirty="0"/>
              <a:t>G</a:t>
            </a:r>
            <a:r>
              <a:rPr lang="nl-NL" dirty="0" smtClean="0"/>
              <a:t>ezamenlijk de goede dingen doen (validatie)	</a:t>
            </a:r>
          </a:p>
          <a:p>
            <a:pPr marL="502920" lvl="1" indent="0">
              <a:buNone/>
            </a:pPr>
            <a:r>
              <a:rPr lang="nl-NL" dirty="0" smtClean="0"/>
              <a:t>Wat is precies een goed ding?</a:t>
            </a:r>
          </a:p>
          <a:p>
            <a:pPr marL="502920" lvl="1" indent="0">
              <a:buNone/>
            </a:pPr>
            <a:r>
              <a:rPr lang="nl-NL" dirty="0" smtClean="0"/>
              <a:t>Wie of wat bepaalt dat?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079410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44" y="1123837"/>
            <a:ext cx="3137095" cy="4601183"/>
          </a:xfrm>
        </p:spPr>
        <p:txBody>
          <a:bodyPr/>
          <a:lstStyle/>
          <a:p>
            <a:r>
              <a:rPr lang="en-US" dirty="0" err="1" smtClean="0"/>
              <a:t>Principes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en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Grondregels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Op </a:t>
            </a:r>
            <a:r>
              <a:rPr lang="en-US" dirty="0" err="1" smtClean="0"/>
              <a:t>deze</a:t>
            </a:r>
            <a:r>
              <a:rPr lang="en-US" dirty="0" smtClean="0"/>
              <a:t> </a:t>
            </a:r>
            <a:r>
              <a:rPr lang="en-US" dirty="0" err="1" smtClean="0"/>
              <a:t>principes</a:t>
            </a:r>
            <a:r>
              <a:rPr lang="en-US" dirty="0" smtClean="0"/>
              <a:t> en </a:t>
            </a:r>
            <a:r>
              <a:rPr lang="en-US" dirty="0" err="1" smtClean="0"/>
              <a:t>grondregels</a:t>
            </a:r>
            <a:r>
              <a:rPr lang="en-US" dirty="0" smtClean="0"/>
              <a:t> </a:t>
            </a:r>
            <a:r>
              <a:rPr lang="en-US" dirty="0" err="1" smtClean="0"/>
              <a:t>vallen</a:t>
            </a:r>
            <a:r>
              <a:rPr lang="en-US" dirty="0" smtClean="0"/>
              <a:t> we </a:t>
            </a:r>
            <a:r>
              <a:rPr lang="en-US" dirty="0" err="1" smtClean="0"/>
              <a:t>altijd</a:t>
            </a:r>
            <a:r>
              <a:rPr lang="en-US" dirty="0" smtClean="0"/>
              <a:t> </a:t>
            </a:r>
            <a:r>
              <a:rPr lang="en-US" dirty="0" err="1" smtClean="0"/>
              <a:t>terug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Principes</a:t>
            </a:r>
            <a:r>
              <a:rPr lang="en-US" dirty="0" smtClean="0"/>
              <a:t>: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Uitganspunt</a:t>
            </a:r>
            <a:r>
              <a:rPr lang="en-US" dirty="0" smtClean="0"/>
              <a:t>: we </a:t>
            </a:r>
            <a:r>
              <a:rPr lang="en-US" dirty="0" err="1" smtClean="0"/>
              <a:t>moeten</a:t>
            </a:r>
            <a:r>
              <a:rPr lang="en-US" dirty="0" smtClean="0"/>
              <a:t> </a:t>
            </a:r>
            <a:r>
              <a:rPr lang="en-US" dirty="0" err="1" smtClean="0"/>
              <a:t>bewegen</a:t>
            </a:r>
            <a:r>
              <a:rPr lang="en-US" dirty="0" smtClean="0"/>
              <a:t> (we got to move)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Opdracht</a:t>
            </a:r>
            <a:r>
              <a:rPr lang="en-US" dirty="0" smtClean="0"/>
              <a:t>: </a:t>
            </a:r>
            <a:r>
              <a:rPr lang="en-US" dirty="0" err="1" smtClean="0"/>
              <a:t>cre</a:t>
            </a:r>
            <a:r>
              <a:rPr lang="nl-NL" dirty="0" err="1" smtClean="0"/>
              <a:t>ëer</a:t>
            </a:r>
            <a:r>
              <a:rPr lang="nl-NL" dirty="0" smtClean="0"/>
              <a:t> bewegingsruimte</a:t>
            </a:r>
          </a:p>
          <a:p>
            <a:pPr marL="457200" indent="-457200">
              <a:buFont typeface="+mj-lt"/>
              <a:buAutoNum type="arabicPeriod"/>
            </a:pPr>
            <a:r>
              <a:rPr lang="nl-NL" dirty="0" smtClean="0"/>
              <a:t>Opdracht: bepaal de juiste richting</a:t>
            </a:r>
          </a:p>
          <a:p>
            <a:pPr marL="457200" indent="-457200">
              <a:buFont typeface="+mj-lt"/>
              <a:buAutoNum type="arabicPeriod"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Grondregels:</a:t>
            </a:r>
          </a:p>
          <a:p>
            <a:pPr marL="457200" indent="-457200">
              <a:buFont typeface="+mj-lt"/>
              <a:buAutoNum type="arabicPeriod"/>
            </a:pPr>
            <a:r>
              <a:rPr lang="nl-NL" i="1" dirty="0"/>
              <a:t>Wederzijdse afhankelijkheid </a:t>
            </a:r>
            <a:r>
              <a:rPr lang="nl-NL" dirty="0"/>
              <a:t>impliceert </a:t>
            </a:r>
            <a:r>
              <a:rPr lang="nl-NL" i="1" dirty="0"/>
              <a:t>zorgverantwoordelijkheid</a:t>
            </a:r>
          </a:p>
          <a:p>
            <a:pPr marL="457200" indent="-457200">
              <a:buFont typeface="+mj-lt"/>
              <a:buAutoNum type="arabicPeriod"/>
            </a:pPr>
            <a:r>
              <a:rPr lang="nl-NL" dirty="0"/>
              <a:t>Verschil in opvattingen (wereldbeelden) is een basaal en essentieel recht voor het  bewerkstelligen van duurzame </a:t>
            </a:r>
            <a:r>
              <a:rPr lang="nl-NL" dirty="0" smtClean="0"/>
              <a:t>veranderingen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000916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542" y="1123837"/>
            <a:ext cx="3207433" cy="4601183"/>
          </a:xfrm>
        </p:spPr>
        <p:txBody>
          <a:bodyPr/>
          <a:lstStyle/>
          <a:p>
            <a:r>
              <a:rPr lang="en-US" dirty="0" err="1" smtClean="0"/>
              <a:t>Uitgangspunt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We got to move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b="1" dirty="0" smtClean="0"/>
              <a:t>Maatschappelijke opgave staat centraal!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i="1" dirty="0" smtClean="0"/>
              <a:t>Beargumenteerd </a:t>
            </a:r>
            <a:r>
              <a:rPr lang="nl-NL" i="1" dirty="0"/>
              <a:t>wenselijke </a:t>
            </a:r>
            <a:r>
              <a:rPr lang="nl-NL" dirty="0" smtClean="0"/>
              <a:t>en </a:t>
            </a:r>
            <a:r>
              <a:rPr lang="nl-NL" i="1" dirty="0"/>
              <a:t>cultureel haalbare </a:t>
            </a:r>
            <a:r>
              <a:rPr lang="nl-NL" dirty="0" smtClean="0"/>
              <a:t>veranderingen </a:t>
            </a:r>
            <a:r>
              <a:rPr lang="nl-NL" dirty="0"/>
              <a:t>tot stand brengen in </a:t>
            </a:r>
            <a:r>
              <a:rPr lang="nl-NL" dirty="0" smtClean="0"/>
              <a:t>maatschappelijke uitdagingen</a:t>
            </a:r>
          </a:p>
          <a:p>
            <a:pPr lvl="1"/>
            <a:r>
              <a:rPr lang="nl-NL" dirty="0" smtClean="0"/>
              <a:t>met </a:t>
            </a:r>
            <a:r>
              <a:rPr lang="nl-NL" dirty="0"/>
              <a:t>feiten en/of wetenschappelijke inzichten </a:t>
            </a:r>
            <a:r>
              <a:rPr lang="nl-NL" dirty="0" smtClean="0"/>
              <a:t>onderbouwd </a:t>
            </a:r>
            <a:endParaRPr lang="nl-NL" dirty="0"/>
          </a:p>
          <a:p>
            <a:pPr lvl="1"/>
            <a:r>
              <a:rPr lang="nl-NL" dirty="0" smtClean="0"/>
              <a:t>passend </a:t>
            </a:r>
            <a:r>
              <a:rPr lang="nl-NL" dirty="0"/>
              <a:t>binnen de cultuur van een plaats/regio en met voldoende </a:t>
            </a:r>
            <a:r>
              <a:rPr lang="nl-NL" dirty="0" smtClean="0"/>
              <a:t>draagvlak (gebiedsgerichte aanpak)</a:t>
            </a:r>
            <a:endParaRPr lang="nl-NL" dirty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Grondregel:</a:t>
            </a:r>
          </a:p>
          <a:p>
            <a:pPr marL="0" indent="0">
              <a:buNone/>
            </a:pPr>
            <a:r>
              <a:rPr lang="nl-NL" i="1" dirty="0" smtClean="0"/>
              <a:t>Wederzijdse </a:t>
            </a:r>
            <a:r>
              <a:rPr lang="nl-NL" i="1" dirty="0"/>
              <a:t>afhankelijkheid </a:t>
            </a:r>
            <a:r>
              <a:rPr lang="nl-NL" dirty="0"/>
              <a:t>impliceert </a:t>
            </a:r>
            <a:r>
              <a:rPr lang="nl-NL" i="1" dirty="0" smtClean="0"/>
              <a:t>zorgverantwoordelijkheid</a:t>
            </a:r>
            <a:endParaRPr lang="nl-NL" i="1" dirty="0"/>
          </a:p>
          <a:p>
            <a:pPr lvl="1"/>
            <a:r>
              <a:rPr lang="nl-NL" dirty="0"/>
              <a:t>(Zorg niet in de fysieke zin van het </a:t>
            </a:r>
            <a:r>
              <a:rPr lang="nl-NL" dirty="0" smtClean="0"/>
              <a:t>woord</a:t>
            </a:r>
            <a:r>
              <a:rPr lang="nl-NL" dirty="0"/>
              <a:t>, maar zorg in de zin van aandacht, attentie, bekommering, bemoeienis, etc.)</a:t>
            </a:r>
          </a:p>
        </p:txBody>
      </p:sp>
    </p:spTree>
    <p:extLst>
      <p:ext uri="{BB962C8B-B14F-4D97-AF65-F5344CB8AC3E}">
        <p14:creationId xmlns:p14="http://schemas.microsoft.com/office/powerpoint/2010/main" val="2161655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Samen aan de slag</a:t>
            </a:r>
            <a:br>
              <a:rPr lang="nl-NL" dirty="0" smtClean="0"/>
            </a:br>
            <a:r>
              <a:rPr lang="nl-NL" dirty="0"/>
              <a:t/>
            </a:r>
            <a:br>
              <a:rPr lang="nl-NL" dirty="0"/>
            </a:br>
            <a:r>
              <a:rPr lang="nl-NL" dirty="0" smtClean="0"/>
              <a:t>Rollen en </a:t>
            </a:r>
            <a:r>
              <a:rPr lang="nl-NL" dirty="0" err="1" smtClean="0"/>
              <a:t>verantwoorde-lijkheden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Wat is de rol van de adviseur?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Kan die rol in alle gevallen formeel worden vastgesteld?</a:t>
            </a:r>
          </a:p>
          <a:p>
            <a:r>
              <a:rPr lang="nl-NL" dirty="0" smtClean="0"/>
              <a:t>Zo ja, waar staan ze beschreven?</a:t>
            </a:r>
          </a:p>
          <a:p>
            <a:r>
              <a:rPr lang="nl-NL" dirty="0" smtClean="0"/>
              <a:t>Zo nee, kunnen we terugvallen op principes en grondregels?</a:t>
            </a:r>
          </a:p>
          <a:p>
            <a:endParaRPr lang="nl-NL" dirty="0"/>
          </a:p>
          <a:p>
            <a:pPr marL="0" indent="0">
              <a:buNone/>
            </a:pPr>
            <a:r>
              <a:rPr lang="nl-NL" dirty="0" smtClean="0"/>
              <a:t>NB, de wereld is niet zwart-wit.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42554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44C7CAC-8717-4333-9353-A5207499CB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0466" y="1377930"/>
            <a:ext cx="5570807" cy="40929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23837"/>
            <a:ext cx="3418449" cy="4601183"/>
          </a:xfrm>
        </p:spPr>
        <p:txBody>
          <a:bodyPr/>
          <a:lstStyle/>
          <a:p>
            <a:r>
              <a:rPr lang="nl-NL" dirty="0" smtClean="0"/>
              <a:t>Cr</a:t>
            </a:r>
            <a:r>
              <a:rPr lang="en-US" dirty="0" err="1" smtClean="0"/>
              <a:t>eëer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bewegingsruimte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>Wederzijds begrip</a:t>
            </a:r>
            <a:endParaRPr lang="nl-NL" dirty="0"/>
          </a:p>
        </p:txBody>
      </p:sp>
      <p:sp>
        <p:nvSpPr>
          <p:cNvPr id="4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2997122" cy="3154680"/>
          </a:xfrm>
        </p:spPr>
        <p:txBody>
          <a:bodyPr anchor="t" anchorCtr="0">
            <a:normAutofit/>
          </a:bodyPr>
          <a:lstStyle/>
          <a:p>
            <a:pPr marL="0" indent="0">
              <a:buNone/>
            </a:pPr>
            <a:r>
              <a:rPr lang="nl-NL" dirty="0" smtClean="0"/>
              <a:t>Herkennen </a:t>
            </a:r>
            <a:r>
              <a:rPr lang="nl-NL" dirty="0"/>
              <a:t>en erkennen van elkaars wereldbeelden (niet noodzakelijkerwijs eens zijn</a:t>
            </a:r>
            <a:r>
              <a:rPr lang="nl-NL" dirty="0" smtClean="0"/>
              <a:t>)</a:t>
            </a:r>
          </a:p>
          <a:p>
            <a:pPr marL="0" indent="0">
              <a:buNone/>
            </a:pPr>
            <a:r>
              <a:rPr lang="nl-NL" dirty="0" smtClean="0"/>
              <a:t>Oordeel uitstellen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3867912" y="4965895"/>
            <a:ext cx="7203361" cy="127858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 smtClean="0"/>
              <a:t>Grondregel</a:t>
            </a:r>
          </a:p>
          <a:p>
            <a:pPr marL="0" indent="0">
              <a:buNone/>
            </a:pPr>
            <a:r>
              <a:rPr lang="nl-NL" dirty="0" smtClean="0"/>
              <a:t>Verschil </a:t>
            </a:r>
            <a:r>
              <a:rPr lang="nl-NL" dirty="0"/>
              <a:t>in opvattingen (wereldbeelden) is een basaal en essentieel recht voor het  bewerkstelligen van duurzame veranderingen</a:t>
            </a:r>
          </a:p>
        </p:txBody>
      </p:sp>
    </p:spTree>
    <p:extLst>
      <p:ext uri="{BB962C8B-B14F-4D97-AF65-F5344CB8AC3E}">
        <p14:creationId xmlns:p14="http://schemas.microsoft.com/office/powerpoint/2010/main" val="3555911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Cultuur en identiteit</a:t>
            </a:r>
            <a:br>
              <a:rPr lang="nl-NL" dirty="0" smtClean="0"/>
            </a:br>
            <a:r>
              <a:rPr lang="nl-NL" dirty="0" smtClean="0"/>
              <a:t>(wie we zijn en wat we doen)</a:t>
            </a:r>
            <a:br>
              <a:rPr lang="nl-NL" dirty="0" smtClean="0"/>
            </a:br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>Wederzijdse beïnvloeding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9268" y="864108"/>
            <a:ext cx="2798817" cy="51206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l-NL" dirty="0" smtClean="0"/>
              <a:t>Actie</a:t>
            </a:r>
            <a:r>
              <a:rPr lang="en-US" dirty="0" smtClean="0"/>
              <a:t> en </a:t>
            </a:r>
            <a:r>
              <a:rPr lang="en-US" dirty="0" err="1" smtClean="0"/>
              <a:t>reactie</a:t>
            </a:r>
            <a:r>
              <a:rPr lang="en-US" dirty="0" smtClean="0"/>
              <a:t> – </a:t>
            </a:r>
            <a:r>
              <a:rPr lang="en-US" dirty="0" err="1" smtClean="0"/>
              <a:t>wij</a:t>
            </a:r>
            <a:r>
              <a:rPr lang="en-US" dirty="0" smtClean="0"/>
              <a:t> </a:t>
            </a:r>
            <a:r>
              <a:rPr lang="en-US" dirty="0" err="1" smtClean="0"/>
              <a:t>reageren</a:t>
            </a:r>
            <a:r>
              <a:rPr lang="en-US" dirty="0" smtClean="0"/>
              <a:t> op </a:t>
            </a:r>
            <a:r>
              <a:rPr lang="en-US" dirty="0" err="1" smtClean="0"/>
              <a:t>elkaar</a:t>
            </a:r>
            <a:endParaRPr lang="en-US" dirty="0" smtClean="0"/>
          </a:p>
          <a:p>
            <a:r>
              <a:rPr lang="nl-NL" dirty="0" smtClean="0"/>
              <a:t>Iedereen acteert vanuit zijn eigen denkbeelden (identiteit, wereldbeelden)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Onze</a:t>
            </a:r>
            <a:r>
              <a:rPr lang="en-US" dirty="0" smtClean="0"/>
              <a:t> </a:t>
            </a:r>
            <a:r>
              <a:rPr lang="en-US" dirty="0" err="1" smtClean="0"/>
              <a:t>cultuur</a:t>
            </a:r>
            <a:r>
              <a:rPr lang="en-US" dirty="0" smtClean="0"/>
              <a:t>/</a:t>
            </a:r>
            <a:r>
              <a:rPr lang="en-US" dirty="0" err="1" smtClean="0"/>
              <a:t>identiteit</a:t>
            </a:r>
            <a:r>
              <a:rPr lang="en-US" dirty="0" smtClean="0"/>
              <a:t> – </a:t>
            </a:r>
            <a:r>
              <a:rPr lang="en-US" dirty="0" err="1" smtClean="0"/>
              <a:t>wie</a:t>
            </a:r>
            <a:r>
              <a:rPr lang="en-US" dirty="0" smtClean="0"/>
              <a:t> we </a:t>
            </a:r>
            <a:r>
              <a:rPr lang="en-US" dirty="0" err="1" smtClean="0"/>
              <a:t>zijn</a:t>
            </a:r>
            <a:r>
              <a:rPr lang="en-US" dirty="0" smtClean="0"/>
              <a:t> en wat we </a:t>
            </a:r>
            <a:r>
              <a:rPr lang="en-US" dirty="0" err="1" smtClean="0"/>
              <a:t>doen</a:t>
            </a:r>
            <a:r>
              <a:rPr lang="en-US" dirty="0" smtClean="0"/>
              <a:t> -  </a:t>
            </a:r>
            <a:r>
              <a:rPr lang="en-US" dirty="0" err="1" smtClean="0"/>
              <a:t>wordt</a:t>
            </a:r>
            <a:r>
              <a:rPr lang="en-US" dirty="0" smtClean="0"/>
              <a:t> </a:t>
            </a:r>
            <a:r>
              <a:rPr lang="en-US" dirty="0" err="1" smtClean="0"/>
              <a:t>gecr</a:t>
            </a:r>
            <a:r>
              <a:rPr lang="nl-NL" dirty="0" err="1" smtClean="0"/>
              <a:t>eëerd</a:t>
            </a:r>
            <a:r>
              <a:rPr lang="nl-NL" dirty="0" smtClean="0"/>
              <a:t> door wederzijdse beïnvloeding</a:t>
            </a:r>
          </a:p>
          <a:p>
            <a:r>
              <a:rPr lang="nl-NL" dirty="0"/>
              <a:t>Dit is onze </a:t>
            </a:r>
            <a:r>
              <a:rPr lang="nl-NL" dirty="0" smtClean="0"/>
              <a:t>traditie, en die is aan verandering onderhevig – denk aan Sinterklaas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2470" y="1333358"/>
            <a:ext cx="4499431" cy="4171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6468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Bepaal</a:t>
            </a:r>
            <a:r>
              <a:rPr lang="en-US" dirty="0" smtClean="0"/>
              <a:t> de </a:t>
            </a:r>
            <a:r>
              <a:rPr lang="en-US" dirty="0" err="1" smtClean="0"/>
              <a:t>juiste</a:t>
            </a:r>
            <a:r>
              <a:rPr lang="en-US" dirty="0" smtClean="0"/>
              <a:t> </a:t>
            </a:r>
            <a:r>
              <a:rPr lang="en-US" dirty="0" err="1" smtClean="0"/>
              <a:t>richting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Gedeelde</a:t>
            </a:r>
            <a:r>
              <a:rPr lang="en-US" dirty="0" smtClean="0"/>
              <a:t> </a:t>
            </a:r>
            <a:r>
              <a:rPr lang="en-US" dirty="0" err="1" smtClean="0"/>
              <a:t>betekenis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err="1" smtClean="0"/>
              <a:t>Sturen</a:t>
            </a:r>
            <a:r>
              <a:rPr lang="en-US" dirty="0" smtClean="0"/>
              <a:t> op </a:t>
            </a:r>
            <a:r>
              <a:rPr lang="en-US" dirty="0" err="1" smtClean="0"/>
              <a:t>culturele</a:t>
            </a:r>
            <a:r>
              <a:rPr lang="en-US" dirty="0" smtClean="0"/>
              <a:t> </a:t>
            </a:r>
            <a:r>
              <a:rPr lang="en-US" dirty="0" err="1" smtClean="0"/>
              <a:t>identiteit</a:t>
            </a:r>
            <a:endParaRPr lang="en-US" dirty="0"/>
          </a:p>
        </p:txBody>
      </p:sp>
      <p:pic>
        <p:nvPicPr>
          <p:cNvPr id="3" name="Picture 1">
            <a:extLst>
              <a:ext uri="{FF2B5EF4-FFF2-40B4-BE49-F238E27FC236}">
                <a16:creationId xmlns:a16="http://schemas.microsoft.com/office/drawing/2014/main" id="{AD7F7C25-CB13-43D0-9289-979E4350E7FE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3355" y="51699"/>
            <a:ext cx="5781820" cy="6745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803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rame">
  <a:themeElements>
    <a:clrScheme name="Fram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39D77354-939E-4A26-AE51-B3F9618B14B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TM03457475[[fn=Frame]]</Template>
  <TotalTime>23086</TotalTime>
  <Words>523</Words>
  <Application>Microsoft Office PowerPoint</Application>
  <PresentationFormat>Widescreen</PresentationFormat>
  <Paragraphs>65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Corbel</vt:lpstr>
      <vt:lpstr>Wingdings 2</vt:lpstr>
      <vt:lpstr>Frame</vt:lpstr>
      <vt:lpstr>Minor Fit voor de Toekomst Workshop 1 - Uitgangspunten</vt:lpstr>
      <vt:lpstr>PowerPoint Presentation</vt:lpstr>
      <vt:lpstr>Een wicked problem uit de dagelijkse praktijk</vt:lpstr>
      <vt:lpstr>Principes  en  Grondregels</vt:lpstr>
      <vt:lpstr>Uitgangspunt  We got to move</vt:lpstr>
      <vt:lpstr>Samen aan de slag  Rollen en verantwoorde-lijkheden</vt:lpstr>
      <vt:lpstr>Creëer bewegingsruimte  Wederzijds begrip</vt:lpstr>
      <vt:lpstr>Cultuur en identiteit (wie we zijn en wat we doen)  Wederzijdse beïnvloeding</vt:lpstr>
      <vt:lpstr>Bepaal de juiste richting  Gedeelde betekenis  Sturen op culturele identiteit</vt:lpstr>
      <vt:lpstr>Aandachts-punten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Gabriëlle Rossing</dc:creator>
  <cp:lastModifiedBy>Hans de Bruin</cp:lastModifiedBy>
  <cp:revision>252</cp:revision>
  <dcterms:created xsi:type="dcterms:W3CDTF">2019-03-14T12:37:05Z</dcterms:created>
  <dcterms:modified xsi:type="dcterms:W3CDTF">2023-03-02T09:26:46Z</dcterms:modified>
</cp:coreProperties>
</file>