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4" r:id="rId1"/>
  </p:sldMasterIdLst>
  <p:notesMasterIdLst>
    <p:notesMasterId r:id="rId52"/>
  </p:notesMasterIdLst>
  <p:sldIdLst>
    <p:sldId id="258" r:id="rId2"/>
    <p:sldId id="293" r:id="rId3"/>
    <p:sldId id="294" r:id="rId4"/>
    <p:sldId id="296" r:id="rId5"/>
    <p:sldId id="310" r:id="rId6"/>
    <p:sldId id="706" r:id="rId7"/>
    <p:sldId id="680" r:id="rId8"/>
    <p:sldId id="321" r:id="rId9"/>
    <p:sldId id="682" r:id="rId10"/>
    <p:sldId id="323" r:id="rId11"/>
    <p:sldId id="708" r:id="rId12"/>
    <p:sldId id="709" r:id="rId13"/>
    <p:sldId id="684" r:id="rId14"/>
    <p:sldId id="698" r:id="rId15"/>
    <p:sldId id="683" r:id="rId16"/>
    <p:sldId id="699" r:id="rId17"/>
    <p:sldId id="700" r:id="rId18"/>
    <p:sldId id="319" r:id="rId19"/>
    <p:sldId id="685" r:id="rId20"/>
    <p:sldId id="316" r:id="rId21"/>
    <p:sldId id="701" r:id="rId22"/>
    <p:sldId id="317" r:id="rId23"/>
    <p:sldId id="318" r:id="rId24"/>
    <p:sldId id="687" r:id="rId25"/>
    <p:sldId id="686" r:id="rId26"/>
    <p:sldId id="690" r:id="rId27"/>
    <p:sldId id="688" r:id="rId28"/>
    <p:sldId id="710" r:id="rId29"/>
    <p:sldId id="711" r:id="rId30"/>
    <p:sldId id="712" r:id="rId31"/>
    <p:sldId id="689" r:id="rId32"/>
    <p:sldId id="311" r:id="rId33"/>
    <p:sldId id="715" r:id="rId34"/>
    <p:sldId id="714" r:id="rId35"/>
    <p:sldId id="313" r:id="rId36"/>
    <p:sldId id="298" r:id="rId37"/>
    <p:sldId id="267" r:id="rId38"/>
    <p:sldId id="301" r:id="rId39"/>
    <p:sldId id="299" r:id="rId40"/>
    <p:sldId id="302" r:id="rId41"/>
    <p:sldId id="306" r:id="rId42"/>
    <p:sldId id="297" r:id="rId43"/>
    <p:sldId id="681" r:id="rId44"/>
    <p:sldId id="695" r:id="rId45"/>
    <p:sldId id="691" r:id="rId46"/>
    <p:sldId id="692" r:id="rId47"/>
    <p:sldId id="696" r:id="rId48"/>
    <p:sldId id="697" r:id="rId49"/>
    <p:sldId id="693" r:id="rId50"/>
    <p:sldId id="286" r:id="rId5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 Noordhoek" initials="MN" lastIdx="8" clrIdx="0">
    <p:extLst>
      <p:ext uri="{19B8F6BF-5375-455C-9EA6-DF929625EA0E}">
        <p15:presenceInfo xmlns:p15="http://schemas.microsoft.com/office/powerpoint/2012/main" userId="S-1-5-21-2460750629-677076624-3224607421-662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62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Stijl, thema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Stijl, licht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28" autoAdjust="0"/>
    <p:restoredTop sz="94725" autoAdjust="0"/>
  </p:normalViewPr>
  <p:slideViewPr>
    <p:cSldViewPr snapToGrid="0">
      <p:cViewPr varScale="1">
        <p:scale>
          <a:sx n="62" d="100"/>
          <a:sy n="62" d="100"/>
        </p:scale>
        <p:origin x="104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0881888859793288"/>
          <c:y val="0.13191075642952035"/>
          <c:w val="0.38236222280413418"/>
          <c:h val="0.81844331226849099"/>
        </c:manualLayout>
      </c:layout>
      <c:pieChart>
        <c:varyColors val="1"/>
        <c:ser>
          <c:idx val="0"/>
          <c:order val="0"/>
          <c:tx>
            <c:strRef>
              <c:f>Sheet1!$B$1</c:f>
              <c:strCache>
                <c:ptCount val="1"/>
                <c:pt idx="0">
                  <c:v>Column1</c:v>
                </c:pt>
              </c:strCache>
            </c:strRef>
          </c:tx>
          <c:dPt>
            <c:idx val="0"/>
            <c:bubble3D val="0"/>
            <c:spPr>
              <a:solidFill>
                <a:schemeClr val="accent1">
                  <a:shade val="50000"/>
                </a:schemeClr>
              </a:solidFill>
              <a:ln w="19050">
                <a:solidFill>
                  <a:schemeClr val="lt1"/>
                </a:solidFill>
              </a:ln>
              <a:effectLst/>
            </c:spPr>
            <c:extLst>
              <c:ext xmlns:c16="http://schemas.microsoft.com/office/drawing/2014/chart" uri="{C3380CC4-5D6E-409C-BE32-E72D297353CC}">
                <c16:uniqueId val="{00000002-CC90-4E48-8F95-CA8F15049642}"/>
              </c:ext>
            </c:extLst>
          </c:dPt>
          <c:dPt>
            <c:idx val="1"/>
            <c:bubble3D val="0"/>
            <c:spPr>
              <a:solidFill>
                <a:srgbClr val="1C9ED9"/>
              </a:solidFill>
              <a:ln w="19050">
                <a:solidFill>
                  <a:schemeClr val="lt1"/>
                </a:solidFill>
              </a:ln>
              <a:effectLst/>
            </c:spPr>
            <c:extLst>
              <c:ext xmlns:c16="http://schemas.microsoft.com/office/drawing/2014/chart" uri="{C3380CC4-5D6E-409C-BE32-E72D297353CC}">
                <c16:uniqueId val="{00000005-CC90-4E48-8F95-CA8F15049642}"/>
              </c:ext>
            </c:extLst>
          </c:dPt>
          <c:dPt>
            <c:idx val="2"/>
            <c:bubble3D val="0"/>
            <c:spPr>
              <a:solidFill>
                <a:srgbClr val="8FB03D"/>
              </a:solidFill>
              <a:ln w="19050">
                <a:solidFill>
                  <a:schemeClr val="lt1"/>
                </a:solidFill>
              </a:ln>
              <a:effectLst/>
            </c:spPr>
            <c:extLst>
              <c:ext xmlns:c16="http://schemas.microsoft.com/office/drawing/2014/chart" uri="{C3380CC4-5D6E-409C-BE32-E72D297353CC}">
                <c16:uniqueId val="{00000004-CC90-4E48-8F95-CA8F15049642}"/>
              </c:ext>
            </c:extLst>
          </c:dPt>
          <c:dPt>
            <c:idx val="3"/>
            <c:bubble3D val="0"/>
            <c:spPr>
              <a:solidFill>
                <a:srgbClr val="E88F24"/>
              </a:solidFill>
              <a:ln w="19050">
                <a:solidFill>
                  <a:schemeClr val="lt1"/>
                </a:solidFill>
              </a:ln>
              <a:effectLst/>
            </c:spPr>
            <c:extLst>
              <c:ext xmlns:c16="http://schemas.microsoft.com/office/drawing/2014/chart" uri="{C3380CC4-5D6E-409C-BE32-E72D297353CC}">
                <c16:uniqueId val="{00000003-CC90-4E48-8F95-CA8F15049642}"/>
              </c:ext>
            </c:extLst>
          </c:dPt>
          <c:dPt>
            <c:idx val="4"/>
            <c:bubble3D val="0"/>
            <c:spPr>
              <a:solidFill>
                <a:srgbClr val="B0338C"/>
              </a:solidFill>
              <a:ln w="19050">
                <a:solidFill>
                  <a:schemeClr val="lt1"/>
                </a:solidFill>
              </a:ln>
              <a:effectLst/>
            </c:spPr>
            <c:extLst>
              <c:ext xmlns:c16="http://schemas.microsoft.com/office/drawing/2014/chart" uri="{C3380CC4-5D6E-409C-BE32-E72D297353CC}">
                <c16:uniqueId val="{00000000-220D-4DAD-8DFF-FCC8B827853A}"/>
              </c:ext>
            </c:extLst>
          </c:dPt>
          <c:dPt>
            <c:idx val="5"/>
            <c:bubble3D val="0"/>
            <c:spPr>
              <a:solidFill>
                <a:schemeClr val="accent1">
                  <a:tint val="54000"/>
                </a:schemeClr>
              </a:solidFill>
              <a:ln w="19050">
                <a:solidFill>
                  <a:schemeClr val="lt1"/>
                </a:solidFill>
              </a:ln>
              <a:effectLst/>
            </c:spPr>
            <c:extLst>
              <c:ext xmlns:c16="http://schemas.microsoft.com/office/drawing/2014/chart" uri="{C3380CC4-5D6E-409C-BE32-E72D297353CC}">
                <c16:uniqueId val="{0000000B-0336-4082-9AF6-BFB110DAA243}"/>
              </c:ext>
            </c:extLst>
          </c:dPt>
          <c:dLbls>
            <c:dLbl>
              <c:idx val="0"/>
              <c:tx>
                <c:rich>
                  <a:bodyPr/>
                  <a:lstStyle/>
                  <a:p>
                    <a:fld id="{317C3B6D-2314-4214-BDEC-685B5FBBB7BF}" type="CATEGORYNAME">
                      <a:rPr lang="en-US" smtClean="0"/>
                      <a:pPr/>
                      <a:t>[CATEGORY NAME]</a:t>
                    </a:fld>
                    <a:br>
                      <a:rPr lang="en-US" dirty="0"/>
                    </a:br>
                    <a:r>
                      <a:rPr lang="en-US" baseline="0" dirty="0"/>
                      <a:t>€ 1,03 </a:t>
                    </a:r>
                    <a:r>
                      <a:rPr lang="en-US" baseline="0" noProof="0" dirty="0"/>
                      <a:t>miljard</a:t>
                    </a:r>
                  </a:p>
                </c:rich>
              </c:tx>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C90-4E48-8F95-CA8F15049642}"/>
                </c:ext>
              </c:extLst>
            </c:dLbl>
            <c:dLbl>
              <c:idx val="1"/>
              <c:layout>
                <c:manualLayout>
                  <c:x val="1.9216334792431903E-2"/>
                  <c:y val="-5.3986291489942606E-2"/>
                </c:manualLayout>
              </c:layout>
              <c:tx>
                <c:rich>
                  <a:bodyPr/>
                  <a:lstStyle/>
                  <a:p>
                    <a:fld id="{66DD4EAF-7EE3-4045-8CBF-65F98F4F9ECA}" type="CATEGORYNAME">
                      <a:rPr lang="en-US" noProof="0" smtClean="0"/>
                      <a:pPr/>
                      <a:t>[CATEGORY NAME]</a:t>
                    </a:fld>
                    <a:br>
                      <a:rPr lang="en-US" noProof="0" dirty="0"/>
                    </a:br>
                    <a:r>
                      <a:rPr lang="en-US" noProof="0" dirty="0"/>
                      <a:t>€ 394</a:t>
                    </a:r>
                    <a:r>
                      <a:rPr lang="en-US" baseline="0" noProof="0" dirty="0"/>
                      <a:t> miljoen</a:t>
                    </a:r>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CC90-4E48-8F95-CA8F15049642}"/>
                </c:ext>
              </c:extLst>
            </c:dLbl>
            <c:dLbl>
              <c:idx val="2"/>
              <c:layout>
                <c:manualLayout>
                  <c:x val="-0.11049387777219508"/>
                  <c:y val="-7.7123273557061943E-3"/>
                </c:manualLayout>
              </c:layout>
              <c:tx>
                <c:rich>
                  <a:bodyPr/>
                  <a:lstStyle/>
                  <a:p>
                    <a:fld id="{5B8239D2-6697-4FFB-A66B-960BF591E414}" type="CATEGORYNAME">
                      <a:rPr lang="nl-NL" smtClean="0"/>
                      <a:pPr/>
                      <a:t>[CATEGORY NAME]</a:t>
                    </a:fld>
                    <a:r>
                      <a:rPr lang="nl-NL" baseline="0" dirty="0"/>
                      <a:t> </a:t>
                    </a:r>
                    <a:br>
                      <a:rPr lang="nl-NL" baseline="0" dirty="0"/>
                    </a:br>
                    <a:r>
                      <a:rPr lang="nl-NL" baseline="0" dirty="0"/>
                      <a:t>€ 1,2 miljard</a:t>
                    </a:r>
                  </a:p>
                </c:rich>
              </c:tx>
              <c:dLblPos val="bestFit"/>
              <c:showLegendKey val="0"/>
              <c:showVal val="1"/>
              <c:showCatName val="1"/>
              <c:showSerName val="0"/>
              <c:showPercent val="0"/>
              <c:showBubbleSize val="0"/>
              <c:extLst>
                <c:ext xmlns:c15="http://schemas.microsoft.com/office/drawing/2012/chart" uri="{CE6537A1-D6FC-4f65-9D91-7224C49458BB}">
                  <c15:layout>
                    <c:manualLayout>
                      <c:w val="0.18749733434824328"/>
                      <c:h val="0.15833408061264623"/>
                    </c:manualLayout>
                  </c15:layout>
                  <c15:dlblFieldTable/>
                  <c15:showDataLabelsRange val="0"/>
                </c:ext>
                <c:ext xmlns:c16="http://schemas.microsoft.com/office/drawing/2014/chart" uri="{C3380CC4-5D6E-409C-BE32-E72D297353CC}">
                  <c16:uniqueId val="{00000004-CC90-4E48-8F95-CA8F15049642}"/>
                </c:ext>
              </c:extLst>
            </c:dLbl>
            <c:dLbl>
              <c:idx val="3"/>
              <c:tx>
                <c:rich>
                  <a:bodyPr rot="0" spcFirstLastPara="1" vertOverflow="ellipsis" vert="horz" wrap="square" anchor="ctr" anchorCtr="0"/>
                  <a:lstStyle/>
                  <a:p>
                    <a:pPr algn="ctr">
                      <a:defRPr lang="nl-NL" sz="1600" b="0" i="0" u="none" strike="noStrike" kern="1200" baseline="0" smtClean="0">
                        <a:solidFill>
                          <a:srgbClr val="016298"/>
                        </a:solidFill>
                        <a:latin typeface="+mn-lt"/>
                        <a:ea typeface="+mn-ea"/>
                        <a:cs typeface="+mn-cs"/>
                      </a:defRPr>
                    </a:pPr>
                    <a:fld id="{2872E3DA-FFA7-4826-9470-C0292E7BBFE1}" type="CATEGORYNAME">
                      <a:rPr lang="nl-NL" sz="1600" b="0" i="0" u="none" strike="noStrike" kern="1200" baseline="0" smtClean="0">
                        <a:solidFill>
                          <a:srgbClr val="016298"/>
                        </a:solidFill>
                        <a:latin typeface="+mn-lt"/>
                        <a:ea typeface="+mn-ea"/>
                        <a:cs typeface="+mn-cs"/>
                      </a:rPr>
                      <a:pPr algn="ctr">
                        <a:defRPr lang="nl-NL" smtClean="0"/>
                      </a:pPr>
                      <a:t>[CATEGORY NAME]</a:t>
                    </a:fld>
                    <a:br>
                      <a:rPr lang="nl-NL" sz="1600" b="0" i="0" u="none" strike="noStrike" kern="1200" baseline="0" dirty="0">
                        <a:solidFill>
                          <a:srgbClr val="016298"/>
                        </a:solidFill>
                        <a:latin typeface="+mn-lt"/>
                        <a:ea typeface="+mn-ea"/>
                        <a:cs typeface="+mn-cs"/>
                      </a:rPr>
                    </a:br>
                    <a:r>
                      <a:rPr lang="nl-NL" sz="1600" b="0" i="0" u="none" strike="noStrike" kern="1200" baseline="0" dirty="0">
                        <a:solidFill>
                          <a:srgbClr val="016298"/>
                        </a:solidFill>
                        <a:latin typeface="+mn-lt"/>
                        <a:ea typeface="+mn-ea"/>
                        <a:cs typeface="+mn-cs"/>
                      </a:rPr>
                      <a:t>€ 811 miljoen</a:t>
                    </a:r>
                  </a:p>
                </c:rich>
              </c:tx>
              <c:spPr>
                <a:noFill/>
                <a:ln>
                  <a:noFill/>
                </a:ln>
                <a:effectLst/>
              </c:spPr>
              <c:txPr>
                <a:bodyPr rot="0" spcFirstLastPara="1" vertOverflow="ellipsis" vert="horz" wrap="square" anchor="ctr" anchorCtr="0"/>
                <a:lstStyle/>
                <a:p>
                  <a:pPr algn="ctr">
                    <a:defRPr lang="nl-NL" sz="1600" b="0" i="0" u="none" strike="noStrike" kern="1200" baseline="0" smtClean="0">
                      <a:solidFill>
                        <a:srgbClr val="016298"/>
                      </a:solidFill>
                      <a:latin typeface="+mn-lt"/>
                      <a:ea typeface="+mn-ea"/>
                      <a:cs typeface="+mn-cs"/>
                    </a:defRPr>
                  </a:pPr>
                  <a:endParaRPr lang="nl-NL"/>
                </a:p>
              </c:txPr>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C90-4E48-8F95-CA8F15049642}"/>
                </c:ext>
              </c:extLst>
            </c:dLbl>
            <c:dLbl>
              <c:idx val="4"/>
              <c:layout>
                <c:manualLayout>
                  <c:x val="-1.0208677858479454E-2"/>
                  <c:y val="0"/>
                </c:manualLayout>
              </c:layout>
              <c:tx>
                <c:rich>
                  <a:bodyPr/>
                  <a:lstStyle/>
                  <a:p>
                    <a:fld id="{EA504B9D-5C05-469A-81F6-D8BE75A28A7D}" type="CATEGORYNAME">
                      <a:rPr lang="nl-NL" smtClean="0"/>
                      <a:pPr/>
                      <a:t>[CATEGORY NAME]</a:t>
                    </a:fld>
                    <a:r>
                      <a:rPr lang="nl-NL" baseline="0" dirty="0"/>
                      <a:t> </a:t>
                    </a:r>
                    <a:br>
                      <a:rPr lang="nl-NL" baseline="0" dirty="0"/>
                    </a:br>
                    <a:r>
                      <a:rPr lang="nl-NL" baseline="0" dirty="0"/>
                      <a:t>€ 533 miljoen</a:t>
                    </a:r>
                  </a:p>
                </c:rich>
              </c:tx>
              <c:dLblPos val="bestFit"/>
              <c:showLegendKey val="0"/>
              <c:showVal val="1"/>
              <c:showCatName val="1"/>
              <c:showSerName val="0"/>
              <c:showPercent val="0"/>
              <c:showBubbleSize val="0"/>
              <c:extLst>
                <c:ext xmlns:c15="http://schemas.microsoft.com/office/drawing/2012/chart" uri="{CE6537A1-D6FC-4f65-9D91-7224C49458BB}">
                  <c15:layout>
                    <c:manualLayout>
                      <c:w val="0.16478612323401456"/>
                      <c:h val="0.15833408061264623"/>
                    </c:manualLayout>
                  </c15:layout>
                  <c15:dlblFieldTable/>
                  <c15:showDataLabelsRange val="0"/>
                </c:ext>
                <c:ext xmlns:c16="http://schemas.microsoft.com/office/drawing/2014/chart" uri="{C3380CC4-5D6E-409C-BE32-E72D297353CC}">
                  <c16:uniqueId val="{00000000-220D-4DAD-8DFF-FCC8B827853A}"/>
                </c:ext>
              </c:extLst>
            </c:dLbl>
            <c:dLbl>
              <c:idx val="5"/>
              <c:layout>
                <c:manualLayout>
                  <c:x val="2.1618376641485849E-2"/>
                  <c:y val="-7.7123273557061015E-3"/>
                </c:manualLayout>
              </c:layout>
              <c:tx>
                <c:rich>
                  <a:bodyPr/>
                  <a:lstStyle/>
                  <a:p>
                    <a:fld id="{BAF2521A-D4C6-41BF-B77D-1E88BB38E6FA}" type="CATEGORYNAME">
                      <a:rPr lang="nl-NL"/>
                      <a:pPr/>
                      <a:t>[CATEGORY NAME]</a:t>
                    </a:fld>
                    <a:r>
                      <a:rPr lang="nl-NL" baseline="0" dirty="0"/>
                      <a:t>; € 294 miljoen</a:t>
                    </a:r>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0336-4082-9AF6-BFB110DAA243}"/>
                </c:ext>
              </c:extLst>
            </c:dLbl>
            <c:spPr>
              <a:noFill/>
              <a:ln>
                <a:noFill/>
              </a:ln>
              <a:effectLst/>
            </c:spPr>
            <c:txPr>
              <a:bodyPr rot="0" spcFirstLastPara="1" vertOverflow="ellipsis" vert="horz" wrap="square" anchor="ctr" anchorCtr="1"/>
              <a:lstStyle/>
              <a:p>
                <a:pPr>
                  <a:defRPr sz="1600" b="0" i="0" u="none" strike="noStrike" kern="1200" baseline="0">
                    <a:solidFill>
                      <a:srgbClr val="016298"/>
                    </a:solidFill>
                    <a:latin typeface="+mn-lt"/>
                    <a:ea typeface="+mn-ea"/>
                    <a:cs typeface="+mn-cs"/>
                  </a:defRPr>
                </a:pPr>
                <a:endParaRPr lang="nl-NL"/>
              </a:p>
            </c:txPr>
            <c:dLblPos val="outEnd"/>
            <c:showLegendKey val="0"/>
            <c:showVal val="1"/>
            <c:showCatName val="1"/>
            <c:showSerName val="0"/>
            <c:showPercent val="0"/>
            <c:showBubbleSize val="0"/>
            <c:showLeaderLines val="0"/>
            <c:extLst>
              <c:ext xmlns:c15="http://schemas.microsoft.com/office/drawing/2012/chart" uri="{CE6537A1-D6FC-4f65-9D91-7224C49458BB}"/>
            </c:extLst>
          </c:dLbls>
          <c:cat>
            <c:strRef>
              <c:f>Sheet1!$A$2:$A$6</c:f>
              <c:strCache>
                <c:ptCount val="5"/>
                <c:pt idx="0">
                  <c:v>Vrijetijdsactiviteiten Zeeuwen</c:v>
                </c:pt>
                <c:pt idx="1">
                  <c:v>Dagbezoek Nederlanders</c:v>
                </c:pt>
                <c:pt idx="2">
                  <c:v>Dagbezoek vanuit België en Duitsland</c:v>
                </c:pt>
                <c:pt idx="3">
                  <c:v>Verblijfsbezoek - toeristische gasten</c:v>
                </c:pt>
                <c:pt idx="4">
                  <c:v>Verblijfsbezoek - vaste gasten</c:v>
                </c:pt>
              </c:strCache>
            </c:strRef>
          </c:cat>
          <c:val>
            <c:numRef>
              <c:f>Sheet1!$B$2:$B$6</c:f>
              <c:numCache>
                <c:formatCode>_ [$€-2]\ * #,##0.00_ ;_ [$€-2]\ * \-#,##0.00_ ;_ [$€-2]\ * "-"??_ ;_ @_ </c:formatCode>
                <c:ptCount val="5"/>
                <c:pt idx="0">
                  <c:v>1027386000</c:v>
                </c:pt>
                <c:pt idx="1">
                  <c:v>394423000</c:v>
                </c:pt>
                <c:pt idx="2" formatCode="General">
                  <c:v>1213985000</c:v>
                </c:pt>
                <c:pt idx="3" formatCode="General">
                  <c:v>810600000</c:v>
                </c:pt>
                <c:pt idx="4" formatCode="General">
                  <c:v>317020000</c:v>
                </c:pt>
              </c:numCache>
            </c:numRef>
          </c:val>
          <c:extLst>
            <c:ext xmlns:c16="http://schemas.microsoft.com/office/drawing/2014/chart" uri="{C3380CC4-5D6E-409C-BE32-E72D297353CC}">
              <c16:uniqueId val="{00000000-CC90-4E48-8F95-CA8F15049642}"/>
            </c:ext>
          </c:extLst>
        </c:ser>
        <c:dLbls>
          <c:dLblPos val="outEnd"/>
          <c:showLegendKey val="0"/>
          <c:showVal val="1"/>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rgbClr val="016298"/>
          </a:solidFill>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371557-BC17-40A9-BD1A-EAA1062BDA51}" type="datetimeFigureOut">
              <a:rPr lang="nl-NL" smtClean="0"/>
              <a:t>21-2-2025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063DBD-0E22-4189-A71C-C0B9A059D2D8}" type="slidenum">
              <a:rPr lang="nl-NL" smtClean="0"/>
              <a:t>‹#›</a:t>
            </a:fld>
            <a:endParaRPr lang="nl-NL"/>
          </a:p>
        </p:txBody>
      </p:sp>
    </p:spTree>
    <p:extLst>
      <p:ext uri="{BB962C8B-B14F-4D97-AF65-F5344CB8AC3E}">
        <p14:creationId xmlns:p14="http://schemas.microsoft.com/office/powerpoint/2010/main" val="1701269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D6063DBD-0E22-4189-A71C-C0B9A059D2D8}" type="slidenum">
              <a:rPr lang="nl-NL" smtClean="0"/>
              <a:t>2</a:t>
            </a:fld>
            <a:endParaRPr lang="nl-NL"/>
          </a:p>
        </p:txBody>
      </p:sp>
    </p:spTree>
    <p:extLst>
      <p:ext uri="{BB962C8B-B14F-4D97-AF65-F5344CB8AC3E}">
        <p14:creationId xmlns:p14="http://schemas.microsoft.com/office/powerpoint/2010/main" val="207249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En dan is daar het Nationaal Vrijetijdsonderzoek, voor het eerst in deze vorm uitgevoerd in 2023 en de opvolger van het Continu Vrijetijdsonderzoek.</a:t>
            </a:r>
          </a:p>
          <a:p>
            <a:r>
              <a:rPr lang="nl-NL" dirty="0"/>
              <a:t>De informatie hieruit geeft antwoord op een deel van onze kennisvragen.</a:t>
            </a:r>
          </a:p>
        </p:txBody>
      </p:sp>
      <p:sp>
        <p:nvSpPr>
          <p:cNvPr id="4" name="Tijdelijke aanduiding voor dianummer 3"/>
          <p:cNvSpPr>
            <a:spLocks noGrp="1"/>
          </p:cNvSpPr>
          <p:nvPr>
            <p:ph type="sldNum" sz="quarter" idx="5"/>
          </p:nvPr>
        </p:nvSpPr>
        <p:spPr/>
        <p:txBody>
          <a:bodyPr/>
          <a:lstStyle/>
          <a:p>
            <a:fld id="{D6063DBD-0E22-4189-A71C-C0B9A059D2D8}" type="slidenum">
              <a:rPr lang="nl-NL" smtClean="0"/>
              <a:t>12</a:t>
            </a:fld>
            <a:endParaRPr lang="nl-NL"/>
          </a:p>
        </p:txBody>
      </p:sp>
    </p:spTree>
    <p:extLst>
      <p:ext uri="{BB962C8B-B14F-4D97-AF65-F5344CB8AC3E}">
        <p14:creationId xmlns:p14="http://schemas.microsoft.com/office/powerpoint/2010/main" val="2151862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6063DBD-0E22-4189-A71C-C0B9A059D2D8}" type="slidenum">
              <a:rPr lang="nl-NL" smtClean="0"/>
              <a:t>13</a:t>
            </a:fld>
            <a:endParaRPr lang="nl-NL"/>
          </a:p>
        </p:txBody>
      </p:sp>
    </p:spTree>
    <p:extLst>
      <p:ext uri="{BB962C8B-B14F-4D97-AF65-F5344CB8AC3E}">
        <p14:creationId xmlns:p14="http://schemas.microsoft.com/office/powerpoint/2010/main" val="4124637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6063DBD-0E22-4189-A71C-C0B9A059D2D8}" type="slidenum">
              <a:rPr lang="nl-NL" smtClean="0"/>
              <a:t>14</a:t>
            </a:fld>
            <a:endParaRPr lang="nl-NL"/>
          </a:p>
        </p:txBody>
      </p:sp>
    </p:spTree>
    <p:extLst>
      <p:ext uri="{BB962C8B-B14F-4D97-AF65-F5344CB8AC3E}">
        <p14:creationId xmlns:p14="http://schemas.microsoft.com/office/powerpoint/2010/main" val="36043365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Wandelen is veruit de meest ondernomen activiteit door Zeeuwen in eigen provincie. Zij maakten in de periode november 2022-november 2023 in totaal 20 miljoen wandelingen. Gevolgd door 6 miljoen fietstochten en 4 miljoen ontspanningsmomenten in de openbare ruimte.</a:t>
            </a:r>
          </a:p>
        </p:txBody>
      </p:sp>
      <p:sp>
        <p:nvSpPr>
          <p:cNvPr id="4" name="Tijdelijke aanduiding voor dianummer 3"/>
          <p:cNvSpPr>
            <a:spLocks noGrp="1"/>
          </p:cNvSpPr>
          <p:nvPr>
            <p:ph type="sldNum" sz="quarter" idx="5"/>
          </p:nvPr>
        </p:nvSpPr>
        <p:spPr/>
        <p:txBody>
          <a:bodyPr/>
          <a:lstStyle/>
          <a:p>
            <a:fld id="{D6063DBD-0E22-4189-A71C-C0B9A059D2D8}" type="slidenum">
              <a:rPr lang="nl-NL" smtClean="0"/>
              <a:t>15</a:t>
            </a:fld>
            <a:endParaRPr lang="nl-NL"/>
          </a:p>
        </p:txBody>
      </p:sp>
    </p:spTree>
    <p:extLst>
      <p:ext uri="{BB962C8B-B14F-4D97-AF65-F5344CB8AC3E}">
        <p14:creationId xmlns:p14="http://schemas.microsoft.com/office/powerpoint/2010/main" val="19777760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6063DBD-0E22-4189-A71C-C0B9A059D2D8}" type="slidenum">
              <a:rPr lang="nl-NL" smtClean="0"/>
              <a:t>16</a:t>
            </a:fld>
            <a:endParaRPr lang="nl-NL"/>
          </a:p>
        </p:txBody>
      </p:sp>
    </p:spTree>
    <p:extLst>
      <p:ext uri="{BB962C8B-B14F-4D97-AF65-F5344CB8AC3E}">
        <p14:creationId xmlns:p14="http://schemas.microsoft.com/office/powerpoint/2010/main" val="11849344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6063DBD-0E22-4189-A71C-C0B9A059D2D8}" type="slidenum">
              <a:rPr lang="nl-NL" smtClean="0"/>
              <a:t>17</a:t>
            </a:fld>
            <a:endParaRPr lang="nl-NL"/>
          </a:p>
        </p:txBody>
      </p:sp>
    </p:spTree>
    <p:extLst>
      <p:ext uri="{BB962C8B-B14F-4D97-AF65-F5344CB8AC3E}">
        <p14:creationId xmlns:p14="http://schemas.microsoft.com/office/powerpoint/2010/main" val="36169397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 figuur laat de meest ondernomen vrijetijdsactiviteiten in de provincie Zeeland zien. Dit zijn activiteiten van eigen inwoners en van andere Nederlanders. De blauwe en groene blokjes geven aan welk deel van de activiteiten door Zeeuwen wordt ondernomen. Daarbij valt op dat het grootste deel van de vrijetijdsactiviteiten buitenshuis wordt ondernomen door inwoners uit die gemeente zelf. En dan met name </a:t>
            </a:r>
            <a:r>
              <a:rPr lang="nl-NL" dirty="0" err="1"/>
              <a:t>routegebonden</a:t>
            </a:r>
            <a:r>
              <a:rPr lang="nl-NL" dirty="0"/>
              <a:t> activiteiten (hieronder vallen bijvoorbeeld wandelen en fietsen), ontspannen in de openbare ruimte en evenementenbezoek. Ben je dus aanbieder van dit soort activiteiten, dan zijn eigen inwoners een hele belangrijke doelgroep.</a:t>
            </a:r>
          </a:p>
        </p:txBody>
      </p:sp>
      <p:sp>
        <p:nvSpPr>
          <p:cNvPr id="4" name="Tijdelijke aanduiding voor dianummer 3"/>
          <p:cNvSpPr>
            <a:spLocks noGrp="1"/>
          </p:cNvSpPr>
          <p:nvPr>
            <p:ph type="sldNum" sz="quarter" idx="5"/>
          </p:nvPr>
        </p:nvSpPr>
        <p:spPr/>
        <p:txBody>
          <a:bodyPr/>
          <a:lstStyle/>
          <a:p>
            <a:fld id="{D6063DBD-0E22-4189-A71C-C0B9A059D2D8}" type="slidenum">
              <a:rPr lang="nl-NL" smtClean="0"/>
              <a:t>18</a:t>
            </a:fld>
            <a:endParaRPr lang="nl-NL"/>
          </a:p>
        </p:txBody>
      </p:sp>
    </p:spTree>
    <p:extLst>
      <p:ext uri="{BB962C8B-B14F-4D97-AF65-F5344CB8AC3E}">
        <p14:creationId xmlns:p14="http://schemas.microsoft.com/office/powerpoint/2010/main" val="6036945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6063DBD-0E22-4189-A71C-C0B9A059D2D8}" type="slidenum">
              <a:rPr lang="nl-NL" smtClean="0"/>
              <a:t>19</a:t>
            </a:fld>
            <a:endParaRPr lang="nl-NL"/>
          </a:p>
        </p:txBody>
      </p:sp>
    </p:spTree>
    <p:extLst>
      <p:ext uri="{BB962C8B-B14F-4D97-AF65-F5344CB8AC3E}">
        <p14:creationId xmlns:p14="http://schemas.microsoft.com/office/powerpoint/2010/main" val="35196014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Zeeuwen ondernemen ongeveer 90% van hun vrijetijdsactiviteiten in de eigen provincie. Een tiende van hun vrijetijdsactiviteiten buiten de provincie. Oftewel elders in NL of in het buitenland.</a:t>
            </a:r>
          </a:p>
        </p:txBody>
      </p:sp>
      <p:sp>
        <p:nvSpPr>
          <p:cNvPr id="4" name="Tijdelijke aanduiding voor dianummer 3"/>
          <p:cNvSpPr>
            <a:spLocks noGrp="1"/>
          </p:cNvSpPr>
          <p:nvPr>
            <p:ph type="sldNum" sz="quarter" idx="5"/>
          </p:nvPr>
        </p:nvSpPr>
        <p:spPr/>
        <p:txBody>
          <a:bodyPr/>
          <a:lstStyle/>
          <a:p>
            <a:fld id="{D6063DBD-0E22-4189-A71C-C0B9A059D2D8}" type="slidenum">
              <a:rPr lang="nl-NL" smtClean="0"/>
              <a:t>20</a:t>
            </a:fld>
            <a:endParaRPr lang="nl-NL"/>
          </a:p>
        </p:txBody>
      </p:sp>
    </p:spTree>
    <p:extLst>
      <p:ext uri="{BB962C8B-B14F-4D97-AF65-F5344CB8AC3E}">
        <p14:creationId xmlns:p14="http://schemas.microsoft.com/office/powerpoint/2010/main" val="23267127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6063DBD-0E22-4189-A71C-C0B9A059D2D8}" type="slidenum">
              <a:rPr lang="nl-NL" smtClean="0"/>
              <a:t>21</a:t>
            </a:fld>
            <a:endParaRPr lang="nl-NL"/>
          </a:p>
        </p:txBody>
      </p:sp>
    </p:spTree>
    <p:extLst>
      <p:ext uri="{BB962C8B-B14F-4D97-AF65-F5344CB8AC3E}">
        <p14:creationId xmlns:p14="http://schemas.microsoft.com/office/powerpoint/2010/main" val="1481903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D6063DBD-0E22-4189-A71C-C0B9A059D2D8}" type="slidenum">
              <a:rPr lang="nl-NL" smtClean="0"/>
              <a:t>3</a:t>
            </a:fld>
            <a:endParaRPr lang="nl-NL"/>
          </a:p>
        </p:txBody>
      </p:sp>
    </p:spTree>
    <p:extLst>
      <p:ext uri="{BB962C8B-B14F-4D97-AF65-F5344CB8AC3E}">
        <p14:creationId xmlns:p14="http://schemas.microsoft.com/office/powerpoint/2010/main" val="10106532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Als Zeeuwen activiteiten buiten de eigen provincie ondernemen, doen ze dat met name in de buurprovincies, waaronder in Vlaanderen (België). In 1 op de 3 gevallen is dat voor uitgaan en in 1 op de 5 gevallen voor een </a:t>
            </a:r>
            <a:r>
              <a:rPr lang="nl-NL" dirty="0" err="1"/>
              <a:t>routegebonden</a:t>
            </a:r>
            <a:r>
              <a:rPr lang="nl-NL" dirty="0"/>
              <a:t> activiteit zoals wandelen of fietsen. Ook winkelen voor plezier staat in de top 3. Wie gaat er weleens een dagje winkelen in Gent of Antwerpen?</a:t>
            </a:r>
          </a:p>
        </p:txBody>
      </p:sp>
      <p:sp>
        <p:nvSpPr>
          <p:cNvPr id="4" name="Tijdelijke aanduiding voor dianummer 3"/>
          <p:cNvSpPr>
            <a:spLocks noGrp="1"/>
          </p:cNvSpPr>
          <p:nvPr>
            <p:ph type="sldNum" sz="quarter" idx="5"/>
          </p:nvPr>
        </p:nvSpPr>
        <p:spPr/>
        <p:txBody>
          <a:bodyPr/>
          <a:lstStyle/>
          <a:p>
            <a:fld id="{D6063DBD-0E22-4189-A71C-C0B9A059D2D8}" type="slidenum">
              <a:rPr lang="nl-NL" smtClean="0"/>
              <a:t>22</a:t>
            </a:fld>
            <a:endParaRPr lang="nl-NL"/>
          </a:p>
        </p:txBody>
      </p:sp>
    </p:spTree>
    <p:extLst>
      <p:ext uri="{BB962C8B-B14F-4D97-AF65-F5344CB8AC3E}">
        <p14:creationId xmlns:p14="http://schemas.microsoft.com/office/powerpoint/2010/main" val="22887539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6063DBD-0E22-4189-A71C-C0B9A059D2D8}" type="slidenum">
              <a:rPr lang="nl-NL" smtClean="0"/>
              <a:t>23</a:t>
            </a:fld>
            <a:endParaRPr lang="nl-NL"/>
          </a:p>
        </p:txBody>
      </p:sp>
    </p:spTree>
    <p:extLst>
      <p:ext uri="{BB962C8B-B14F-4D97-AF65-F5344CB8AC3E}">
        <p14:creationId xmlns:p14="http://schemas.microsoft.com/office/powerpoint/2010/main" val="23053483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6063DBD-0E22-4189-A71C-C0B9A059D2D8}" type="slidenum">
              <a:rPr lang="nl-NL" smtClean="0"/>
              <a:t>24</a:t>
            </a:fld>
            <a:endParaRPr lang="nl-NL"/>
          </a:p>
        </p:txBody>
      </p:sp>
    </p:spTree>
    <p:extLst>
      <p:ext uri="{BB962C8B-B14F-4D97-AF65-F5344CB8AC3E}">
        <p14:creationId xmlns:p14="http://schemas.microsoft.com/office/powerpoint/2010/main" val="32927439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 gaan even in op de aanvullingen op Zeeuws niveau (de regionale verschillen kunt u lezen in het rapport).</a:t>
            </a:r>
          </a:p>
          <a:p>
            <a:r>
              <a:rPr lang="nl-NL" dirty="0"/>
              <a:t>Gebruik gemaakt van onderzoekpanel van </a:t>
            </a:r>
            <a:r>
              <a:rPr lang="nl-NL" dirty="0" err="1"/>
              <a:t>Verian</a:t>
            </a:r>
            <a:r>
              <a:rPr lang="nl-NL" dirty="0"/>
              <a:t>, 1.300 respondenten verdeeld over de 13 gemeenten.</a:t>
            </a:r>
          </a:p>
        </p:txBody>
      </p:sp>
      <p:sp>
        <p:nvSpPr>
          <p:cNvPr id="4" name="Tijdelijke aanduiding voor dianummer 3"/>
          <p:cNvSpPr>
            <a:spLocks noGrp="1"/>
          </p:cNvSpPr>
          <p:nvPr>
            <p:ph type="sldNum" sz="quarter" idx="5"/>
          </p:nvPr>
        </p:nvSpPr>
        <p:spPr/>
        <p:txBody>
          <a:bodyPr/>
          <a:lstStyle/>
          <a:p>
            <a:fld id="{D6063DBD-0E22-4189-A71C-C0B9A059D2D8}" type="slidenum">
              <a:rPr lang="nl-NL" smtClean="0"/>
              <a:t>25</a:t>
            </a:fld>
            <a:endParaRPr lang="nl-NL"/>
          </a:p>
        </p:txBody>
      </p:sp>
    </p:spTree>
    <p:extLst>
      <p:ext uri="{BB962C8B-B14F-4D97-AF65-F5344CB8AC3E}">
        <p14:creationId xmlns:p14="http://schemas.microsoft.com/office/powerpoint/2010/main" val="29459363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 gaan even in op de aanvullingen op Zeeuws niveau (de regionale verschillen kunt u lezen in het rapport).</a:t>
            </a:r>
          </a:p>
          <a:p>
            <a:r>
              <a:rPr lang="nl-NL" dirty="0"/>
              <a:t>Gebruik gemaakt van onderzoekpanel van </a:t>
            </a:r>
            <a:r>
              <a:rPr lang="nl-NL" dirty="0" err="1"/>
              <a:t>Verian</a:t>
            </a:r>
            <a:r>
              <a:rPr lang="nl-NL" dirty="0"/>
              <a:t>, 1.300 respondenten verdeeld over de 13 gemeenten.</a:t>
            </a:r>
          </a:p>
        </p:txBody>
      </p:sp>
      <p:sp>
        <p:nvSpPr>
          <p:cNvPr id="4" name="Tijdelijke aanduiding voor dianummer 3"/>
          <p:cNvSpPr>
            <a:spLocks noGrp="1"/>
          </p:cNvSpPr>
          <p:nvPr>
            <p:ph type="sldNum" sz="quarter" idx="5"/>
          </p:nvPr>
        </p:nvSpPr>
        <p:spPr/>
        <p:txBody>
          <a:bodyPr/>
          <a:lstStyle/>
          <a:p>
            <a:fld id="{D6063DBD-0E22-4189-A71C-C0B9A059D2D8}" type="slidenum">
              <a:rPr lang="nl-NL" smtClean="0"/>
              <a:t>26</a:t>
            </a:fld>
            <a:endParaRPr lang="nl-NL"/>
          </a:p>
        </p:txBody>
      </p:sp>
    </p:spTree>
    <p:extLst>
      <p:ext uri="{BB962C8B-B14F-4D97-AF65-F5344CB8AC3E}">
        <p14:creationId xmlns:p14="http://schemas.microsoft.com/office/powerpoint/2010/main" val="22931607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Vooral de rode en oranje balkjes zijn interessant. Wat valt op?</a:t>
            </a:r>
          </a:p>
        </p:txBody>
      </p:sp>
      <p:sp>
        <p:nvSpPr>
          <p:cNvPr id="4" name="Tijdelijke aanduiding voor dianummer 3"/>
          <p:cNvSpPr>
            <a:spLocks noGrp="1"/>
          </p:cNvSpPr>
          <p:nvPr>
            <p:ph type="sldNum" sz="quarter" idx="5"/>
          </p:nvPr>
        </p:nvSpPr>
        <p:spPr/>
        <p:txBody>
          <a:bodyPr/>
          <a:lstStyle/>
          <a:p>
            <a:fld id="{D6063DBD-0E22-4189-A71C-C0B9A059D2D8}" type="slidenum">
              <a:rPr lang="nl-NL" smtClean="0"/>
              <a:t>27</a:t>
            </a:fld>
            <a:endParaRPr lang="nl-NL"/>
          </a:p>
        </p:txBody>
      </p:sp>
    </p:spTree>
    <p:extLst>
      <p:ext uri="{BB962C8B-B14F-4D97-AF65-F5344CB8AC3E}">
        <p14:creationId xmlns:p14="http://schemas.microsoft.com/office/powerpoint/2010/main" val="19102911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60% van de mensen die wel eens wandelt, doet dat één of meerdere keren per week in zijn of haar directe woonomgeving. Dat is dus nog dichterbij huis dan de eigen gemeente. En een kwart doet dat ook nog eens één of meerdere keren per week elders in de eigen woonregio.</a:t>
            </a:r>
          </a:p>
        </p:txBody>
      </p:sp>
      <p:sp>
        <p:nvSpPr>
          <p:cNvPr id="4" name="Tijdelijke aanduiding voor dianummer 3"/>
          <p:cNvSpPr>
            <a:spLocks noGrp="1"/>
          </p:cNvSpPr>
          <p:nvPr>
            <p:ph type="sldNum" sz="quarter" idx="5"/>
          </p:nvPr>
        </p:nvSpPr>
        <p:spPr/>
        <p:txBody>
          <a:bodyPr/>
          <a:lstStyle/>
          <a:p>
            <a:fld id="{D6063DBD-0E22-4189-A71C-C0B9A059D2D8}" type="slidenum">
              <a:rPr lang="nl-NL" smtClean="0"/>
              <a:t>28</a:t>
            </a:fld>
            <a:endParaRPr lang="nl-NL"/>
          </a:p>
        </p:txBody>
      </p:sp>
    </p:spTree>
    <p:extLst>
      <p:ext uri="{BB962C8B-B14F-4D97-AF65-F5344CB8AC3E}">
        <p14:creationId xmlns:p14="http://schemas.microsoft.com/office/powerpoint/2010/main" val="4574080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Zo zien we bijvoorbeeld dat ongeveer 40% van de Zeeuwen minstens één keer per maand uit eten gaat in de directe woonomgeving én elders in de eigen woonregio. Voor deze uitgaansactiviteiten gaan mensen dus al snel iets verder van huis.</a:t>
            </a:r>
          </a:p>
        </p:txBody>
      </p:sp>
      <p:sp>
        <p:nvSpPr>
          <p:cNvPr id="4" name="Tijdelijke aanduiding voor dianummer 3"/>
          <p:cNvSpPr>
            <a:spLocks noGrp="1"/>
          </p:cNvSpPr>
          <p:nvPr>
            <p:ph type="sldNum" sz="quarter" idx="5"/>
          </p:nvPr>
        </p:nvSpPr>
        <p:spPr/>
        <p:txBody>
          <a:bodyPr/>
          <a:lstStyle/>
          <a:p>
            <a:fld id="{D6063DBD-0E22-4189-A71C-C0B9A059D2D8}" type="slidenum">
              <a:rPr lang="nl-NL" smtClean="0"/>
              <a:t>29</a:t>
            </a:fld>
            <a:endParaRPr lang="nl-NL"/>
          </a:p>
        </p:txBody>
      </p:sp>
    </p:spTree>
    <p:extLst>
      <p:ext uri="{BB962C8B-B14F-4D97-AF65-F5344CB8AC3E}">
        <p14:creationId xmlns:p14="http://schemas.microsoft.com/office/powerpoint/2010/main" val="11458045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spcBef>
                <a:spcPts val="0"/>
              </a:spcBef>
              <a:buNone/>
            </a:pPr>
            <a:r>
              <a:rPr lang="nl-NL" dirty="0"/>
              <a:t>Dit bevestigt dat de eigen woonregio een belangrijk recreatiegebied is voor inwoners.</a:t>
            </a:r>
          </a:p>
        </p:txBody>
      </p:sp>
      <p:sp>
        <p:nvSpPr>
          <p:cNvPr id="4" name="Tijdelijke aanduiding voor dianummer 3"/>
          <p:cNvSpPr>
            <a:spLocks noGrp="1"/>
          </p:cNvSpPr>
          <p:nvPr>
            <p:ph type="sldNum" sz="quarter" idx="5"/>
          </p:nvPr>
        </p:nvSpPr>
        <p:spPr/>
        <p:txBody>
          <a:bodyPr/>
          <a:lstStyle/>
          <a:p>
            <a:fld id="{D6063DBD-0E22-4189-A71C-C0B9A059D2D8}" type="slidenum">
              <a:rPr lang="nl-NL" smtClean="0"/>
              <a:t>30</a:t>
            </a:fld>
            <a:endParaRPr lang="nl-NL"/>
          </a:p>
        </p:txBody>
      </p:sp>
    </p:spTree>
    <p:extLst>
      <p:ext uri="{BB962C8B-B14F-4D97-AF65-F5344CB8AC3E}">
        <p14:creationId xmlns:p14="http://schemas.microsoft.com/office/powerpoint/2010/main" val="10451225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Zeeuwen fietsen en wandelen regelmatig in het landelijk gebied, in dorpen en steden, in natuurgebieden, maar óók aan de kust. Dus als we het hebben over drukte, dan hebben inwoners daar ook een aandeel in.</a:t>
            </a:r>
          </a:p>
        </p:txBody>
      </p:sp>
      <p:sp>
        <p:nvSpPr>
          <p:cNvPr id="4" name="Tijdelijke aanduiding voor dianummer 3"/>
          <p:cNvSpPr>
            <a:spLocks noGrp="1"/>
          </p:cNvSpPr>
          <p:nvPr>
            <p:ph type="sldNum" sz="quarter" idx="5"/>
          </p:nvPr>
        </p:nvSpPr>
        <p:spPr/>
        <p:txBody>
          <a:bodyPr/>
          <a:lstStyle/>
          <a:p>
            <a:fld id="{D6063DBD-0E22-4189-A71C-C0B9A059D2D8}" type="slidenum">
              <a:rPr lang="nl-NL" smtClean="0"/>
              <a:t>31</a:t>
            </a:fld>
            <a:endParaRPr lang="nl-NL"/>
          </a:p>
        </p:txBody>
      </p:sp>
    </p:spTree>
    <p:extLst>
      <p:ext uri="{BB962C8B-B14F-4D97-AF65-F5344CB8AC3E}">
        <p14:creationId xmlns:p14="http://schemas.microsoft.com/office/powerpoint/2010/main" val="2411273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52,5 miljoen vrijetijdsactiviteiten van Zeeuwen in de eigen provincie.</a:t>
            </a:r>
          </a:p>
        </p:txBody>
      </p:sp>
      <p:sp>
        <p:nvSpPr>
          <p:cNvPr id="4" name="Tijdelijke aanduiding voor dianummer 3"/>
          <p:cNvSpPr>
            <a:spLocks noGrp="1"/>
          </p:cNvSpPr>
          <p:nvPr>
            <p:ph type="sldNum" sz="quarter" idx="5"/>
          </p:nvPr>
        </p:nvSpPr>
        <p:spPr/>
        <p:txBody>
          <a:bodyPr/>
          <a:lstStyle/>
          <a:p>
            <a:fld id="{D6063DBD-0E22-4189-A71C-C0B9A059D2D8}" type="slidenum">
              <a:rPr lang="nl-NL" smtClean="0"/>
              <a:t>5</a:t>
            </a:fld>
            <a:endParaRPr lang="nl-NL"/>
          </a:p>
        </p:txBody>
      </p:sp>
    </p:spTree>
    <p:extLst>
      <p:ext uri="{BB962C8B-B14F-4D97-AF65-F5344CB8AC3E}">
        <p14:creationId xmlns:p14="http://schemas.microsoft.com/office/powerpoint/2010/main" val="23992782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Zeeuwen zijn eigenlijk best tevreden over het vrijetijdsaanbod in hun provincie; ze waarderen het met een 7,4.</a:t>
            </a:r>
          </a:p>
          <a:p>
            <a:r>
              <a:rPr lang="nl-NL" dirty="0"/>
              <a:t>Zo’n 80% is tevreden over alles wat er te doen valt in de groene buitenruimte</a:t>
            </a:r>
          </a:p>
          <a:p>
            <a:r>
              <a:rPr lang="nl-NL" dirty="0"/>
              <a:t>Aanbod van </a:t>
            </a:r>
            <a:r>
              <a:rPr lang="nl-NL" dirty="0" err="1"/>
              <a:t>dagattracties</a:t>
            </a:r>
            <a:r>
              <a:rPr lang="nl-NL" dirty="0"/>
              <a:t>: ruim een derde ontevreden.</a:t>
            </a:r>
          </a:p>
        </p:txBody>
      </p:sp>
      <p:sp>
        <p:nvSpPr>
          <p:cNvPr id="4" name="Tijdelijke aanduiding voor dianummer 3"/>
          <p:cNvSpPr>
            <a:spLocks noGrp="1"/>
          </p:cNvSpPr>
          <p:nvPr>
            <p:ph type="sldNum" sz="quarter" idx="5"/>
          </p:nvPr>
        </p:nvSpPr>
        <p:spPr/>
        <p:txBody>
          <a:bodyPr/>
          <a:lstStyle/>
          <a:p>
            <a:fld id="{D6063DBD-0E22-4189-A71C-C0B9A059D2D8}" type="slidenum">
              <a:rPr lang="nl-NL" smtClean="0"/>
              <a:t>32</a:t>
            </a:fld>
            <a:endParaRPr lang="nl-NL"/>
          </a:p>
        </p:txBody>
      </p:sp>
    </p:spTree>
    <p:extLst>
      <p:ext uri="{BB962C8B-B14F-4D97-AF65-F5344CB8AC3E}">
        <p14:creationId xmlns:p14="http://schemas.microsoft.com/office/powerpoint/2010/main" val="23374240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6063DBD-0E22-4189-A71C-C0B9A059D2D8}" type="slidenum">
              <a:rPr lang="nl-NL" smtClean="0"/>
              <a:t>33</a:t>
            </a:fld>
            <a:endParaRPr lang="nl-NL"/>
          </a:p>
        </p:txBody>
      </p:sp>
    </p:spTree>
    <p:extLst>
      <p:ext uri="{BB962C8B-B14F-4D97-AF65-F5344CB8AC3E}">
        <p14:creationId xmlns:p14="http://schemas.microsoft.com/office/powerpoint/2010/main" val="42681342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6063DBD-0E22-4189-A71C-C0B9A059D2D8}" type="slidenum">
              <a:rPr lang="nl-NL" smtClean="0"/>
              <a:t>34</a:t>
            </a:fld>
            <a:endParaRPr lang="nl-NL"/>
          </a:p>
        </p:txBody>
      </p:sp>
    </p:spTree>
    <p:extLst>
      <p:ext uri="{BB962C8B-B14F-4D97-AF65-F5344CB8AC3E}">
        <p14:creationId xmlns:p14="http://schemas.microsoft.com/office/powerpoint/2010/main" val="9075230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Je zou misschien denken dat het ontbreken van voorzieningen in eigen provincie de belangrijkste reden is voor het ondernemen van een bepaalde activiteit buiten de provincie. Dat is echter slechts voor 10% van de Zeeuwen het geval. Veel vaker voorkomende redenen zijn:</a:t>
            </a:r>
          </a:p>
        </p:txBody>
      </p:sp>
      <p:sp>
        <p:nvSpPr>
          <p:cNvPr id="4" name="Tijdelijke aanduiding voor dianummer 3"/>
          <p:cNvSpPr>
            <a:spLocks noGrp="1"/>
          </p:cNvSpPr>
          <p:nvPr>
            <p:ph type="sldNum" sz="quarter" idx="5"/>
          </p:nvPr>
        </p:nvSpPr>
        <p:spPr/>
        <p:txBody>
          <a:bodyPr/>
          <a:lstStyle/>
          <a:p>
            <a:fld id="{D6063DBD-0E22-4189-A71C-C0B9A059D2D8}" type="slidenum">
              <a:rPr lang="nl-NL" smtClean="0"/>
              <a:t>35</a:t>
            </a:fld>
            <a:endParaRPr lang="nl-NL"/>
          </a:p>
        </p:txBody>
      </p:sp>
    </p:spTree>
    <p:extLst>
      <p:ext uri="{BB962C8B-B14F-4D97-AF65-F5344CB8AC3E}">
        <p14:creationId xmlns:p14="http://schemas.microsoft.com/office/powerpoint/2010/main" val="30873999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Specifiek voor recreatie en toerisme!</a:t>
            </a:r>
          </a:p>
        </p:txBody>
      </p:sp>
      <p:sp>
        <p:nvSpPr>
          <p:cNvPr id="4" name="Tijdelijke aanduiding voor dianummer 3"/>
          <p:cNvSpPr>
            <a:spLocks noGrp="1"/>
          </p:cNvSpPr>
          <p:nvPr>
            <p:ph type="sldNum" sz="quarter" idx="5"/>
          </p:nvPr>
        </p:nvSpPr>
        <p:spPr/>
        <p:txBody>
          <a:bodyPr/>
          <a:lstStyle/>
          <a:p>
            <a:fld id="{D6063DBD-0E22-4189-A71C-C0B9A059D2D8}" type="slidenum">
              <a:rPr lang="nl-NL" smtClean="0"/>
              <a:t>37</a:t>
            </a:fld>
            <a:endParaRPr lang="nl-NL"/>
          </a:p>
        </p:txBody>
      </p:sp>
    </p:spTree>
    <p:extLst>
      <p:ext uri="{BB962C8B-B14F-4D97-AF65-F5344CB8AC3E}">
        <p14:creationId xmlns:p14="http://schemas.microsoft.com/office/powerpoint/2010/main" val="30647860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6063DBD-0E22-4189-A71C-C0B9A059D2D8}" type="slidenum">
              <a:rPr lang="nl-NL" smtClean="0"/>
              <a:t>38</a:t>
            </a:fld>
            <a:endParaRPr lang="nl-NL"/>
          </a:p>
        </p:txBody>
      </p:sp>
    </p:spTree>
    <p:extLst>
      <p:ext uri="{BB962C8B-B14F-4D97-AF65-F5344CB8AC3E}">
        <p14:creationId xmlns:p14="http://schemas.microsoft.com/office/powerpoint/2010/main" val="29238675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 hebben dit van bezoekers helaas niet in beeld</a:t>
            </a:r>
          </a:p>
        </p:txBody>
      </p:sp>
      <p:sp>
        <p:nvSpPr>
          <p:cNvPr id="4" name="Tijdelijke aanduiding voor dianummer 3"/>
          <p:cNvSpPr>
            <a:spLocks noGrp="1"/>
          </p:cNvSpPr>
          <p:nvPr>
            <p:ph type="sldNum" sz="quarter" idx="5"/>
          </p:nvPr>
        </p:nvSpPr>
        <p:spPr/>
        <p:txBody>
          <a:bodyPr/>
          <a:lstStyle/>
          <a:p>
            <a:fld id="{D6063DBD-0E22-4189-A71C-C0B9A059D2D8}" type="slidenum">
              <a:rPr lang="nl-NL" smtClean="0"/>
              <a:t>39</a:t>
            </a:fld>
            <a:endParaRPr lang="nl-NL"/>
          </a:p>
        </p:txBody>
      </p:sp>
    </p:spTree>
    <p:extLst>
      <p:ext uri="{BB962C8B-B14F-4D97-AF65-F5344CB8AC3E}">
        <p14:creationId xmlns:p14="http://schemas.microsoft.com/office/powerpoint/2010/main" val="17592204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6063DBD-0E22-4189-A71C-C0B9A059D2D8}" type="slidenum">
              <a:rPr lang="nl-NL" smtClean="0"/>
              <a:t>40</a:t>
            </a:fld>
            <a:endParaRPr lang="nl-NL"/>
          </a:p>
        </p:txBody>
      </p:sp>
    </p:spTree>
    <p:extLst>
      <p:ext uri="{BB962C8B-B14F-4D97-AF65-F5344CB8AC3E}">
        <p14:creationId xmlns:p14="http://schemas.microsoft.com/office/powerpoint/2010/main" val="39356829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Sinds januari 2024 toegang tot alle verdiepende informatie voor partijen die werkzaam zijn in Zeeland.</a:t>
            </a:r>
          </a:p>
        </p:txBody>
      </p:sp>
      <p:sp>
        <p:nvSpPr>
          <p:cNvPr id="4" name="Tijdelijke aanduiding voor dianummer 3"/>
          <p:cNvSpPr>
            <a:spLocks noGrp="1"/>
          </p:cNvSpPr>
          <p:nvPr>
            <p:ph type="sldNum" sz="quarter" idx="5"/>
          </p:nvPr>
        </p:nvSpPr>
        <p:spPr/>
        <p:txBody>
          <a:bodyPr/>
          <a:lstStyle/>
          <a:p>
            <a:fld id="{D6063DBD-0E22-4189-A71C-C0B9A059D2D8}" type="slidenum">
              <a:rPr lang="nl-NL" smtClean="0"/>
              <a:t>41</a:t>
            </a:fld>
            <a:endParaRPr lang="nl-NL"/>
          </a:p>
        </p:txBody>
      </p:sp>
    </p:spTree>
    <p:extLst>
      <p:ext uri="{BB962C8B-B14F-4D97-AF65-F5344CB8AC3E}">
        <p14:creationId xmlns:p14="http://schemas.microsoft.com/office/powerpoint/2010/main" val="5377444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6063DBD-0E22-4189-A71C-C0B9A059D2D8}" type="slidenum">
              <a:rPr lang="nl-NL" smtClean="0"/>
              <a:t>43</a:t>
            </a:fld>
            <a:endParaRPr lang="nl-NL"/>
          </a:p>
        </p:txBody>
      </p:sp>
    </p:spTree>
    <p:extLst>
      <p:ext uri="{BB962C8B-B14F-4D97-AF65-F5344CB8AC3E}">
        <p14:creationId xmlns:p14="http://schemas.microsoft.com/office/powerpoint/2010/main" val="1921475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52,5 miljoen vrijetijdsactiviteiten van Zeeuwen in de eigen provincie.</a:t>
            </a:r>
          </a:p>
        </p:txBody>
      </p:sp>
      <p:sp>
        <p:nvSpPr>
          <p:cNvPr id="4" name="Tijdelijke aanduiding voor dianummer 3"/>
          <p:cNvSpPr>
            <a:spLocks noGrp="1"/>
          </p:cNvSpPr>
          <p:nvPr>
            <p:ph type="sldNum" sz="quarter" idx="5"/>
          </p:nvPr>
        </p:nvSpPr>
        <p:spPr/>
        <p:txBody>
          <a:bodyPr/>
          <a:lstStyle/>
          <a:p>
            <a:fld id="{D6063DBD-0E22-4189-A71C-C0B9A059D2D8}" type="slidenum">
              <a:rPr lang="nl-NL" smtClean="0"/>
              <a:t>6</a:t>
            </a:fld>
            <a:endParaRPr lang="nl-NL"/>
          </a:p>
        </p:txBody>
      </p:sp>
    </p:spTree>
    <p:extLst>
      <p:ext uri="{BB962C8B-B14F-4D97-AF65-F5344CB8AC3E}">
        <p14:creationId xmlns:p14="http://schemas.microsoft.com/office/powerpoint/2010/main" val="17524707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6063DBD-0E22-4189-A71C-C0B9A059D2D8}" type="slidenum">
              <a:rPr lang="nl-NL" smtClean="0"/>
              <a:t>44</a:t>
            </a:fld>
            <a:endParaRPr lang="nl-NL"/>
          </a:p>
        </p:txBody>
      </p:sp>
    </p:spTree>
    <p:extLst>
      <p:ext uri="{BB962C8B-B14F-4D97-AF65-F5344CB8AC3E}">
        <p14:creationId xmlns:p14="http://schemas.microsoft.com/office/powerpoint/2010/main" val="1778144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6063DBD-0E22-4189-A71C-C0B9A059D2D8}" type="slidenum">
              <a:rPr lang="nl-NL" smtClean="0"/>
              <a:t>46</a:t>
            </a:fld>
            <a:endParaRPr lang="nl-NL"/>
          </a:p>
        </p:txBody>
      </p:sp>
    </p:spTree>
    <p:extLst>
      <p:ext uri="{BB962C8B-B14F-4D97-AF65-F5344CB8AC3E}">
        <p14:creationId xmlns:p14="http://schemas.microsoft.com/office/powerpoint/2010/main" val="10128370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6063DBD-0E22-4189-A71C-C0B9A059D2D8}" type="slidenum">
              <a:rPr lang="nl-NL" smtClean="0"/>
              <a:t>47</a:t>
            </a:fld>
            <a:endParaRPr lang="nl-NL"/>
          </a:p>
        </p:txBody>
      </p:sp>
    </p:spTree>
    <p:extLst>
      <p:ext uri="{BB962C8B-B14F-4D97-AF65-F5344CB8AC3E}">
        <p14:creationId xmlns:p14="http://schemas.microsoft.com/office/powerpoint/2010/main" val="24982578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6063DBD-0E22-4189-A71C-C0B9A059D2D8}" type="slidenum">
              <a:rPr lang="nl-NL" smtClean="0"/>
              <a:t>48</a:t>
            </a:fld>
            <a:endParaRPr lang="nl-NL"/>
          </a:p>
        </p:txBody>
      </p:sp>
    </p:spTree>
    <p:extLst>
      <p:ext uri="{BB962C8B-B14F-4D97-AF65-F5344CB8AC3E}">
        <p14:creationId xmlns:p14="http://schemas.microsoft.com/office/powerpoint/2010/main" val="14360750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6063DBD-0E22-4189-A71C-C0B9A059D2D8}" type="slidenum">
              <a:rPr lang="nl-NL" smtClean="0"/>
              <a:t>50</a:t>
            </a:fld>
            <a:endParaRPr lang="nl-NL"/>
          </a:p>
        </p:txBody>
      </p:sp>
    </p:spTree>
    <p:extLst>
      <p:ext uri="{BB962C8B-B14F-4D97-AF65-F5344CB8AC3E}">
        <p14:creationId xmlns:p14="http://schemas.microsoft.com/office/powerpoint/2010/main" val="2477147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Uithuizige vrijetijdsactiviteiten van inwoners zijn goed voor &gt;25% van totale economische waarde van R&amp;T sector in Zeeland.</a:t>
            </a:r>
          </a:p>
        </p:txBody>
      </p:sp>
      <p:sp>
        <p:nvSpPr>
          <p:cNvPr id="4" name="Tijdelijke aanduiding voor dianummer 3"/>
          <p:cNvSpPr>
            <a:spLocks noGrp="1"/>
          </p:cNvSpPr>
          <p:nvPr>
            <p:ph type="sldNum" sz="quarter" idx="5"/>
          </p:nvPr>
        </p:nvSpPr>
        <p:spPr/>
        <p:txBody>
          <a:bodyPr/>
          <a:lstStyle/>
          <a:p>
            <a:fld id="{D6063DBD-0E22-4189-A71C-C0B9A059D2D8}" type="slidenum">
              <a:rPr lang="nl-NL" smtClean="0"/>
              <a:t>7</a:t>
            </a:fld>
            <a:endParaRPr lang="nl-NL"/>
          </a:p>
        </p:txBody>
      </p:sp>
    </p:spTree>
    <p:extLst>
      <p:ext uri="{BB962C8B-B14F-4D97-AF65-F5344CB8AC3E}">
        <p14:creationId xmlns:p14="http://schemas.microsoft.com/office/powerpoint/2010/main" val="412729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Het is belangrijk om inwoners een passend vrijetijdsaanbod te bieden. We zien dat met name de behoefte aan buitenrecreatie toeneemt, mensen wandelen en fietsen meer en er komen ook steeds nieuwe vormen op. Daarnaast moet Zeeland misschien wel meer inwoners krijgen (Hugo de Jonge). Dan moet je hen ook mogelijkheden voor ontspanning en recreatie bieden. Dit biedt kansen voor de sector: de inwoner in toenemende als doelgroep.</a:t>
            </a:r>
            <a:endParaRPr lang="nl-NL" dirty="0"/>
          </a:p>
        </p:txBody>
      </p:sp>
      <p:sp>
        <p:nvSpPr>
          <p:cNvPr id="4" name="Tijdelijke aanduiding voor dianummer 3"/>
          <p:cNvSpPr>
            <a:spLocks noGrp="1"/>
          </p:cNvSpPr>
          <p:nvPr>
            <p:ph type="sldNum" sz="quarter" idx="5"/>
          </p:nvPr>
        </p:nvSpPr>
        <p:spPr/>
        <p:txBody>
          <a:bodyPr/>
          <a:lstStyle/>
          <a:p>
            <a:fld id="{D6063DBD-0E22-4189-A71C-C0B9A059D2D8}" type="slidenum">
              <a:rPr lang="nl-NL" smtClean="0"/>
              <a:t>8</a:t>
            </a:fld>
            <a:endParaRPr lang="nl-NL"/>
          </a:p>
        </p:txBody>
      </p:sp>
    </p:spTree>
    <p:extLst>
      <p:ext uri="{BB962C8B-B14F-4D97-AF65-F5344CB8AC3E}">
        <p14:creationId xmlns:p14="http://schemas.microsoft.com/office/powerpoint/2010/main" val="2797106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En dan krijg je ook automatisch een bezoekerspubliek dat daar ook op af komt. Daar komen we later nog op terug. Maar óók in dit kader is het dus interessant om te weten wat inwoners van het vrijetijdsaanbod vinden.</a:t>
            </a:r>
            <a:endParaRPr lang="nl-NL" dirty="0"/>
          </a:p>
        </p:txBody>
      </p:sp>
      <p:sp>
        <p:nvSpPr>
          <p:cNvPr id="4" name="Tijdelijke aanduiding voor dianummer 3"/>
          <p:cNvSpPr>
            <a:spLocks noGrp="1"/>
          </p:cNvSpPr>
          <p:nvPr>
            <p:ph type="sldNum" sz="quarter" idx="5"/>
          </p:nvPr>
        </p:nvSpPr>
        <p:spPr/>
        <p:txBody>
          <a:bodyPr/>
          <a:lstStyle/>
          <a:p>
            <a:fld id="{D6063DBD-0E22-4189-A71C-C0B9A059D2D8}" type="slidenum">
              <a:rPr lang="nl-NL" smtClean="0"/>
              <a:t>9</a:t>
            </a:fld>
            <a:endParaRPr lang="nl-NL"/>
          </a:p>
        </p:txBody>
      </p:sp>
    </p:spTree>
    <p:extLst>
      <p:ext uri="{BB962C8B-B14F-4D97-AF65-F5344CB8AC3E}">
        <p14:creationId xmlns:p14="http://schemas.microsoft.com/office/powerpoint/2010/main" val="852932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6063DBD-0E22-4189-A71C-C0B9A059D2D8}" type="slidenum">
              <a:rPr lang="nl-NL" smtClean="0"/>
              <a:t>10</a:t>
            </a:fld>
            <a:endParaRPr lang="nl-NL"/>
          </a:p>
        </p:txBody>
      </p:sp>
    </p:spTree>
    <p:extLst>
      <p:ext uri="{BB962C8B-B14F-4D97-AF65-F5344CB8AC3E}">
        <p14:creationId xmlns:p14="http://schemas.microsoft.com/office/powerpoint/2010/main" val="2961373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En dan is daar het Nationaal Vrijetijdsonderzoek, voor het eerst in deze vorm uitgevoerd in 2023 en de opvolger van het Continu Vrijetijdsonderzoek.</a:t>
            </a:r>
          </a:p>
          <a:p>
            <a:r>
              <a:rPr lang="nl-NL" dirty="0"/>
              <a:t>De informatie hieruit geeft antwoord op een deel van onze kennisvragen.</a:t>
            </a:r>
          </a:p>
        </p:txBody>
      </p:sp>
      <p:sp>
        <p:nvSpPr>
          <p:cNvPr id="4" name="Tijdelijke aanduiding voor dianummer 3"/>
          <p:cNvSpPr>
            <a:spLocks noGrp="1"/>
          </p:cNvSpPr>
          <p:nvPr>
            <p:ph type="sldNum" sz="quarter" idx="5"/>
          </p:nvPr>
        </p:nvSpPr>
        <p:spPr/>
        <p:txBody>
          <a:bodyPr/>
          <a:lstStyle/>
          <a:p>
            <a:fld id="{D6063DBD-0E22-4189-A71C-C0B9A059D2D8}" type="slidenum">
              <a:rPr lang="nl-NL" smtClean="0"/>
              <a:t>11</a:t>
            </a:fld>
            <a:endParaRPr lang="nl-NL"/>
          </a:p>
        </p:txBody>
      </p:sp>
    </p:spTree>
    <p:extLst>
      <p:ext uri="{BB962C8B-B14F-4D97-AF65-F5344CB8AC3E}">
        <p14:creationId xmlns:p14="http://schemas.microsoft.com/office/powerpoint/2010/main" val="1739011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71F61D-622D-4CDE-9598-C8DC4C06829E}"/>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38CB8B3F-D147-4C0A-8F06-BF56DA5066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0E85BEEE-DC84-47E2-839F-13BF2821E9F1}"/>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2208A7C5-97D6-427F-B118-695CF457ECB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AD7C795-8B91-49BB-A0AE-E26F43698A63}"/>
              </a:ext>
            </a:extLst>
          </p:cNvPr>
          <p:cNvSpPr>
            <a:spLocks noGrp="1"/>
          </p:cNvSpPr>
          <p:nvPr>
            <p:ph type="sldNum" sz="quarter" idx="12"/>
          </p:nvPr>
        </p:nvSpPr>
        <p:spPr/>
        <p:txBody>
          <a:bodyPr/>
          <a:lstStyle/>
          <a:p>
            <a:fld id="{2CC15459-DB21-4421-9F57-8FE659E9CE08}" type="slidenum">
              <a:rPr lang="nl-NL" smtClean="0"/>
              <a:t>‹#›</a:t>
            </a:fld>
            <a:endParaRPr lang="nl-NL"/>
          </a:p>
        </p:txBody>
      </p:sp>
    </p:spTree>
    <p:extLst>
      <p:ext uri="{BB962C8B-B14F-4D97-AF65-F5344CB8AC3E}">
        <p14:creationId xmlns:p14="http://schemas.microsoft.com/office/powerpoint/2010/main" val="2904620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E5C2E7-7E05-4D9A-9B6D-F63D1EF062A2}"/>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0CC315B6-2F33-4AFF-BA29-24F9F37D1ED6}"/>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5B88D4F-54A2-4E1F-9920-929D97687301}"/>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22CA66C5-99A5-4B26-B404-63D8D218DAB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3302448-3865-46A2-85A7-93727B24C6E5}"/>
              </a:ext>
            </a:extLst>
          </p:cNvPr>
          <p:cNvSpPr>
            <a:spLocks noGrp="1"/>
          </p:cNvSpPr>
          <p:nvPr>
            <p:ph type="sldNum" sz="quarter" idx="12"/>
          </p:nvPr>
        </p:nvSpPr>
        <p:spPr/>
        <p:txBody>
          <a:bodyPr/>
          <a:lstStyle/>
          <a:p>
            <a:fld id="{2CC15459-DB21-4421-9F57-8FE659E9CE08}" type="slidenum">
              <a:rPr lang="nl-NL" smtClean="0"/>
              <a:t>‹#›</a:t>
            </a:fld>
            <a:endParaRPr lang="nl-NL"/>
          </a:p>
        </p:txBody>
      </p:sp>
    </p:spTree>
    <p:extLst>
      <p:ext uri="{BB962C8B-B14F-4D97-AF65-F5344CB8AC3E}">
        <p14:creationId xmlns:p14="http://schemas.microsoft.com/office/powerpoint/2010/main" val="1940526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89EB2F5B-1D82-4651-B8D2-2D9E3CC23F0F}"/>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E20D8CF9-9960-4FEC-84DB-58523AEB1004}"/>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41585AB-8CDE-4D89-9514-63400E4195CB}"/>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DD27ED2A-28BD-4D20-A192-BA8AA2DD8AB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8FF8F56-E57F-4FC8-A9F0-4E2819E791CE}"/>
              </a:ext>
            </a:extLst>
          </p:cNvPr>
          <p:cNvSpPr>
            <a:spLocks noGrp="1"/>
          </p:cNvSpPr>
          <p:nvPr>
            <p:ph type="sldNum" sz="quarter" idx="12"/>
          </p:nvPr>
        </p:nvSpPr>
        <p:spPr/>
        <p:txBody>
          <a:bodyPr/>
          <a:lstStyle/>
          <a:p>
            <a:fld id="{2CC15459-DB21-4421-9F57-8FE659E9CE08}" type="slidenum">
              <a:rPr lang="nl-NL" smtClean="0"/>
              <a:t>‹#›</a:t>
            </a:fld>
            <a:endParaRPr lang="nl-NL"/>
          </a:p>
        </p:txBody>
      </p:sp>
    </p:spTree>
    <p:extLst>
      <p:ext uri="{BB962C8B-B14F-4D97-AF65-F5344CB8AC3E}">
        <p14:creationId xmlns:p14="http://schemas.microsoft.com/office/powerpoint/2010/main" val="37622161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fbeeld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afbeelding 2"/>
          <p:cNvSpPr>
            <a:spLocks noGrp="1"/>
          </p:cNvSpPr>
          <p:nvPr>
            <p:ph type="pic" idx="1"/>
          </p:nvPr>
        </p:nvSpPr>
        <p:spPr>
          <a:xfrm>
            <a:off x="0" y="0"/>
            <a:ext cx="12192764" cy="6454114"/>
          </a:xfrm>
          <a:custGeom>
            <a:avLst/>
            <a:gdLst>
              <a:gd name="connsiteX0" fmla="*/ 0 w 12192000"/>
              <a:gd name="connsiteY0" fmla="*/ 0 h 5849815"/>
              <a:gd name="connsiteX1" fmla="*/ 12192000 w 12192000"/>
              <a:gd name="connsiteY1" fmla="*/ 0 h 5849815"/>
              <a:gd name="connsiteX2" fmla="*/ 12192000 w 12192000"/>
              <a:gd name="connsiteY2" fmla="*/ 5849815 h 5849815"/>
              <a:gd name="connsiteX3" fmla="*/ 0 w 12192000"/>
              <a:gd name="connsiteY3" fmla="*/ 5849815 h 5849815"/>
              <a:gd name="connsiteX4" fmla="*/ 0 w 12192000"/>
              <a:gd name="connsiteY4" fmla="*/ 0 h 5849815"/>
              <a:gd name="connsiteX0" fmla="*/ 0 w 12192000"/>
              <a:gd name="connsiteY0" fmla="*/ 0 h 6454114"/>
              <a:gd name="connsiteX1" fmla="*/ 12192000 w 12192000"/>
              <a:gd name="connsiteY1" fmla="*/ 0 h 6454114"/>
              <a:gd name="connsiteX2" fmla="*/ 12192000 w 12192000"/>
              <a:gd name="connsiteY2" fmla="*/ 5849815 h 6454114"/>
              <a:gd name="connsiteX3" fmla="*/ 0 w 12192000"/>
              <a:gd name="connsiteY3" fmla="*/ 6454114 h 6454114"/>
              <a:gd name="connsiteX4" fmla="*/ 0 w 12192000"/>
              <a:gd name="connsiteY4" fmla="*/ 0 h 6454114"/>
              <a:gd name="connsiteX0" fmla="*/ 0 w 12199951"/>
              <a:gd name="connsiteY0" fmla="*/ 0 h 6454114"/>
              <a:gd name="connsiteX1" fmla="*/ 12192000 w 12199951"/>
              <a:gd name="connsiteY1" fmla="*/ 0 h 6454114"/>
              <a:gd name="connsiteX2" fmla="*/ 12199951 w 12199951"/>
              <a:gd name="connsiteY2" fmla="*/ 4816146 h 6454114"/>
              <a:gd name="connsiteX3" fmla="*/ 0 w 12199951"/>
              <a:gd name="connsiteY3" fmla="*/ 6454114 h 6454114"/>
              <a:gd name="connsiteX4" fmla="*/ 0 w 12199951"/>
              <a:gd name="connsiteY4" fmla="*/ 0 h 6454114"/>
              <a:gd name="connsiteX0" fmla="*/ 0 w 12192764"/>
              <a:gd name="connsiteY0" fmla="*/ 0 h 6454114"/>
              <a:gd name="connsiteX1" fmla="*/ 12192000 w 12192764"/>
              <a:gd name="connsiteY1" fmla="*/ 0 h 6454114"/>
              <a:gd name="connsiteX2" fmla="*/ 12192000 w 12192764"/>
              <a:gd name="connsiteY2" fmla="*/ 5285273 h 6454114"/>
              <a:gd name="connsiteX3" fmla="*/ 0 w 12192764"/>
              <a:gd name="connsiteY3" fmla="*/ 6454114 h 6454114"/>
              <a:gd name="connsiteX4" fmla="*/ 0 w 12192764"/>
              <a:gd name="connsiteY4" fmla="*/ 0 h 6454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764" h="6454114">
                <a:moveTo>
                  <a:pt x="0" y="0"/>
                </a:moveTo>
                <a:lnTo>
                  <a:pt x="12192000" y="0"/>
                </a:lnTo>
                <a:cubicBezTo>
                  <a:pt x="12194650" y="1605382"/>
                  <a:pt x="12189350" y="3679891"/>
                  <a:pt x="12192000" y="5285273"/>
                </a:cubicBezTo>
                <a:lnTo>
                  <a:pt x="0" y="6454114"/>
                </a:lnTo>
                <a:lnTo>
                  <a:pt x="0" y="0"/>
                </a:lnTo>
                <a:close/>
              </a:path>
            </a:pathLst>
          </a:custGeom>
          <a:solidFill>
            <a:srgbClr val="E2E2E2"/>
          </a:solidFill>
        </p:spPr>
        <p:txBody>
          <a:bodyPr>
            <a:normAutofit/>
          </a:bodyPr>
          <a:lstStyle>
            <a:lvl1pPr marL="0" indent="0">
              <a:buNone/>
              <a:defRPr sz="1050" i="1">
                <a:solidFill>
                  <a:srgbClr val="818080"/>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nl-NL" dirty="0"/>
          </a:p>
        </p:txBody>
      </p:sp>
    </p:spTree>
    <p:extLst>
      <p:ext uri="{BB962C8B-B14F-4D97-AF65-F5344CB8AC3E}">
        <p14:creationId xmlns:p14="http://schemas.microsoft.com/office/powerpoint/2010/main" val="11124035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tandaard (blau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CF06BA0D-5744-40F2-BD06-CFB22A6E5E62}"/>
              </a:ext>
            </a:extLst>
          </p:cNvPr>
          <p:cNvSpPr>
            <a:spLocks noGrp="1"/>
          </p:cNvSpPr>
          <p:nvPr>
            <p:ph type="title" hasCustomPrompt="1"/>
          </p:nvPr>
        </p:nvSpPr>
        <p:spPr>
          <a:xfrm>
            <a:off x="884584" y="780299"/>
            <a:ext cx="10573247" cy="457200"/>
          </a:xfrm>
          <a:prstGeom prst="rect">
            <a:avLst/>
          </a:prstGeom>
        </p:spPr>
        <p:txBody>
          <a:bodyPr tIns="36000" bIns="36000" anchor="t">
            <a:noAutofit/>
          </a:bodyPr>
          <a:lstStyle>
            <a:lvl1pPr>
              <a:defRPr sz="3000" b="1" i="0" cap="none" baseline="0">
                <a:solidFill>
                  <a:schemeClr val="bg1"/>
                </a:solidFill>
                <a:latin typeface="+mn-lt"/>
              </a:defRPr>
            </a:lvl1pPr>
          </a:lstStyle>
          <a:p>
            <a:r>
              <a:rPr lang="nl-NL" dirty="0"/>
              <a:t>Kop van onderwerp</a:t>
            </a:r>
          </a:p>
        </p:txBody>
      </p:sp>
      <p:sp>
        <p:nvSpPr>
          <p:cNvPr id="8" name="Tijdelijke aanduiding voor tekst 3">
            <a:extLst>
              <a:ext uri="{FF2B5EF4-FFF2-40B4-BE49-F238E27FC236}">
                <a16:creationId xmlns:a16="http://schemas.microsoft.com/office/drawing/2014/main" id="{23CABEFD-44D4-4592-82C2-6F2671BA8099}"/>
              </a:ext>
            </a:extLst>
          </p:cNvPr>
          <p:cNvSpPr>
            <a:spLocks noGrp="1"/>
          </p:cNvSpPr>
          <p:nvPr>
            <p:ph type="body" sz="half" idx="2" hasCustomPrompt="1"/>
          </p:nvPr>
        </p:nvSpPr>
        <p:spPr>
          <a:xfrm>
            <a:off x="887514" y="1749287"/>
            <a:ext cx="10573246" cy="543287"/>
          </a:xfrm>
          <a:prstGeom prst="rect">
            <a:avLst/>
          </a:prstGeom>
        </p:spPr>
        <p:txBody>
          <a:bodyPr tIns="0" bIns="0">
            <a:noAutofit/>
          </a:bodyPr>
          <a:lstStyle>
            <a:lvl1pPr marL="0" indent="0">
              <a:lnSpc>
                <a:spcPts val="2200"/>
              </a:lnSpc>
              <a:spcBef>
                <a:spcPts val="0"/>
              </a:spcBef>
              <a:buNone/>
              <a:defRPr sz="2400" b="1" i="0" cap="none" baseline="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Titel van tussenkopje</a:t>
            </a:r>
          </a:p>
        </p:txBody>
      </p:sp>
      <p:sp>
        <p:nvSpPr>
          <p:cNvPr id="9" name="Tijdelijke aanduiding voor tekst 2">
            <a:extLst>
              <a:ext uri="{FF2B5EF4-FFF2-40B4-BE49-F238E27FC236}">
                <a16:creationId xmlns:a16="http://schemas.microsoft.com/office/drawing/2014/main" id="{184BAB4A-64DD-46F9-852F-D75CDD7D119C}"/>
              </a:ext>
            </a:extLst>
          </p:cNvPr>
          <p:cNvSpPr>
            <a:spLocks noGrp="1"/>
          </p:cNvSpPr>
          <p:nvPr>
            <p:ph idx="12"/>
          </p:nvPr>
        </p:nvSpPr>
        <p:spPr>
          <a:xfrm>
            <a:off x="884585" y="2504662"/>
            <a:ext cx="10573246" cy="2636214"/>
          </a:xfrm>
          <a:prstGeom prst="rect">
            <a:avLst/>
          </a:prstGeom>
        </p:spPr>
        <p:txBody>
          <a:bodyPr vert="horz" lIns="91440" tIns="45720" rIns="91440" bIns="45720" rtlCol="0">
            <a:normAutofit/>
          </a:bodyPr>
          <a:lstStyle>
            <a:lvl1pPr marL="342900" indent="-342900">
              <a:buClr>
                <a:schemeClr val="bg1"/>
              </a:buClr>
              <a:buSzPct val="125000"/>
              <a:buFont typeface="Arial" panose="020B0604020202020204" pitchFamily="34" charset="0"/>
              <a:buChar char="•"/>
              <a:defRPr sz="1900" baseline="0">
                <a:solidFill>
                  <a:schemeClr val="bg1"/>
                </a:solidFill>
              </a:defRPr>
            </a:lvl1pPr>
            <a:lvl2pPr marL="600075" indent="-257175">
              <a:buClr>
                <a:schemeClr val="bg1"/>
              </a:buClr>
              <a:buSzPct val="125000"/>
              <a:buFont typeface="Arial" panose="020B0604020202020204" pitchFamily="34" charset="0"/>
              <a:buChar char="•"/>
              <a:defRPr sz="1900" baseline="0">
                <a:solidFill>
                  <a:schemeClr val="bg1"/>
                </a:solidFill>
              </a:defRPr>
            </a:lvl2pPr>
            <a:lvl3pPr marL="942975" indent="-257175">
              <a:buClr>
                <a:schemeClr val="bg1"/>
              </a:buClr>
              <a:buSzPct val="125000"/>
              <a:buFont typeface="Arial" panose="020B0604020202020204" pitchFamily="34" charset="0"/>
              <a:buChar char="•"/>
              <a:defRPr sz="1900" baseline="0">
                <a:solidFill>
                  <a:schemeClr val="bg1"/>
                </a:solidFill>
              </a:defRPr>
            </a:lvl3pPr>
            <a:lvl4pPr marL="1243013" indent="-214313">
              <a:buClr>
                <a:schemeClr val="bg1"/>
              </a:buClr>
              <a:buSzPct val="125000"/>
              <a:buFont typeface="Arial" panose="020B0604020202020204" pitchFamily="34" charset="0"/>
              <a:buChar char="•"/>
              <a:defRPr sz="1900" baseline="0">
                <a:solidFill>
                  <a:schemeClr val="bg1"/>
                </a:solidFill>
              </a:defRPr>
            </a:lvl4pPr>
            <a:lvl5pPr marL="1585913" indent="-214313">
              <a:buClr>
                <a:schemeClr val="bg1"/>
              </a:buClr>
              <a:buSzPct val="125000"/>
              <a:buFont typeface="Arial" panose="020B0604020202020204" pitchFamily="34" charset="0"/>
              <a:buChar char="•"/>
              <a:defRPr sz="1900" baseline="0">
                <a:solidFill>
                  <a:schemeClr val="bg1"/>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7353621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tandaard (wi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CF06BA0D-5744-40F2-BD06-CFB22A6E5E62}"/>
              </a:ext>
            </a:extLst>
          </p:cNvPr>
          <p:cNvSpPr>
            <a:spLocks noGrp="1"/>
          </p:cNvSpPr>
          <p:nvPr>
            <p:ph type="title" hasCustomPrompt="1"/>
          </p:nvPr>
        </p:nvSpPr>
        <p:spPr>
          <a:xfrm>
            <a:off x="884584" y="780299"/>
            <a:ext cx="10573247" cy="457200"/>
          </a:xfrm>
          <a:prstGeom prst="rect">
            <a:avLst/>
          </a:prstGeom>
        </p:spPr>
        <p:txBody>
          <a:bodyPr tIns="36000" bIns="36000" anchor="t">
            <a:noAutofit/>
          </a:bodyPr>
          <a:lstStyle>
            <a:lvl1pPr>
              <a:defRPr sz="3000" b="1" i="0" cap="none" baseline="0">
                <a:solidFill>
                  <a:srgbClr val="016298"/>
                </a:solidFill>
                <a:latin typeface="+mn-lt"/>
              </a:defRPr>
            </a:lvl1pPr>
          </a:lstStyle>
          <a:p>
            <a:r>
              <a:rPr lang="nl-NL" dirty="0"/>
              <a:t>Kop van onderwerp</a:t>
            </a:r>
          </a:p>
        </p:txBody>
      </p:sp>
      <p:sp>
        <p:nvSpPr>
          <p:cNvPr id="8" name="Tijdelijke aanduiding voor tekst 3">
            <a:extLst>
              <a:ext uri="{FF2B5EF4-FFF2-40B4-BE49-F238E27FC236}">
                <a16:creationId xmlns:a16="http://schemas.microsoft.com/office/drawing/2014/main" id="{23CABEFD-44D4-4592-82C2-6F2671BA8099}"/>
              </a:ext>
            </a:extLst>
          </p:cNvPr>
          <p:cNvSpPr>
            <a:spLocks noGrp="1"/>
          </p:cNvSpPr>
          <p:nvPr>
            <p:ph type="body" sz="half" idx="2" hasCustomPrompt="1"/>
          </p:nvPr>
        </p:nvSpPr>
        <p:spPr>
          <a:xfrm>
            <a:off x="887514" y="1749287"/>
            <a:ext cx="10573246" cy="543287"/>
          </a:xfrm>
          <a:prstGeom prst="rect">
            <a:avLst/>
          </a:prstGeom>
        </p:spPr>
        <p:txBody>
          <a:bodyPr tIns="0" bIns="0">
            <a:noAutofit/>
          </a:bodyPr>
          <a:lstStyle>
            <a:lvl1pPr marL="0" indent="0">
              <a:lnSpc>
                <a:spcPts val="2200"/>
              </a:lnSpc>
              <a:spcBef>
                <a:spcPts val="0"/>
              </a:spcBef>
              <a:buNone/>
              <a:defRPr sz="2400" b="1" i="0" cap="none" baseline="0">
                <a:solidFill>
                  <a:srgbClr val="016298"/>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dirty="0"/>
              <a:t>Titel van tussenkopje</a:t>
            </a:r>
          </a:p>
        </p:txBody>
      </p:sp>
      <p:sp>
        <p:nvSpPr>
          <p:cNvPr id="9" name="Tijdelijke aanduiding voor tekst 2">
            <a:extLst>
              <a:ext uri="{FF2B5EF4-FFF2-40B4-BE49-F238E27FC236}">
                <a16:creationId xmlns:a16="http://schemas.microsoft.com/office/drawing/2014/main" id="{184BAB4A-64DD-46F9-852F-D75CDD7D119C}"/>
              </a:ext>
            </a:extLst>
          </p:cNvPr>
          <p:cNvSpPr>
            <a:spLocks noGrp="1"/>
          </p:cNvSpPr>
          <p:nvPr>
            <p:ph idx="12"/>
          </p:nvPr>
        </p:nvSpPr>
        <p:spPr>
          <a:xfrm>
            <a:off x="884585" y="2504662"/>
            <a:ext cx="10573246" cy="2636214"/>
          </a:xfrm>
          <a:prstGeom prst="rect">
            <a:avLst/>
          </a:prstGeom>
        </p:spPr>
        <p:txBody>
          <a:bodyPr vert="horz" lIns="91440" tIns="45720" rIns="91440" bIns="45720" rtlCol="0">
            <a:normAutofit/>
          </a:bodyPr>
          <a:lstStyle>
            <a:lvl1pPr marL="342900" indent="-342900">
              <a:buClr>
                <a:srgbClr val="00A4D4"/>
              </a:buClr>
              <a:buSzPct val="125000"/>
              <a:buFont typeface="Arial" panose="020B0604020202020204" pitchFamily="34" charset="0"/>
              <a:buChar char="•"/>
              <a:defRPr sz="1900" baseline="0">
                <a:solidFill>
                  <a:srgbClr val="016298"/>
                </a:solidFill>
              </a:defRPr>
            </a:lvl1pPr>
            <a:lvl2pPr marL="600075" indent="-257175">
              <a:buClr>
                <a:srgbClr val="00A4D4"/>
              </a:buClr>
              <a:buSzPct val="125000"/>
              <a:buFont typeface="Arial" panose="020B0604020202020204" pitchFamily="34" charset="0"/>
              <a:buChar char="•"/>
              <a:defRPr sz="1900" baseline="0">
                <a:solidFill>
                  <a:srgbClr val="016298"/>
                </a:solidFill>
              </a:defRPr>
            </a:lvl2pPr>
            <a:lvl3pPr marL="942975" indent="-257175">
              <a:buClr>
                <a:srgbClr val="00A4D4"/>
              </a:buClr>
              <a:buSzPct val="125000"/>
              <a:buFont typeface="Arial" panose="020B0604020202020204" pitchFamily="34" charset="0"/>
              <a:buChar char="•"/>
              <a:defRPr sz="1900" baseline="0">
                <a:solidFill>
                  <a:srgbClr val="016298"/>
                </a:solidFill>
              </a:defRPr>
            </a:lvl3pPr>
            <a:lvl4pPr marL="1243013" indent="-214313">
              <a:buClr>
                <a:srgbClr val="00A4D4"/>
              </a:buClr>
              <a:buSzPct val="125000"/>
              <a:buFont typeface="Arial" panose="020B0604020202020204" pitchFamily="34" charset="0"/>
              <a:buChar char="•"/>
              <a:defRPr sz="1900" baseline="0">
                <a:solidFill>
                  <a:srgbClr val="016298"/>
                </a:solidFill>
              </a:defRPr>
            </a:lvl4pPr>
            <a:lvl5pPr marL="1585913" indent="-214313">
              <a:buClr>
                <a:srgbClr val="00A4D4"/>
              </a:buClr>
              <a:buSzPct val="125000"/>
              <a:buFont typeface="Arial" panose="020B0604020202020204" pitchFamily="34" charset="0"/>
              <a:buChar char="•"/>
              <a:defRPr sz="1900" baseline="0">
                <a:solidFill>
                  <a:srgbClr val="016298"/>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2135444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4F80CC-90FB-4F35-84F5-3DC734B5A52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956D92E-82CB-405B-9007-A4B10B5B09C7}"/>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2287EED-AE6C-4831-8B6B-2E0A32FD281E}"/>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D0AA9EFA-52E4-49CB-97AA-EA2315EC1C2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FE49A51-658A-4816-AB4F-9DEB14B1FF10}"/>
              </a:ext>
            </a:extLst>
          </p:cNvPr>
          <p:cNvSpPr>
            <a:spLocks noGrp="1"/>
          </p:cNvSpPr>
          <p:nvPr>
            <p:ph type="sldNum" sz="quarter" idx="12"/>
          </p:nvPr>
        </p:nvSpPr>
        <p:spPr/>
        <p:txBody>
          <a:bodyPr/>
          <a:lstStyle/>
          <a:p>
            <a:fld id="{2CC15459-DB21-4421-9F57-8FE659E9CE08}" type="slidenum">
              <a:rPr lang="nl-NL" smtClean="0"/>
              <a:t>‹#›</a:t>
            </a:fld>
            <a:endParaRPr lang="nl-NL"/>
          </a:p>
        </p:txBody>
      </p:sp>
    </p:spTree>
    <p:extLst>
      <p:ext uri="{BB962C8B-B14F-4D97-AF65-F5344CB8AC3E}">
        <p14:creationId xmlns:p14="http://schemas.microsoft.com/office/powerpoint/2010/main" val="4207089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24753A-929F-40FB-990B-5D160CCC7B50}"/>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AEB13CD9-ED19-4F08-ABC2-0F73197354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0713B1A0-291B-4B05-9060-175ECEE90C57}"/>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7FE1AFB0-39BA-4208-9D5C-52CD130EB32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E4CD52B-C269-4908-86EA-99AF57EB16C6}"/>
              </a:ext>
            </a:extLst>
          </p:cNvPr>
          <p:cNvSpPr>
            <a:spLocks noGrp="1"/>
          </p:cNvSpPr>
          <p:nvPr>
            <p:ph type="sldNum" sz="quarter" idx="12"/>
          </p:nvPr>
        </p:nvSpPr>
        <p:spPr/>
        <p:txBody>
          <a:bodyPr/>
          <a:lstStyle/>
          <a:p>
            <a:fld id="{2CC15459-DB21-4421-9F57-8FE659E9CE08}" type="slidenum">
              <a:rPr lang="nl-NL" smtClean="0"/>
              <a:t>‹#›</a:t>
            </a:fld>
            <a:endParaRPr lang="nl-NL"/>
          </a:p>
        </p:txBody>
      </p:sp>
    </p:spTree>
    <p:extLst>
      <p:ext uri="{BB962C8B-B14F-4D97-AF65-F5344CB8AC3E}">
        <p14:creationId xmlns:p14="http://schemas.microsoft.com/office/powerpoint/2010/main" val="877364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2E37F0-888B-43D2-822F-006CAE558CE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4047267-4513-4C3C-B34C-A93F9317F679}"/>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24810A97-4ECE-4B78-955C-08F4112330B3}"/>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6E68F3C9-C5E1-4393-8EE4-E115AD4A2DB2}"/>
              </a:ext>
            </a:extLst>
          </p:cNvPr>
          <p:cNvSpPr>
            <a:spLocks noGrp="1"/>
          </p:cNvSpPr>
          <p:nvPr>
            <p:ph type="dt" sz="half" idx="10"/>
          </p:nvPr>
        </p:nvSpPr>
        <p:spPr/>
        <p:txBody>
          <a:bodyPr/>
          <a:lstStyle/>
          <a:p>
            <a:endParaRPr lang="nl-NL"/>
          </a:p>
        </p:txBody>
      </p:sp>
      <p:sp>
        <p:nvSpPr>
          <p:cNvPr id="6" name="Tijdelijke aanduiding voor voettekst 5">
            <a:extLst>
              <a:ext uri="{FF2B5EF4-FFF2-40B4-BE49-F238E27FC236}">
                <a16:creationId xmlns:a16="http://schemas.microsoft.com/office/drawing/2014/main" id="{850BBC93-8383-40A2-96A4-EC0BE5B69D7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3662CCF-C92A-41ED-9C74-0BB262AA9A7E}"/>
              </a:ext>
            </a:extLst>
          </p:cNvPr>
          <p:cNvSpPr>
            <a:spLocks noGrp="1"/>
          </p:cNvSpPr>
          <p:nvPr>
            <p:ph type="sldNum" sz="quarter" idx="12"/>
          </p:nvPr>
        </p:nvSpPr>
        <p:spPr/>
        <p:txBody>
          <a:bodyPr/>
          <a:lstStyle/>
          <a:p>
            <a:fld id="{2CC15459-DB21-4421-9F57-8FE659E9CE08}" type="slidenum">
              <a:rPr lang="nl-NL" smtClean="0"/>
              <a:t>‹#›</a:t>
            </a:fld>
            <a:endParaRPr lang="nl-NL"/>
          </a:p>
        </p:txBody>
      </p:sp>
    </p:spTree>
    <p:extLst>
      <p:ext uri="{BB962C8B-B14F-4D97-AF65-F5344CB8AC3E}">
        <p14:creationId xmlns:p14="http://schemas.microsoft.com/office/powerpoint/2010/main" val="1056331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C926D0-0C3B-4FF6-B304-41E56C71CEF0}"/>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FD5F322F-FDC0-458A-97E2-D512DF8DAA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B6266456-FDB8-42CA-BF6D-5125AAC3E849}"/>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34278ABA-FD20-40E5-BF3A-28C079C153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58EF51C4-3979-4D46-BD7B-8F67EEE2987B}"/>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2DC93068-9638-41F1-9DD0-9E0193CEA1C1}"/>
              </a:ext>
            </a:extLst>
          </p:cNvPr>
          <p:cNvSpPr>
            <a:spLocks noGrp="1"/>
          </p:cNvSpPr>
          <p:nvPr>
            <p:ph type="dt" sz="half" idx="10"/>
          </p:nvPr>
        </p:nvSpPr>
        <p:spPr/>
        <p:txBody>
          <a:bodyPr/>
          <a:lstStyle/>
          <a:p>
            <a:endParaRPr lang="nl-NL"/>
          </a:p>
        </p:txBody>
      </p:sp>
      <p:sp>
        <p:nvSpPr>
          <p:cNvPr id="8" name="Tijdelijke aanduiding voor voettekst 7">
            <a:extLst>
              <a:ext uri="{FF2B5EF4-FFF2-40B4-BE49-F238E27FC236}">
                <a16:creationId xmlns:a16="http://schemas.microsoft.com/office/drawing/2014/main" id="{C65B82E8-9845-4E11-8A67-84623D100451}"/>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F0827BC5-565A-4271-A049-8B61DDFF71FD}"/>
              </a:ext>
            </a:extLst>
          </p:cNvPr>
          <p:cNvSpPr>
            <a:spLocks noGrp="1"/>
          </p:cNvSpPr>
          <p:nvPr>
            <p:ph type="sldNum" sz="quarter" idx="12"/>
          </p:nvPr>
        </p:nvSpPr>
        <p:spPr/>
        <p:txBody>
          <a:bodyPr/>
          <a:lstStyle/>
          <a:p>
            <a:fld id="{2CC15459-DB21-4421-9F57-8FE659E9CE08}" type="slidenum">
              <a:rPr lang="nl-NL" smtClean="0"/>
              <a:t>‹#›</a:t>
            </a:fld>
            <a:endParaRPr lang="nl-NL"/>
          </a:p>
        </p:txBody>
      </p:sp>
    </p:spTree>
    <p:extLst>
      <p:ext uri="{BB962C8B-B14F-4D97-AF65-F5344CB8AC3E}">
        <p14:creationId xmlns:p14="http://schemas.microsoft.com/office/powerpoint/2010/main" val="3150927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FC0DE8-25F6-443B-BB0A-96D771CDE69B}"/>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B9FC1C30-0FCC-4661-BF53-38B574BB3938}"/>
              </a:ext>
            </a:extLst>
          </p:cNvPr>
          <p:cNvSpPr>
            <a:spLocks noGrp="1"/>
          </p:cNvSpPr>
          <p:nvPr>
            <p:ph type="dt" sz="half" idx="10"/>
          </p:nvPr>
        </p:nvSpPr>
        <p:spPr/>
        <p:txBody>
          <a:bodyPr/>
          <a:lstStyle/>
          <a:p>
            <a:endParaRPr lang="nl-NL"/>
          </a:p>
        </p:txBody>
      </p:sp>
      <p:sp>
        <p:nvSpPr>
          <p:cNvPr id="4" name="Tijdelijke aanduiding voor voettekst 3">
            <a:extLst>
              <a:ext uri="{FF2B5EF4-FFF2-40B4-BE49-F238E27FC236}">
                <a16:creationId xmlns:a16="http://schemas.microsoft.com/office/drawing/2014/main" id="{C32C04EA-116D-41A2-BE5E-0A4EA5C0BA1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CA9787A4-7795-49E1-A849-8BFD6266BFC3}"/>
              </a:ext>
            </a:extLst>
          </p:cNvPr>
          <p:cNvSpPr>
            <a:spLocks noGrp="1"/>
          </p:cNvSpPr>
          <p:nvPr>
            <p:ph type="sldNum" sz="quarter" idx="12"/>
          </p:nvPr>
        </p:nvSpPr>
        <p:spPr/>
        <p:txBody>
          <a:bodyPr/>
          <a:lstStyle/>
          <a:p>
            <a:fld id="{2CC15459-DB21-4421-9F57-8FE659E9CE08}" type="slidenum">
              <a:rPr lang="nl-NL" smtClean="0"/>
              <a:t>‹#›</a:t>
            </a:fld>
            <a:endParaRPr lang="nl-NL"/>
          </a:p>
        </p:txBody>
      </p:sp>
    </p:spTree>
    <p:extLst>
      <p:ext uri="{BB962C8B-B14F-4D97-AF65-F5344CB8AC3E}">
        <p14:creationId xmlns:p14="http://schemas.microsoft.com/office/powerpoint/2010/main" val="3225278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AF32EF33-24FE-4BB8-BE17-A85CEE7BF5B1}"/>
              </a:ext>
            </a:extLst>
          </p:cNvPr>
          <p:cNvSpPr>
            <a:spLocks noGrp="1"/>
          </p:cNvSpPr>
          <p:nvPr>
            <p:ph type="dt" sz="half" idx="10"/>
          </p:nvPr>
        </p:nvSpPr>
        <p:spPr/>
        <p:txBody>
          <a:bodyPr/>
          <a:lstStyle/>
          <a:p>
            <a:endParaRPr lang="nl-NL"/>
          </a:p>
        </p:txBody>
      </p:sp>
      <p:sp>
        <p:nvSpPr>
          <p:cNvPr id="3" name="Tijdelijke aanduiding voor voettekst 2">
            <a:extLst>
              <a:ext uri="{FF2B5EF4-FFF2-40B4-BE49-F238E27FC236}">
                <a16:creationId xmlns:a16="http://schemas.microsoft.com/office/drawing/2014/main" id="{F51F395A-92B5-4130-B83A-E7E9754B0A6C}"/>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057E7466-DF77-499E-A6B3-745706EE8260}"/>
              </a:ext>
            </a:extLst>
          </p:cNvPr>
          <p:cNvSpPr>
            <a:spLocks noGrp="1"/>
          </p:cNvSpPr>
          <p:nvPr>
            <p:ph type="sldNum" sz="quarter" idx="12"/>
          </p:nvPr>
        </p:nvSpPr>
        <p:spPr/>
        <p:txBody>
          <a:bodyPr/>
          <a:lstStyle/>
          <a:p>
            <a:fld id="{2CC15459-DB21-4421-9F57-8FE659E9CE08}" type="slidenum">
              <a:rPr lang="nl-NL" smtClean="0"/>
              <a:t>‹#›</a:t>
            </a:fld>
            <a:endParaRPr lang="nl-NL"/>
          </a:p>
        </p:txBody>
      </p:sp>
    </p:spTree>
    <p:extLst>
      <p:ext uri="{BB962C8B-B14F-4D97-AF65-F5344CB8AC3E}">
        <p14:creationId xmlns:p14="http://schemas.microsoft.com/office/powerpoint/2010/main" val="316469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AC3144-7937-4142-8EEA-55045BC2F89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651E67CE-BCC4-4732-BCE2-6C4C2F6B65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CC402B09-80AF-479E-BE38-F85B2E8648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15F81747-1729-4FDE-8566-521D25753E2B}"/>
              </a:ext>
            </a:extLst>
          </p:cNvPr>
          <p:cNvSpPr>
            <a:spLocks noGrp="1"/>
          </p:cNvSpPr>
          <p:nvPr>
            <p:ph type="dt" sz="half" idx="10"/>
          </p:nvPr>
        </p:nvSpPr>
        <p:spPr/>
        <p:txBody>
          <a:bodyPr/>
          <a:lstStyle/>
          <a:p>
            <a:endParaRPr lang="nl-NL"/>
          </a:p>
        </p:txBody>
      </p:sp>
      <p:sp>
        <p:nvSpPr>
          <p:cNvPr id="6" name="Tijdelijke aanduiding voor voettekst 5">
            <a:extLst>
              <a:ext uri="{FF2B5EF4-FFF2-40B4-BE49-F238E27FC236}">
                <a16:creationId xmlns:a16="http://schemas.microsoft.com/office/drawing/2014/main" id="{C486AFF1-D609-4F7E-A1EE-E21A58453D9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9E53F34-E0A2-4EFC-883C-EE628D4FCFE2}"/>
              </a:ext>
            </a:extLst>
          </p:cNvPr>
          <p:cNvSpPr>
            <a:spLocks noGrp="1"/>
          </p:cNvSpPr>
          <p:nvPr>
            <p:ph type="sldNum" sz="quarter" idx="12"/>
          </p:nvPr>
        </p:nvSpPr>
        <p:spPr/>
        <p:txBody>
          <a:bodyPr/>
          <a:lstStyle/>
          <a:p>
            <a:fld id="{2CC15459-DB21-4421-9F57-8FE659E9CE08}" type="slidenum">
              <a:rPr lang="nl-NL" smtClean="0"/>
              <a:t>‹#›</a:t>
            </a:fld>
            <a:endParaRPr lang="nl-NL"/>
          </a:p>
        </p:txBody>
      </p:sp>
    </p:spTree>
    <p:extLst>
      <p:ext uri="{BB962C8B-B14F-4D97-AF65-F5344CB8AC3E}">
        <p14:creationId xmlns:p14="http://schemas.microsoft.com/office/powerpoint/2010/main" val="2620577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AEB846-C1A6-4F06-8C41-C1BEE7D87D5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24E5AE18-8AA0-4155-8B25-76997BE13B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a:extLst>
              <a:ext uri="{FF2B5EF4-FFF2-40B4-BE49-F238E27FC236}">
                <a16:creationId xmlns:a16="http://schemas.microsoft.com/office/drawing/2014/main" id="{4E8E3906-2EBE-461A-95BA-2EBAB53504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C6F4D021-8052-4A6A-B219-EF309439DBE1}"/>
              </a:ext>
            </a:extLst>
          </p:cNvPr>
          <p:cNvSpPr>
            <a:spLocks noGrp="1"/>
          </p:cNvSpPr>
          <p:nvPr>
            <p:ph type="dt" sz="half" idx="10"/>
          </p:nvPr>
        </p:nvSpPr>
        <p:spPr/>
        <p:txBody>
          <a:bodyPr/>
          <a:lstStyle/>
          <a:p>
            <a:endParaRPr lang="nl-NL"/>
          </a:p>
        </p:txBody>
      </p:sp>
      <p:sp>
        <p:nvSpPr>
          <p:cNvPr id="6" name="Tijdelijke aanduiding voor voettekst 5">
            <a:extLst>
              <a:ext uri="{FF2B5EF4-FFF2-40B4-BE49-F238E27FC236}">
                <a16:creationId xmlns:a16="http://schemas.microsoft.com/office/drawing/2014/main" id="{C0F5D22F-D4DA-4D84-8AAC-36F842614F8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08E184C-7188-4A26-8FF3-81B6B3F31E39}"/>
              </a:ext>
            </a:extLst>
          </p:cNvPr>
          <p:cNvSpPr>
            <a:spLocks noGrp="1"/>
          </p:cNvSpPr>
          <p:nvPr>
            <p:ph type="sldNum" sz="quarter" idx="12"/>
          </p:nvPr>
        </p:nvSpPr>
        <p:spPr/>
        <p:txBody>
          <a:bodyPr/>
          <a:lstStyle/>
          <a:p>
            <a:fld id="{2CC15459-DB21-4421-9F57-8FE659E9CE08}" type="slidenum">
              <a:rPr lang="nl-NL" smtClean="0"/>
              <a:t>‹#›</a:t>
            </a:fld>
            <a:endParaRPr lang="nl-NL"/>
          </a:p>
        </p:txBody>
      </p:sp>
    </p:spTree>
    <p:extLst>
      <p:ext uri="{BB962C8B-B14F-4D97-AF65-F5344CB8AC3E}">
        <p14:creationId xmlns:p14="http://schemas.microsoft.com/office/powerpoint/2010/main" val="835279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1AB02A9-FD6B-46D0-89FA-77388C4EFB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D1B6B1D4-E5C6-4B0E-931B-36CC447F93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A7EFE61-4DD9-4F93-BCB2-0CF4B2C88A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nl-NL"/>
          </a:p>
        </p:txBody>
      </p:sp>
      <p:sp>
        <p:nvSpPr>
          <p:cNvPr id="5" name="Tijdelijke aanduiding voor voettekst 4">
            <a:extLst>
              <a:ext uri="{FF2B5EF4-FFF2-40B4-BE49-F238E27FC236}">
                <a16:creationId xmlns:a16="http://schemas.microsoft.com/office/drawing/2014/main" id="{474B7FF2-DB7A-4674-8730-C9ABAC981B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5EB457EA-D84C-41BB-A5C9-D0BE91E424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C15459-DB21-4421-9F57-8FE659E9CE08}" type="slidenum">
              <a:rPr lang="nl-NL" smtClean="0"/>
              <a:t>‹#›</a:t>
            </a:fld>
            <a:endParaRPr lang="nl-NL"/>
          </a:p>
        </p:txBody>
      </p:sp>
    </p:spTree>
    <p:extLst>
      <p:ext uri="{BB962C8B-B14F-4D97-AF65-F5344CB8AC3E}">
        <p14:creationId xmlns:p14="http://schemas.microsoft.com/office/powerpoint/2010/main" val="256585991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8" r:id="rId12"/>
    <p:sldLayoutId id="2147483689" r:id="rId13"/>
    <p:sldLayoutId id="2147483690"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openxmlformats.org/officeDocument/2006/relationships/image" Target="../media/image13.jp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4.xml"/><Relationship Id="rId5" Type="http://schemas.openxmlformats.org/officeDocument/2006/relationships/image" Target="../media/image14.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4.xml"/><Relationship Id="rId5" Type="http://schemas.openxmlformats.org/officeDocument/2006/relationships/image" Target="../media/image15.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4.xml"/><Relationship Id="rId5" Type="http://schemas.openxmlformats.org/officeDocument/2006/relationships/image" Target="../media/image18.pn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14.xml"/><Relationship Id="rId5" Type="http://schemas.openxmlformats.org/officeDocument/2006/relationships/image" Target="../media/image18.pn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14.xml"/><Relationship Id="rId5" Type="http://schemas.openxmlformats.org/officeDocument/2006/relationships/image" Target="../media/image19.jp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6.xml"/><Relationship Id="rId1" Type="http://schemas.openxmlformats.org/officeDocument/2006/relationships/slideLayout" Target="../slideLayouts/slideLayout14.xml"/><Relationship Id="rId5" Type="http://schemas.openxmlformats.org/officeDocument/2006/relationships/image" Target="../media/image7.pn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7.xml"/><Relationship Id="rId1" Type="http://schemas.openxmlformats.org/officeDocument/2006/relationships/slideLayout" Target="../slideLayouts/slideLayout14.xml"/><Relationship Id="rId6" Type="http://schemas.openxmlformats.org/officeDocument/2006/relationships/image" Target="../media/image20.png"/><Relationship Id="rId5" Type="http://schemas.openxmlformats.org/officeDocument/2006/relationships/image" Target="../media/image7.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8.xml"/><Relationship Id="rId1" Type="http://schemas.openxmlformats.org/officeDocument/2006/relationships/slideLayout" Target="../slideLayouts/slideLayout14.xml"/><Relationship Id="rId6" Type="http://schemas.openxmlformats.org/officeDocument/2006/relationships/image" Target="../media/image20.png"/><Relationship Id="rId5" Type="http://schemas.openxmlformats.org/officeDocument/2006/relationships/image" Target="../media/image7.png"/><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1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14.xml"/><Relationship Id="rId5" Type="http://schemas.openxmlformats.org/officeDocument/2006/relationships/image" Target="../media/image24.png"/><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14.xml"/><Relationship Id="rId5" Type="http://schemas.openxmlformats.org/officeDocument/2006/relationships/image" Target="../media/image25.png"/><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14.xml"/><Relationship Id="rId4" Type="http://schemas.openxmlformats.org/officeDocument/2006/relationships/image" Target="../media/image26.jpeg"/></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14.xml"/><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14.xml"/><Relationship Id="rId6" Type="http://schemas.openxmlformats.org/officeDocument/2006/relationships/image" Target="../media/image32.png"/><Relationship Id="rId5" Type="http://schemas.openxmlformats.org/officeDocument/2006/relationships/image" Target="../media/image8.png"/><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0.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1.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2.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3.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3.png"/><Relationship Id="rId7" Type="http://schemas.openxmlformats.org/officeDocument/2006/relationships/image" Target="../media/image35.png"/><Relationship Id="rId2" Type="http://schemas.openxmlformats.org/officeDocument/2006/relationships/notesSlide" Target="../notesSlides/notesSlide44.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12.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606C92D0-A3A9-485C-989A-4B814E4CC54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10916" y="5034899"/>
            <a:ext cx="2038980" cy="673109"/>
          </a:xfrm>
          <a:prstGeom prst="rect">
            <a:avLst/>
          </a:prstGeom>
        </p:spPr>
      </p:pic>
      <p:pic>
        <p:nvPicPr>
          <p:cNvPr id="4" name="Tijdelijke aanduiding voor afbeelding 3">
            <a:extLst>
              <a:ext uri="{FF2B5EF4-FFF2-40B4-BE49-F238E27FC236}">
                <a16:creationId xmlns:a16="http://schemas.microsoft.com/office/drawing/2014/main" id="{60EB5FBA-294B-4455-8947-5CC83E104DD3}"/>
              </a:ext>
            </a:extLst>
          </p:cNvPr>
          <p:cNvPicPr>
            <a:picLocks noGrp="1" noChangeAspect="1"/>
          </p:cNvPicPr>
          <p:nvPr>
            <p:ph type="pic" idx="1"/>
          </p:nvPr>
        </p:nvPicPr>
        <p:blipFill rotWithShape="1">
          <a:blip r:embed="rId3" cstate="screen">
            <a:extLst>
              <a:ext uri="{28A0092B-C50C-407E-A947-70E740481C1C}">
                <a14:useLocalDpi xmlns:a14="http://schemas.microsoft.com/office/drawing/2010/main"/>
              </a:ext>
            </a:extLst>
          </a:blip>
          <a:srcRect/>
          <a:stretch/>
        </p:blipFill>
        <p:spPr>
          <a:xfrm>
            <a:off x="-11096" y="-1"/>
            <a:ext cx="12203096" cy="5539563"/>
          </a:xfrm>
        </p:spPr>
      </p:pic>
      <p:sp>
        <p:nvSpPr>
          <p:cNvPr id="2" name="Rechthoek 1">
            <a:extLst>
              <a:ext uri="{FF2B5EF4-FFF2-40B4-BE49-F238E27FC236}">
                <a16:creationId xmlns:a16="http://schemas.microsoft.com/office/drawing/2014/main" id="{681F0AC5-4D3E-4918-B101-1414A16E5A60}"/>
              </a:ext>
            </a:extLst>
          </p:cNvPr>
          <p:cNvSpPr/>
          <p:nvPr/>
        </p:nvSpPr>
        <p:spPr>
          <a:xfrm>
            <a:off x="8839200" y="5822664"/>
            <a:ext cx="2936799" cy="10023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26" name="Picture 2" descr="Persvoorlichting - Impuls Zeeland helpt jou als ondernemer met innoveren,  investeren en internationaliseren">
            <a:extLst>
              <a:ext uri="{FF2B5EF4-FFF2-40B4-BE49-F238E27FC236}">
                <a16:creationId xmlns:a16="http://schemas.microsoft.com/office/drawing/2014/main" id="{38086FA9-A1BB-4EF9-A162-547338DE6E1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009239" y="5968276"/>
            <a:ext cx="1766760" cy="566606"/>
          </a:xfrm>
          <a:prstGeom prst="rect">
            <a:avLst/>
          </a:prstGeom>
          <a:noFill/>
          <a:extLst>
            <a:ext uri="{909E8E84-426E-40DD-AFC4-6F175D3DCCD1}">
              <a14:hiddenFill xmlns:a14="http://schemas.microsoft.com/office/drawing/2010/main">
                <a:solidFill>
                  <a:srgbClr val="FFFFFF"/>
                </a:solidFill>
              </a14:hiddenFill>
            </a:ext>
          </a:extLst>
        </p:spPr>
      </p:pic>
      <p:sp>
        <p:nvSpPr>
          <p:cNvPr id="5" name="Titel 4">
            <a:extLst>
              <a:ext uri="{FF2B5EF4-FFF2-40B4-BE49-F238E27FC236}">
                <a16:creationId xmlns:a16="http://schemas.microsoft.com/office/drawing/2014/main" id="{61044441-70D1-4FD3-AC40-C26A8D2D06A5}"/>
              </a:ext>
            </a:extLst>
          </p:cNvPr>
          <p:cNvSpPr txBox="1">
            <a:spLocks/>
          </p:cNvSpPr>
          <p:nvPr/>
        </p:nvSpPr>
        <p:spPr>
          <a:xfrm>
            <a:off x="947955" y="5718140"/>
            <a:ext cx="9061284" cy="100232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000" b="1" dirty="0">
                <a:solidFill>
                  <a:srgbClr val="016298"/>
                </a:solidFill>
                <a:latin typeface="+mn-lt"/>
              </a:rPr>
              <a:t>Deelsessie “Leer je gasten beter kennen”</a:t>
            </a:r>
          </a:p>
          <a:p>
            <a:r>
              <a:rPr lang="nl-NL" sz="2400" dirty="0">
                <a:solidFill>
                  <a:srgbClr val="016298"/>
                </a:solidFill>
                <a:latin typeface="+mn-lt"/>
              </a:rPr>
              <a:t>Kennisupdate LIVE – 20 februari 2025 – Daniek Nijland &amp; Harm IJben</a:t>
            </a:r>
          </a:p>
        </p:txBody>
      </p:sp>
    </p:spTree>
    <p:extLst>
      <p:ext uri="{BB962C8B-B14F-4D97-AF65-F5344CB8AC3E}">
        <p14:creationId xmlns:p14="http://schemas.microsoft.com/office/powerpoint/2010/main" val="423572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2053E1DD-4E35-40AC-9FBD-B325BFB2341F}"/>
              </a:ext>
            </a:extLst>
          </p:cNvPr>
          <p:cNvSpPr>
            <a:spLocks noGrp="1"/>
          </p:cNvSpPr>
          <p:nvPr>
            <p:ph type="title"/>
          </p:nvPr>
        </p:nvSpPr>
        <p:spPr/>
        <p:txBody>
          <a:bodyPr/>
          <a:lstStyle/>
          <a:p>
            <a:r>
              <a:rPr lang="nl-NL" dirty="0">
                <a:solidFill>
                  <a:srgbClr val="016299"/>
                </a:solidFill>
              </a:rPr>
              <a:t>Kennisvragen</a:t>
            </a:r>
            <a:endParaRPr lang="nl-NL" dirty="0">
              <a:solidFill>
                <a:srgbClr val="FF0000"/>
              </a:solidFill>
            </a:endParaRPr>
          </a:p>
        </p:txBody>
      </p:sp>
      <p:sp>
        <p:nvSpPr>
          <p:cNvPr id="6" name="Rechthoek 5">
            <a:extLst>
              <a:ext uri="{FF2B5EF4-FFF2-40B4-BE49-F238E27FC236}">
                <a16:creationId xmlns:a16="http://schemas.microsoft.com/office/drawing/2014/main" id="{9612966C-5440-4DE4-98B8-3FE3BB2D9DC5}"/>
              </a:ext>
            </a:extLst>
          </p:cNvPr>
          <p:cNvSpPr/>
          <p:nvPr/>
        </p:nvSpPr>
        <p:spPr>
          <a:xfrm>
            <a:off x="8662219" y="5678326"/>
            <a:ext cx="2936799" cy="10023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9B298D68-5397-4FE8-89A8-CABE25211FF2}"/>
              </a:ext>
            </a:extLst>
          </p:cNvPr>
          <p:cNvSpPr/>
          <p:nvPr/>
        </p:nvSpPr>
        <p:spPr>
          <a:xfrm>
            <a:off x="8662219" y="5678326"/>
            <a:ext cx="2936799" cy="10023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Picture 2" descr="Persvoorlichting - Impuls Zeeland helpt jou als ondernemer met innoveren,  investeren en internationaliseren">
            <a:extLst>
              <a:ext uri="{FF2B5EF4-FFF2-40B4-BE49-F238E27FC236}">
                <a16:creationId xmlns:a16="http://schemas.microsoft.com/office/drawing/2014/main" id="{51E19C91-967A-485C-8854-C384BF85538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241212" y="6120282"/>
            <a:ext cx="1353805" cy="434170"/>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a:extLst>
              <a:ext uri="{FF2B5EF4-FFF2-40B4-BE49-F238E27FC236}">
                <a16:creationId xmlns:a16="http://schemas.microsoft.com/office/drawing/2014/main" id="{167AACFA-1303-4A59-BFE3-C8F0C0CFE7B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67250" y="6077701"/>
            <a:ext cx="1573162" cy="519333"/>
          </a:xfrm>
          <a:prstGeom prst="rect">
            <a:avLst/>
          </a:prstGeom>
        </p:spPr>
      </p:pic>
      <p:sp>
        <p:nvSpPr>
          <p:cNvPr id="11" name="Tijdelijke aanduiding voor inhoud 11">
            <a:extLst>
              <a:ext uri="{FF2B5EF4-FFF2-40B4-BE49-F238E27FC236}">
                <a16:creationId xmlns:a16="http://schemas.microsoft.com/office/drawing/2014/main" id="{3296971F-C59D-4793-9568-AA1902777C95}"/>
              </a:ext>
            </a:extLst>
          </p:cNvPr>
          <p:cNvSpPr txBox="1">
            <a:spLocks/>
          </p:cNvSpPr>
          <p:nvPr/>
        </p:nvSpPr>
        <p:spPr>
          <a:xfrm>
            <a:off x="592982" y="1864243"/>
            <a:ext cx="10573247" cy="4129843"/>
          </a:xfrm>
          <a:prstGeom prst="rect">
            <a:avLst/>
          </a:prstGeom>
        </p:spPr>
        <p:txBody>
          <a:bodyPr vert="horz" lIns="91440" tIns="45720" rIns="91440" bIns="45720" numCol="1" spcCol="360000" rtlCol="0">
            <a:normAutofit/>
          </a:bodyPr>
          <a:lstStyle>
            <a:lvl1pPr marL="342900" indent="-342900" algn="l" defTabSz="914400" rtl="0" eaLnBrk="1" latinLnBrk="0" hangingPunct="1">
              <a:lnSpc>
                <a:spcPct val="90000"/>
              </a:lnSpc>
              <a:spcBef>
                <a:spcPts val="10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1pPr>
            <a:lvl2pPr marL="600075" indent="-257175" algn="l" defTabSz="914400" rtl="0" eaLnBrk="1" latinLnBrk="0" hangingPunct="1">
              <a:lnSpc>
                <a:spcPct val="90000"/>
              </a:lnSpc>
              <a:spcBef>
                <a:spcPts val="5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2pPr>
            <a:lvl3pPr marL="942975" indent="-257175" algn="l" defTabSz="914400" rtl="0" eaLnBrk="1" latinLnBrk="0" hangingPunct="1">
              <a:lnSpc>
                <a:spcPct val="90000"/>
              </a:lnSpc>
              <a:spcBef>
                <a:spcPts val="5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3pPr>
            <a:lvl4pPr marL="1243013" indent="-214313" algn="l" defTabSz="914400" rtl="0" eaLnBrk="1" latinLnBrk="0" hangingPunct="1">
              <a:lnSpc>
                <a:spcPct val="90000"/>
              </a:lnSpc>
              <a:spcBef>
                <a:spcPts val="5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4pPr>
            <a:lvl5pPr marL="1585913" indent="-214313" algn="l" defTabSz="914400" rtl="0" eaLnBrk="1" latinLnBrk="0" hangingPunct="1">
              <a:lnSpc>
                <a:spcPct val="90000"/>
              </a:lnSpc>
              <a:spcBef>
                <a:spcPts val="5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nl-NL" dirty="0"/>
              <a:t>Wat doen inwoners eigenlijk in hun vrije tijd (buitenshuis)?</a:t>
            </a:r>
          </a:p>
          <a:p>
            <a:pPr lvl="1"/>
            <a:endParaRPr lang="nl-NL" dirty="0"/>
          </a:p>
          <a:p>
            <a:pPr lvl="1"/>
            <a:r>
              <a:rPr lang="nl-NL" dirty="0"/>
              <a:t>Waar doen zij dat?</a:t>
            </a:r>
          </a:p>
          <a:p>
            <a:pPr lvl="1"/>
            <a:endParaRPr lang="nl-NL" dirty="0"/>
          </a:p>
          <a:p>
            <a:pPr lvl="1"/>
            <a:r>
              <a:rPr lang="nl-NL" dirty="0"/>
              <a:t>Hoe waarderen zij het aanbod?</a:t>
            </a:r>
          </a:p>
          <a:p>
            <a:pPr lvl="1"/>
            <a:endParaRPr lang="nl-NL" dirty="0"/>
          </a:p>
          <a:p>
            <a:pPr marL="0" indent="0">
              <a:spcBef>
                <a:spcPts val="0"/>
              </a:spcBef>
              <a:buFont typeface="Arial" panose="020B0604020202020204" pitchFamily="34" charset="0"/>
              <a:buNone/>
            </a:pPr>
            <a:endParaRPr lang="nl-NL" dirty="0"/>
          </a:p>
          <a:p>
            <a:pPr marL="0" indent="0">
              <a:spcBef>
                <a:spcPts val="0"/>
              </a:spcBef>
              <a:buFont typeface="Arial" panose="020B0604020202020204" pitchFamily="34" charset="0"/>
              <a:buNone/>
            </a:pPr>
            <a:endParaRPr lang="nl-NL" dirty="0"/>
          </a:p>
          <a:p>
            <a:pPr marL="0" indent="0">
              <a:spcBef>
                <a:spcPts val="0"/>
              </a:spcBef>
              <a:buFont typeface="Arial" panose="020B0604020202020204" pitchFamily="34" charset="0"/>
              <a:buNone/>
            </a:pPr>
            <a:endParaRPr lang="nl-NL" dirty="0"/>
          </a:p>
          <a:p>
            <a:pPr marL="0" indent="0">
              <a:spcBef>
                <a:spcPts val="0"/>
              </a:spcBef>
              <a:buFont typeface="Arial" panose="020B0604020202020204" pitchFamily="34" charset="0"/>
              <a:buNone/>
            </a:pPr>
            <a:endParaRPr lang="nl-NL" dirty="0"/>
          </a:p>
        </p:txBody>
      </p:sp>
    </p:spTree>
    <p:extLst>
      <p:ext uri="{BB962C8B-B14F-4D97-AF65-F5344CB8AC3E}">
        <p14:creationId xmlns:p14="http://schemas.microsoft.com/office/powerpoint/2010/main" val="4156230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2053E1DD-4E35-40AC-9FBD-B325BFB2341F}"/>
              </a:ext>
            </a:extLst>
          </p:cNvPr>
          <p:cNvSpPr>
            <a:spLocks noGrp="1"/>
          </p:cNvSpPr>
          <p:nvPr>
            <p:ph type="title"/>
          </p:nvPr>
        </p:nvSpPr>
        <p:spPr/>
        <p:txBody>
          <a:bodyPr/>
          <a:lstStyle/>
          <a:p>
            <a:r>
              <a:rPr lang="nl-NL" dirty="0">
                <a:solidFill>
                  <a:srgbClr val="016299"/>
                </a:solidFill>
              </a:rPr>
              <a:t>NVTO: Onderzoek naar vrijetijdsactiviteiten van Nederlanders</a:t>
            </a:r>
          </a:p>
        </p:txBody>
      </p:sp>
      <p:sp>
        <p:nvSpPr>
          <p:cNvPr id="6" name="Rechthoek 5">
            <a:extLst>
              <a:ext uri="{FF2B5EF4-FFF2-40B4-BE49-F238E27FC236}">
                <a16:creationId xmlns:a16="http://schemas.microsoft.com/office/drawing/2014/main" id="{9612966C-5440-4DE4-98B8-3FE3BB2D9DC5}"/>
              </a:ext>
            </a:extLst>
          </p:cNvPr>
          <p:cNvSpPr/>
          <p:nvPr/>
        </p:nvSpPr>
        <p:spPr>
          <a:xfrm>
            <a:off x="8662219" y="5678326"/>
            <a:ext cx="2936799" cy="10023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9B298D68-5397-4FE8-89A8-CABE25211FF2}"/>
              </a:ext>
            </a:extLst>
          </p:cNvPr>
          <p:cNvSpPr/>
          <p:nvPr/>
        </p:nvSpPr>
        <p:spPr>
          <a:xfrm>
            <a:off x="8662219" y="5678326"/>
            <a:ext cx="2936799" cy="10023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Picture 2" descr="Persvoorlichting - Impuls Zeeland helpt jou als ondernemer met innoveren,  investeren en internationaliseren">
            <a:extLst>
              <a:ext uri="{FF2B5EF4-FFF2-40B4-BE49-F238E27FC236}">
                <a16:creationId xmlns:a16="http://schemas.microsoft.com/office/drawing/2014/main" id="{51E19C91-967A-485C-8854-C384BF85538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241212" y="6120282"/>
            <a:ext cx="1353805" cy="434170"/>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a:extLst>
              <a:ext uri="{FF2B5EF4-FFF2-40B4-BE49-F238E27FC236}">
                <a16:creationId xmlns:a16="http://schemas.microsoft.com/office/drawing/2014/main" id="{167AACFA-1303-4A59-BFE3-C8F0C0CFE7B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67250" y="6077701"/>
            <a:ext cx="1573162" cy="519333"/>
          </a:xfrm>
          <a:prstGeom prst="rect">
            <a:avLst/>
          </a:prstGeom>
        </p:spPr>
      </p:pic>
      <p:sp>
        <p:nvSpPr>
          <p:cNvPr id="11" name="Tijdelijke aanduiding voor inhoud 11">
            <a:extLst>
              <a:ext uri="{FF2B5EF4-FFF2-40B4-BE49-F238E27FC236}">
                <a16:creationId xmlns:a16="http://schemas.microsoft.com/office/drawing/2014/main" id="{3296971F-C59D-4793-9568-AA1902777C95}"/>
              </a:ext>
            </a:extLst>
          </p:cNvPr>
          <p:cNvSpPr txBox="1">
            <a:spLocks/>
          </p:cNvSpPr>
          <p:nvPr/>
        </p:nvSpPr>
        <p:spPr>
          <a:xfrm>
            <a:off x="883061" y="1835931"/>
            <a:ext cx="9853765" cy="4612493"/>
          </a:xfrm>
          <a:prstGeom prst="rect">
            <a:avLst/>
          </a:prstGeom>
        </p:spPr>
        <p:txBody>
          <a:bodyPr vert="horz" lIns="91440" tIns="45720" rIns="91440" bIns="45720" numCol="1" spcCol="360000" rtlCol="0">
            <a:normAutofit lnSpcReduction="10000"/>
          </a:bodyPr>
          <a:lstStyle>
            <a:lvl1pPr marL="342900" indent="-342900" algn="l" defTabSz="914400" rtl="0" eaLnBrk="1" latinLnBrk="0" hangingPunct="1">
              <a:lnSpc>
                <a:spcPct val="90000"/>
              </a:lnSpc>
              <a:spcBef>
                <a:spcPts val="10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1pPr>
            <a:lvl2pPr marL="600075" indent="-257175" algn="l" defTabSz="914400" rtl="0" eaLnBrk="1" latinLnBrk="0" hangingPunct="1">
              <a:lnSpc>
                <a:spcPct val="90000"/>
              </a:lnSpc>
              <a:spcBef>
                <a:spcPts val="5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2pPr>
            <a:lvl3pPr marL="942975" indent="-257175" algn="l" defTabSz="914400" rtl="0" eaLnBrk="1" latinLnBrk="0" hangingPunct="1">
              <a:lnSpc>
                <a:spcPct val="90000"/>
              </a:lnSpc>
              <a:spcBef>
                <a:spcPts val="5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3pPr>
            <a:lvl4pPr marL="1243013" indent="-214313" algn="l" defTabSz="914400" rtl="0" eaLnBrk="1" latinLnBrk="0" hangingPunct="1">
              <a:lnSpc>
                <a:spcPct val="90000"/>
              </a:lnSpc>
              <a:spcBef>
                <a:spcPts val="5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4pPr>
            <a:lvl5pPr marL="1585913" indent="-214313" algn="l" defTabSz="914400" rtl="0" eaLnBrk="1" latinLnBrk="0" hangingPunct="1">
              <a:lnSpc>
                <a:spcPct val="90000"/>
              </a:lnSpc>
              <a:spcBef>
                <a:spcPts val="5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dirty="0"/>
              <a:t>Biedt inzicht in:</a:t>
            </a:r>
          </a:p>
          <a:p>
            <a:pPr lvl="1"/>
            <a:r>
              <a:rPr lang="nl-NL" dirty="0"/>
              <a:t>de vrijetijdsactiviteiten van Zeeuwen in eigen provincie (recreanten in eigen provincie)</a:t>
            </a:r>
          </a:p>
          <a:p>
            <a:pPr lvl="1"/>
            <a:r>
              <a:rPr lang="nl-NL" dirty="0"/>
              <a:t>de vrijetijdsactiviteiten van Zeeuwen buiten Zeeland (uitgaand)</a:t>
            </a:r>
          </a:p>
          <a:p>
            <a:pPr lvl="1"/>
            <a:r>
              <a:rPr lang="nl-NL" dirty="0"/>
              <a:t>de vrijetijdsactiviteiten van Nederlanders uit andere provincies, in Zeeland (inkomend)</a:t>
            </a:r>
          </a:p>
          <a:p>
            <a:pPr lvl="1"/>
            <a:endParaRPr lang="nl-NL" dirty="0"/>
          </a:p>
          <a:p>
            <a:pPr marL="0" indent="0">
              <a:buNone/>
            </a:pPr>
            <a:r>
              <a:rPr lang="nl-NL" dirty="0"/>
              <a:t>Type informatie				</a:t>
            </a:r>
          </a:p>
          <a:p>
            <a:pPr lvl="1"/>
            <a:r>
              <a:rPr lang="nl-NL" dirty="0"/>
              <a:t>Participatiegraad 				</a:t>
            </a:r>
          </a:p>
          <a:p>
            <a:pPr lvl="1"/>
            <a:r>
              <a:rPr lang="nl-NL" dirty="0"/>
              <a:t>Aantal vrijetijdsactiviteiten</a:t>
            </a:r>
          </a:p>
          <a:p>
            <a:pPr lvl="1"/>
            <a:r>
              <a:rPr lang="nl-NL" dirty="0"/>
              <a:t>Type activiteiten				</a:t>
            </a:r>
            <a:endParaRPr lang="nl-NL" b="1" dirty="0"/>
          </a:p>
          <a:p>
            <a:pPr lvl="1"/>
            <a:r>
              <a:rPr lang="nl-NL" dirty="0"/>
              <a:t>Duur					</a:t>
            </a:r>
            <a:endParaRPr lang="nl-NL" b="1" dirty="0"/>
          </a:p>
          <a:p>
            <a:pPr lvl="1"/>
            <a:r>
              <a:rPr lang="nl-NL" dirty="0"/>
              <a:t>Frequentie</a:t>
            </a:r>
          </a:p>
          <a:p>
            <a:pPr lvl="1"/>
            <a:r>
              <a:rPr lang="nl-NL" dirty="0"/>
              <a:t>Gezelschap</a:t>
            </a:r>
          </a:p>
          <a:p>
            <a:pPr lvl="1"/>
            <a:r>
              <a:rPr lang="nl-NL" dirty="0"/>
              <a:t>Uitgaven</a:t>
            </a:r>
          </a:p>
          <a:p>
            <a:pPr lvl="1"/>
            <a:r>
              <a:rPr lang="nl-NL" dirty="0"/>
              <a:t>Leefstijl </a:t>
            </a:r>
          </a:p>
          <a:p>
            <a:pPr marL="0" indent="0">
              <a:buNone/>
            </a:pPr>
            <a:endParaRPr lang="nl-NL" dirty="0"/>
          </a:p>
        </p:txBody>
      </p:sp>
    </p:spTree>
    <p:extLst>
      <p:ext uri="{BB962C8B-B14F-4D97-AF65-F5344CB8AC3E}">
        <p14:creationId xmlns:p14="http://schemas.microsoft.com/office/powerpoint/2010/main" val="3585296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2053E1DD-4E35-40AC-9FBD-B325BFB2341F}"/>
              </a:ext>
            </a:extLst>
          </p:cNvPr>
          <p:cNvSpPr>
            <a:spLocks noGrp="1"/>
          </p:cNvSpPr>
          <p:nvPr>
            <p:ph type="title"/>
          </p:nvPr>
        </p:nvSpPr>
        <p:spPr/>
        <p:txBody>
          <a:bodyPr/>
          <a:lstStyle/>
          <a:p>
            <a:r>
              <a:rPr lang="nl-NL" dirty="0">
                <a:solidFill>
                  <a:srgbClr val="016299"/>
                </a:solidFill>
              </a:rPr>
              <a:t>NVTO: Onderzoek naar vrijetijdsactiviteiten van Nederlanders</a:t>
            </a:r>
          </a:p>
        </p:txBody>
      </p:sp>
      <p:sp>
        <p:nvSpPr>
          <p:cNvPr id="6" name="Rechthoek 5">
            <a:extLst>
              <a:ext uri="{FF2B5EF4-FFF2-40B4-BE49-F238E27FC236}">
                <a16:creationId xmlns:a16="http://schemas.microsoft.com/office/drawing/2014/main" id="{9612966C-5440-4DE4-98B8-3FE3BB2D9DC5}"/>
              </a:ext>
            </a:extLst>
          </p:cNvPr>
          <p:cNvSpPr/>
          <p:nvPr/>
        </p:nvSpPr>
        <p:spPr>
          <a:xfrm>
            <a:off x="8662219" y="5678326"/>
            <a:ext cx="2936799" cy="10023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9B298D68-5397-4FE8-89A8-CABE25211FF2}"/>
              </a:ext>
            </a:extLst>
          </p:cNvPr>
          <p:cNvSpPr/>
          <p:nvPr/>
        </p:nvSpPr>
        <p:spPr>
          <a:xfrm>
            <a:off x="8662219" y="5678326"/>
            <a:ext cx="2936799" cy="10023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Picture 2" descr="Persvoorlichting - Impuls Zeeland helpt jou als ondernemer met innoveren,  investeren en internationaliseren">
            <a:extLst>
              <a:ext uri="{FF2B5EF4-FFF2-40B4-BE49-F238E27FC236}">
                <a16:creationId xmlns:a16="http://schemas.microsoft.com/office/drawing/2014/main" id="{51E19C91-967A-485C-8854-C384BF85538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241212" y="6120282"/>
            <a:ext cx="1353805" cy="434170"/>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a:extLst>
              <a:ext uri="{FF2B5EF4-FFF2-40B4-BE49-F238E27FC236}">
                <a16:creationId xmlns:a16="http://schemas.microsoft.com/office/drawing/2014/main" id="{167AACFA-1303-4A59-BFE3-C8F0C0CFE7B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67250" y="6077701"/>
            <a:ext cx="1573162" cy="519333"/>
          </a:xfrm>
          <a:prstGeom prst="rect">
            <a:avLst/>
          </a:prstGeom>
        </p:spPr>
      </p:pic>
      <p:sp>
        <p:nvSpPr>
          <p:cNvPr id="11" name="Tijdelijke aanduiding voor inhoud 11">
            <a:extLst>
              <a:ext uri="{FF2B5EF4-FFF2-40B4-BE49-F238E27FC236}">
                <a16:creationId xmlns:a16="http://schemas.microsoft.com/office/drawing/2014/main" id="{3296971F-C59D-4793-9568-AA1902777C95}"/>
              </a:ext>
            </a:extLst>
          </p:cNvPr>
          <p:cNvSpPr txBox="1">
            <a:spLocks/>
          </p:cNvSpPr>
          <p:nvPr/>
        </p:nvSpPr>
        <p:spPr>
          <a:xfrm>
            <a:off x="883061" y="1835931"/>
            <a:ext cx="9853765" cy="4612493"/>
          </a:xfrm>
          <a:prstGeom prst="rect">
            <a:avLst/>
          </a:prstGeom>
        </p:spPr>
        <p:txBody>
          <a:bodyPr vert="horz" lIns="91440" tIns="45720" rIns="91440" bIns="45720" numCol="1" spcCol="360000" rtlCol="0">
            <a:normAutofit lnSpcReduction="10000"/>
          </a:bodyPr>
          <a:lstStyle>
            <a:lvl1pPr marL="342900" indent="-342900" algn="l" defTabSz="914400" rtl="0" eaLnBrk="1" latinLnBrk="0" hangingPunct="1">
              <a:lnSpc>
                <a:spcPct val="90000"/>
              </a:lnSpc>
              <a:spcBef>
                <a:spcPts val="10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1pPr>
            <a:lvl2pPr marL="600075" indent="-257175" algn="l" defTabSz="914400" rtl="0" eaLnBrk="1" latinLnBrk="0" hangingPunct="1">
              <a:lnSpc>
                <a:spcPct val="90000"/>
              </a:lnSpc>
              <a:spcBef>
                <a:spcPts val="5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2pPr>
            <a:lvl3pPr marL="942975" indent="-257175" algn="l" defTabSz="914400" rtl="0" eaLnBrk="1" latinLnBrk="0" hangingPunct="1">
              <a:lnSpc>
                <a:spcPct val="90000"/>
              </a:lnSpc>
              <a:spcBef>
                <a:spcPts val="5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3pPr>
            <a:lvl4pPr marL="1243013" indent="-214313" algn="l" defTabSz="914400" rtl="0" eaLnBrk="1" latinLnBrk="0" hangingPunct="1">
              <a:lnSpc>
                <a:spcPct val="90000"/>
              </a:lnSpc>
              <a:spcBef>
                <a:spcPts val="5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4pPr>
            <a:lvl5pPr marL="1585913" indent="-214313" algn="l" defTabSz="914400" rtl="0" eaLnBrk="1" latinLnBrk="0" hangingPunct="1">
              <a:lnSpc>
                <a:spcPct val="90000"/>
              </a:lnSpc>
              <a:spcBef>
                <a:spcPts val="5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dirty="0"/>
              <a:t>Biedt inzicht in:</a:t>
            </a:r>
          </a:p>
          <a:p>
            <a:pPr lvl="1"/>
            <a:r>
              <a:rPr lang="nl-NL" dirty="0"/>
              <a:t>de vrijetijdsactiviteiten van Zeeuwen in eigen provincie (recreanten in eigen provincie)</a:t>
            </a:r>
          </a:p>
          <a:p>
            <a:pPr lvl="1"/>
            <a:r>
              <a:rPr lang="nl-NL" dirty="0"/>
              <a:t>de vrijetijdsactiviteiten van Zeeuwen buiten Zeeland (uitgaand)</a:t>
            </a:r>
          </a:p>
          <a:p>
            <a:pPr lvl="1"/>
            <a:r>
              <a:rPr lang="nl-NL" dirty="0"/>
              <a:t>de vrijetijdsactiviteiten van Nederlanders uit andere provincies, in Zeeland (inkomend)</a:t>
            </a:r>
          </a:p>
          <a:p>
            <a:pPr lvl="1"/>
            <a:endParaRPr lang="nl-NL" dirty="0"/>
          </a:p>
          <a:p>
            <a:pPr marL="0" indent="0">
              <a:buNone/>
            </a:pPr>
            <a:r>
              <a:rPr lang="nl-NL" dirty="0"/>
              <a:t>Type informatie				</a:t>
            </a:r>
          </a:p>
          <a:p>
            <a:pPr lvl="1"/>
            <a:r>
              <a:rPr lang="nl-NL" dirty="0"/>
              <a:t>Participatiegraad 				</a:t>
            </a:r>
          </a:p>
          <a:p>
            <a:pPr lvl="1"/>
            <a:r>
              <a:rPr lang="nl-NL" dirty="0"/>
              <a:t>Aantal vrijetijdsactiviteiten</a:t>
            </a:r>
          </a:p>
          <a:p>
            <a:pPr lvl="1"/>
            <a:r>
              <a:rPr lang="nl-NL" dirty="0"/>
              <a:t>Type activiteiten				</a:t>
            </a:r>
            <a:endParaRPr lang="nl-NL" b="1" dirty="0"/>
          </a:p>
          <a:p>
            <a:pPr lvl="1"/>
            <a:r>
              <a:rPr lang="nl-NL" dirty="0"/>
              <a:t>Duur					</a:t>
            </a:r>
            <a:endParaRPr lang="nl-NL" b="1" dirty="0"/>
          </a:p>
          <a:p>
            <a:pPr lvl="1"/>
            <a:r>
              <a:rPr lang="nl-NL" dirty="0"/>
              <a:t>Frequentie</a:t>
            </a:r>
          </a:p>
          <a:p>
            <a:pPr lvl="1"/>
            <a:r>
              <a:rPr lang="nl-NL" dirty="0"/>
              <a:t>Gezelschap</a:t>
            </a:r>
          </a:p>
          <a:p>
            <a:pPr lvl="1"/>
            <a:r>
              <a:rPr lang="nl-NL" dirty="0"/>
              <a:t>Uitgaven</a:t>
            </a:r>
          </a:p>
          <a:p>
            <a:pPr lvl="1"/>
            <a:r>
              <a:rPr lang="nl-NL" dirty="0"/>
              <a:t>Leefstijl </a:t>
            </a:r>
          </a:p>
          <a:p>
            <a:pPr marL="0" indent="0">
              <a:buNone/>
            </a:pPr>
            <a:endParaRPr lang="nl-NL" dirty="0"/>
          </a:p>
        </p:txBody>
      </p:sp>
      <p:sp>
        <p:nvSpPr>
          <p:cNvPr id="12" name="Rechthoek 11">
            <a:extLst>
              <a:ext uri="{FF2B5EF4-FFF2-40B4-BE49-F238E27FC236}">
                <a16:creationId xmlns:a16="http://schemas.microsoft.com/office/drawing/2014/main" id="{84119AEC-74E0-4783-BE9E-C817DDF6BAF7}"/>
              </a:ext>
            </a:extLst>
          </p:cNvPr>
          <p:cNvSpPr/>
          <p:nvPr/>
        </p:nvSpPr>
        <p:spPr>
          <a:xfrm>
            <a:off x="1523999" y="2114550"/>
            <a:ext cx="8562975" cy="619125"/>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320068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1D4F4C39-43F3-4B6C-9879-BE209E22C455}"/>
              </a:ext>
            </a:extLst>
          </p:cNvPr>
          <p:cNvSpPr/>
          <p:nvPr/>
        </p:nvSpPr>
        <p:spPr>
          <a:xfrm>
            <a:off x="806245" y="1307690"/>
            <a:ext cx="10864645" cy="304800"/>
          </a:xfrm>
          <a:prstGeom prst="rect">
            <a:avLst/>
          </a:prstGeom>
          <a:solidFill>
            <a:srgbClr val="016299"/>
          </a:solidFill>
          <a:ln>
            <a:solidFill>
              <a:srgbClr val="0162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A5703A2-3C87-460F-A31F-9203E89737C5}"/>
              </a:ext>
            </a:extLst>
          </p:cNvPr>
          <p:cNvSpPr/>
          <p:nvPr/>
        </p:nvSpPr>
        <p:spPr>
          <a:xfrm>
            <a:off x="8662219" y="5678326"/>
            <a:ext cx="2936799" cy="10023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extLst>
              <a:ext uri="{FF2B5EF4-FFF2-40B4-BE49-F238E27FC236}">
                <a16:creationId xmlns:a16="http://schemas.microsoft.com/office/drawing/2014/main" id="{B11459CF-DC95-412D-AC20-DA0E30C053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67250" y="6077701"/>
            <a:ext cx="1573162" cy="519333"/>
          </a:xfrm>
          <a:prstGeom prst="rect">
            <a:avLst/>
          </a:prstGeom>
        </p:spPr>
      </p:pic>
      <p:pic>
        <p:nvPicPr>
          <p:cNvPr id="8" name="Picture 2" descr="Persvoorlichting - Impuls Zeeland helpt jou als ondernemer met innoveren,  investeren en internationaliseren">
            <a:extLst>
              <a:ext uri="{FF2B5EF4-FFF2-40B4-BE49-F238E27FC236}">
                <a16:creationId xmlns:a16="http://schemas.microsoft.com/office/drawing/2014/main" id="{704975AF-3731-403C-8694-4D3093D153E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241212" y="6120282"/>
            <a:ext cx="1353805" cy="434170"/>
          </a:xfrm>
          <a:prstGeom prst="rect">
            <a:avLst/>
          </a:prstGeom>
          <a:noFill/>
          <a:extLst>
            <a:ext uri="{909E8E84-426E-40DD-AFC4-6F175D3DCCD1}">
              <a14:hiddenFill xmlns:a14="http://schemas.microsoft.com/office/drawing/2010/main">
                <a:solidFill>
                  <a:srgbClr val="FFFFFF"/>
                </a:solidFill>
              </a14:hiddenFill>
            </a:ext>
          </a:extLst>
        </p:spPr>
      </p:pic>
      <p:sp>
        <p:nvSpPr>
          <p:cNvPr id="9" name="Titel 1">
            <a:extLst>
              <a:ext uri="{FF2B5EF4-FFF2-40B4-BE49-F238E27FC236}">
                <a16:creationId xmlns:a16="http://schemas.microsoft.com/office/drawing/2014/main" id="{9D11FEFB-C98C-409A-8A6F-20F5088DAD86}"/>
              </a:ext>
            </a:extLst>
          </p:cNvPr>
          <p:cNvSpPr>
            <a:spLocks noGrp="1"/>
          </p:cNvSpPr>
          <p:nvPr>
            <p:ph type="title"/>
          </p:nvPr>
        </p:nvSpPr>
        <p:spPr>
          <a:xfrm>
            <a:off x="809376" y="2314207"/>
            <a:ext cx="10573247" cy="457200"/>
          </a:xfrm>
        </p:spPr>
        <p:txBody>
          <a:bodyPr/>
          <a:lstStyle/>
          <a:p>
            <a:pPr algn="ctr">
              <a:spcBef>
                <a:spcPts val="0"/>
              </a:spcBef>
            </a:pPr>
            <a:r>
              <a:rPr lang="nl-NL" dirty="0"/>
              <a:t>Activiteiten van Zeeuwen</a:t>
            </a:r>
            <a:br>
              <a:rPr lang="nl-NL" dirty="0"/>
            </a:br>
            <a:r>
              <a:rPr lang="nl-NL" dirty="0"/>
              <a:t>in Zeeland</a:t>
            </a:r>
          </a:p>
        </p:txBody>
      </p:sp>
    </p:spTree>
    <p:extLst>
      <p:ext uri="{BB962C8B-B14F-4D97-AF65-F5344CB8AC3E}">
        <p14:creationId xmlns:p14="http://schemas.microsoft.com/office/powerpoint/2010/main" val="1893773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2053E1DD-4E35-40AC-9FBD-B325BFB2341F}"/>
              </a:ext>
            </a:extLst>
          </p:cNvPr>
          <p:cNvSpPr>
            <a:spLocks noGrp="1"/>
          </p:cNvSpPr>
          <p:nvPr>
            <p:ph type="title"/>
          </p:nvPr>
        </p:nvSpPr>
        <p:spPr/>
        <p:txBody>
          <a:bodyPr/>
          <a:lstStyle/>
          <a:p>
            <a:r>
              <a:rPr lang="nl-NL" dirty="0">
                <a:solidFill>
                  <a:srgbClr val="016299"/>
                </a:solidFill>
              </a:rPr>
              <a:t>Wat denkt u?</a:t>
            </a:r>
          </a:p>
        </p:txBody>
      </p:sp>
      <p:sp>
        <p:nvSpPr>
          <p:cNvPr id="6" name="Rechthoek 5">
            <a:extLst>
              <a:ext uri="{FF2B5EF4-FFF2-40B4-BE49-F238E27FC236}">
                <a16:creationId xmlns:a16="http://schemas.microsoft.com/office/drawing/2014/main" id="{9612966C-5440-4DE4-98B8-3FE3BB2D9DC5}"/>
              </a:ext>
            </a:extLst>
          </p:cNvPr>
          <p:cNvSpPr/>
          <p:nvPr/>
        </p:nvSpPr>
        <p:spPr>
          <a:xfrm>
            <a:off x="8662219" y="5678326"/>
            <a:ext cx="2936799" cy="10023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9B298D68-5397-4FE8-89A8-CABE25211FF2}"/>
              </a:ext>
            </a:extLst>
          </p:cNvPr>
          <p:cNvSpPr/>
          <p:nvPr/>
        </p:nvSpPr>
        <p:spPr>
          <a:xfrm>
            <a:off x="8662219" y="5678326"/>
            <a:ext cx="2936799" cy="10023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Picture 2" descr="Persvoorlichting - Impuls Zeeland helpt jou als ondernemer met innoveren,  investeren en internationaliseren">
            <a:extLst>
              <a:ext uri="{FF2B5EF4-FFF2-40B4-BE49-F238E27FC236}">
                <a16:creationId xmlns:a16="http://schemas.microsoft.com/office/drawing/2014/main" id="{51E19C91-967A-485C-8854-C384BF85538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241212" y="6120282"/>
            <a:ext cx="1353805" cy="434170"/>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a:extLst>
              <a:ext uri="{FF2B5EF4-FFF2-40B4-BE49-F238E27FC236}">
                <a16:creationId xmlns:a16="http://schemas.microsoft.com/office/drawing/2014/main" id="{167AACFA-1303-4A59-BFE3-C8F0C0CFE7B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67250" y="6077701"/>
            <a:ext cx="1573162" cy="519333"/>
          </a:xfrm>
          <a:prstGeom prst="rect">
            <a:avLst/>
          </a:prstGeom>
        </p:spPr>
      </p:pic>
      <p:sp>
        <p:nvSpPr>
          <p:cNvPr id="11" name="Tijdelijke aanduiding voor inhoud 11">
            <a:extLst>
              <a:ext uri="{FF2B5EF4-FFF2-40B4-BE49-F238E27FC236}">
                <a16:creationId xmlns:a16="http://schemas.microsoft.com/office/drawing/2014/main" id="{3296971F-C59D-4793-9568-AA1902777C95}"/>
              </a:ext>
            </a:extLst>
          </p:cNvPr>
          <p:cNvSpPr txBox="1">
            <a:spLocks/>
          </p:cNvSpPr>
          <p:nvPr/>
        </p:nvSpPr>
        <p:spPr>
          <a:xfrm>
            <a:off x="883061" y="1650190"/>
            <a:ext cx="9853765" cy="4158154"/>
          </a:xfrm>
          <a:prstGeom prst="rect">
            <a:avLst/>
          </a:prstGeom>
        </p:spPr>
        <p:txBody>
          <a:bodyPr vert="horz" lIns="91440" tIns="45720" rIns="91440" bIns="45720" numCol="1" spcCol="360000" rtlCol="0">
            <a:normAutofit/>
          </a:bodyPr>
          <a:lstStyle>
            <a:lvl1pPr marL="342900" indent="-342900" algn="l" defTabSz="914400" rtl="0" eaLnBrk="1" latinLnBrk="0" hangingPunct="1">
              <a:lnSpc>
                <a:spcPct val="90000"/>
              </a:lnSpc>
              <a:spcBef>
                <a:spcPts val="10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1pPr>
            <a:lvl2pPr marL="600075" indent="-257175" algn="l" defTabSz="914400" rtl="0" eaLnBrk="1" latinLnBrk="0" hangingPunct="1">
              <a:lnSpc>
                <a:spcPct val="90000"/>
              </a:lnSpc>
              <a:spcBef>
                <a:spcPts val="5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2pPr>
            <a:lvl3pPr marL="942975" indent="-257175" algn="l" defTabSz="914400" rtl="0" eaLnBrk="1" latinLnBrk="0" hangingPunct="1">
              <a:lnSpc>
                <a:spcPct val="90000"/>
              </a:lnSpc>
              <a:spcBef>
                <a:spcPts val="5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3pPr>
            <a:lvl4pPr marL="1243013" indent="-214313" algn="l" defTabSz="914400" rtl="0" eaLnBrk="1" latinLnBrk="0" hangingPunct="1">
              <a:lnSpc>
                <a:spcPct val="90000"/>
              </a:lnSpc>
              <a:spcBef>
                <a:spcPts val="5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4pPr>
            <a:lvl5pPr marL="1585913" indent="-214313" algn="l" defTabSz="914400" rtl="0" eaLnBrk="1" latinLnBrk="0" hangingPunct="1">
              <a:lnSpc>
                <a:spcPct val="90000"/>
              </a:lnSpc>
              <a:spcBef>
                <a:spcPts val="5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dirty="0"/>
              <a:t>Wat is de meest ondernomen vrijetijdsactiviteit door Zeeuwen in Zeeland? Maak uw keuze uit…</a:t>
            </a:r>
          </a:p>
          <a:p>
            <a:pPr marL="0" indent="0">
              <a:buNone/>
            </a:pPr>
            <a:endParaRPr lang="nl-NL" dirty="0"/>
          </a:p>
          <a:p>
            <a:r>
              <a:rPr lang="nl-NL" dirty="0"/>
              <a:t>Uit eten gaan</a:t>
            </a:r>
          </a:p>
          <a:p>
            <a:r>
              <a:rPr lang="nl-NL" dirty="0"/>
              <a:t>Ontspannen in de openbare ruimte</a:t>
            </a:r>
          </a:p>
          <a:p>
            <a:r>
              <a:rPr lang="nl-NL" dirty="0"/>
              <a:t>Fietsen</a:t>
            </a:r>
          </a:p>
          <a:p>
            <a:r>
              <a:rPr lang="nl-NL" dirty="0"/>
              <a:t>Wandelen</a:t>
            </a:r>
          </a:p>
          <a:p>
            <a:r>
              <a:rPr lang="nl-NL" dirty="0"/>
              <a:t>Bezoek bar/café/terras</a:t>
            </a:r>
          </a:p>
          <a:p>
            <a:r>
              <a:rPr lang="nl-NL" dirty="0"/>
              <a:t>Winkelen voor plezier</a:t>
            </a:r>
          </a:p>
          <a:p>
            <a:endParaRPr lang="nl-NL" dirty="0"/>
          </a:p>
          <a:p>
            <a:pPr marL="0" indent="0">
              <a:buNone/>
            </a:pPr>
            <a:r>
              <a:rPr lang="nl-NL" b="1" dirty="0" err="1"/>
              <a:t>Wooclap</a:t>
            </a:r>
            <a:r>
              <a:rPr lang="nl-NL" b="1" dirty="0"/>
              <a:t>!</a:t>
            </a:r>
          </a:p>
          <a:p>
            <a:pPr marL="0" indent="0">
              <a:buNone/>
            </a:pPr>
            <a:endParaRPr lang="nl-NL" dirty="0"/>
          </a:p>
        </p:txBody>
      </p:sp>
    </p:spTree>
    <p:extLst>
      <p:ext uri="{BB962C8B-B14F-4D97-AF65-F5344CB8AC3E}">
        <p14:creationId xmlns:p14="http://schemas.microsoft.com/office/powerpoint/2010/main" val="1509386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2053E1DD-4E35-40AC-9FBD-B325BFB2341F}"/>
              </a:ext>
            </a:extLst>
          </p:cNvPr>
          <p:cNvSpPr>
            <a:spLocks noGrp="1"/>
          </p:cNvSpPr>
          <p:nvPr>
            <p:ph type="title"/>
          </p:nvPr>
        </p:nvSpPr>
        <p:spPr/>
        <p:txBody>
          <a:bodyPr/>
          <a:lstStyle/>
          <a:p>
            <a:r>
              <a:rPr lang="nl-NL" dirty="0">
                <a:solidFill>
                  <a:srgbClr val="016299"/>
                </a:solidFill>
              </a:rPr>
              <a:t>Wandelen is veruit de meest ondernomen activiteit</a:t>
            </a:r>
          </a:p>
        </p:txBody>
      </p:sp>
      <p:sp>
        <p:nvSpPr>
          <p:cNvPr id="6" name="Rechthoek 5">
            <a:extLst>
              <a:ext uri="{FF2B5EF4-FFF2-40B4-BE49-F238E27FC236}">
                <a16:creationId xmlns:a16="http://schemas.microsoft.com/office/drawing/2014/main" id="{9612966C-5440-4DE4-98B8-3FE3BB2D9DC5}"/>
              </a:ext>
            </a:extLst>
          </p:cNvPr>
          <p:cNvSpPr/>
          <p:nvPr/>
        </p:nvSpPr>
        <p:spPr>
          <a:xfrm>
            <a:off x="8662219" y="5678326"/>
            <a:ext cx="2936799" cy="10023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9B298D68-5397-4FE8-89A8-CABE25211FF2}"/>
              </a:ext>
            </a:extLst>
          </p:cNvPr>
          <p:cNvSpPr/>
          <p:nvPr/>
        </p:nvSpPr>
        <p:spPr>
          <a:xfrm>
            <a:off x="8662219" y="5678326"/>
            <a:ext cx="2936799" cy="10023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Picture 2" descr="Persvoorlichting - Impuls Zeeland helpt jou als ondernemer met innoveren,  investeren en internationaliseren">
            <a:extLst>
              <a:ext uri="{FF2B5EF4-FFF2-40B4-BE49-F238E27FC236}">
                <a16:creationId xmlns:a16="http://schemas.microsoft.com/office/drawing/2014/main" id="{51E19C91-967A-485C-8854-C384BF85538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241212" y="6120282"/>
            <a:ext cx="1353805" cy="434170"/>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a:extLst>
              <a:ext uri="{FF2B5EF4-FFF2-40B4-BE49-F238E27FC236}">
                <a16:creationId xmlns:a16="http://schemas.microsoft.com/office/drawing/2014/main" id="{167AACFA-1303-4A59-BFE3-C8F0C0CFE7B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67250" y="6077701"/>
            <a:ext cx="1573162" cy="519333"/>
          </a:xfrm>
          <a:prstGeom prst="rect">
            <a:avLst/>
          </a:prstGeom>
        </p:spPr>
      </p:pic>
      <p:sp>
        <p:nvSpPr>
          <p:cNvPr id="11" name="Tijdelijke aanduiding voor inhoud 11">
            <a:extLst>
              <a:ext uri="{FF2B5EF4-FFF2-40B4-BE49-F238E27FC236}">
                <a16:creationId xmlns:a16="http://schemas.microsoft.com/office/drawing/2014/main" id="{3296971F-C59D-4793-9568-AA1902777C95}"/>
              </a:ext>
            </a:extLst>
          </p:cNvPr>
          <p:cNvSpPr txBox="1">
            <a:spLocks/>
          </p:cNvSpPr>
          <p:nvPr/>
        </p:nvSpPr>
        <p:spPr>
          <a:xfrm>
            <a:off x="883061" y="1707341"/>
            <a:ext cx="9247557" cy="4158154"/>
          </a:xfrm>
          <a:prstGeom prst="rect">
            <a:avLst/>
          </a:prstGeom>
        </p:spPr>
        <p:txBody>
          <a:bodyPr vert="horz" lIns="91440" tIns="45720" rIns="91440" bIns="45720" numCol="1" spcCol="360000" rtlCol="0">
            <a:normAutofit/>
          </a:bodyPr>
          <a:lstStyle>
            <a:lvl1pPr marL="342900" indent="-342900" algn="l" defTabSz="914400" rtl="0" eaLnBrk="1" latinLnBrk="0" hangingPunct="1">
              <a:lnSpc>
                <a:spcPct val="90000"/>
              </a:lnSpc>
              <a:spcBef>
                <a:spcPts val="10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1pPr>
            <a:lvl2pPr marL="600075" indent="-257175" algn="l" defTabSz="914400" rtl="0" eaLnBrk="1" latinLnBrk="0" hangingPunct="1">
              <a:lnSpc>
                <a:spcPct val="90000"/>
              </a:lnSpc>
              <a:spcBef>
                <a:spcPts val="5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2pPr>
            <a:lvl3pPr marL="942975" indent="-257175" algn="l" defTabSz="914400" rtl="0" eaLnBrk="1" latinLnBrk="0" hangingPunct="1">
              <a:lnSpc>
                <a:spcPct val="90000"/>
              </a:lnSpc>
              <a:spcBef>
                <a:spcPts val="5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3pPr>
            <a:lvl4pPr marL="1243013" indent="-214313" algn="l" defTabSz="914400" rtl="0" eaLnBrk="1" latinLnBrk="0" hangingPunct="1">
              <a:lnSpc>
                <a:spcPct val="90000"/>
              </a:lnSpc>
              <a:spcBef>
                <a:spcPts val="5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4pPr>
            <a:lvl5pPr marL="1585913" indent="-214313" algn="l" defTabSz="914400" rtl="0" eaLnBrk="1" latinLnBrk="0" hangingPunct="1">
              <a:lnSpc>
                <a:spcPct val="90000"/>
              </a:lnSpc>
              <a:spcBef>
                <a:spcPts val="5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b="1" dirty="0"/>
              <a:t>Top 10 meest ondernomen vrijetijdsactiviteiten door inwoners in Zeeland</a:t>
            </a:r>
          </a:p>
        </p:txBody>
      </p:sp>
      <p:sp>
        <p:nvSpPr>
          <p:cNvPr id="12" name="Tijdelijke aanduiding voor inhoud 11">
            <a:extLst>
              <a:ext uri="{FF2B5EF4-FFF2-40B4-BE49-F238E27FC236}">
                <a16:creationId xmlns:a16="http://schemas.microsoft.com/office/drawing/2014/main" id="{864456F6-BF95-416F-8AA2-D3C3BEF49DBE}"/>
              </a:ext>
            </a:extLst>
          </p:cNvPr>
          <p:cNvSpPr>
            <a:spLocks noGrp="1"/>
          </p:cNvSpPr>
          <p:nvPr>
            <p:ph idx="12"/>
          </p:nvPr>
        </p:nvSpPr>
        <p:spPr>
          <a:xfrm>
            <a:off x="884584" y="6371493"/>
            <a:ext cx="10573246" cy="225541"/>
          </a:xfrm>
        </p:spPr>
        <p:txBody>
          <a:bodyPr numCol="1" spcCol="360000">
            <a:normAutofit fontScale="55000" lnSpcReduction="20000"/>
          </a:bodyPr>
          <a:lstStyle/>
          <a:p>
            <a:pPr marL="0" indent="0">
              <a:spcBef>
                <a:spcPts val="0"/>
              </a:spcBef>
              <a:buNone/>
            </a:pPr>
            <a:r>
              <a:rPr lang="nl-NL" dirty="0"/>
              <a:t>Bron: Nationaal Vrijetijdsonderzoek 2023, </a:t>
            </a:r>
            <a:r>
              <a:rPr lang="nl-NL" dirty="0" err="1"/>
              <a:t>Factsheet</a:t>
            </a:r>
            <a:r>
              <a:rPr lang="nl-NL" dirty="0"/>
              <a:t> Zeeland (I&amp;O Research, 2024)</a:t>
            </a:r>
          </a:p>
        </p:txBody>
      </p:sp>
      <p:pic>
        <p:nvPicPr>
          <p:cNvPr id="3" name="Afbeelding 2">
            <a:extLst>
              <a:ext uri="{FF2B5EF4-FFF2-40B4-BE49-F238E27FC236}">
                <a16:creationId xmlns:a16="http://schemas.microsoft.com/office/drawing/2014/main" id="{72A96F0A-582B-4211-BE7B-B2644F05F65F}"/>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83060" y="2195522"/>
            <a:ext cx="6501155" cy="3921184"/>
          </a:xfrm>
          <a:prstGeom prst="rect">
            <a:avLst/>
          </a:prstGeom>
        </p:spPr>
      </p:pic>
    </p:spTree>
    <p:extLst>
      <p:ext uri="{BB962C8B-B14F-4D97-AF65-F5344CB8AC3E}">
        <p14:creationId xmlns:p14="http://schemas.microsoft.com/office/powerpoint/2010/main" val="134491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2053E1DD-4E35-40AC-9FBD-B325BFB2341F}"/>
              </a:ext>
            </a:extLst>
          </p:cNvPr>
          <p:cNvSpPr>
            <a:spLocks noGrp="1"/>
          </p:cNvSpPr>
          <p:nvPr>
            <p:ph type="title"/>
          </p:nvPr>
        </p:nvSpPr>
        <p:spPr/>
        <p:txBody>
          <a:bodyPr/>
          <a:lstStyle/>
          <a:p>
            <a:r>
              <a:rPr lang="nl-NL" dirty="0">
                <a:solidFill>
                  <a:srgbClr val="016299"/>
                </a:solidFill>
              </a:rPr>
              <a:t>Wat denkt u?</a:t>
            </a:r>
          </a:p>
        </p:txBody>
      </p:sp>
      <p:sp>
        <p:nvSpPr>
          <p:cNvPr id="6" name="Rechthoek 5">
            <a:extLst>
              <a:ext uri="{FF2B5EF4-FFF2-40B4-BE49-F238E27FC236}">
                <a16:creationId xmlns:a16="http://schemas.microsoft.com/office/drawing/2014/main" id="{9612966C-5440-4DE4-98B8-3FE3BB2D9DC5}"/>
              </a:ext>
            </a:extLst>
          </p:cNvPr>
          <p:cNvSpPr/>
          <p:nvPr/>
        </p:nvSpPr>
        <p:spPr>
          <a:xfrm>
            <a:off x="8662219" y="5678326"/>
            <a:ext cx="2936799" cy="10023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9B298D68-5397-4FE8-89A8-CABE25211FF2}"/>
              </a:ext>
            </a:extLst>
          </p:cNvPr>
          <p:cNvSpPr/>
          <p:nvPr/>
        </p:nvSpPr>
        <p:spPr>
          <a:xfrm>
            <a:off x="8662219" y="5678326"/>
            <a:ext cx="2936799" cy="10023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Picture 2" descr="Persvoorlichting - Impuls Zeeland helpt jou als ondernemer met innoveren,  investeren en internationaliseren">
            <a:extLst>
              <a:ext uri="{FF2B5EF4-FFF2-40B4-BE49-F238E27FC236}">
                <a16:creationId xmlns:a16="http://schemas.microsoft.com/office/drawing/2014/main" id="{51E19C91-967A-485C-8854-C384BF85538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241212" y="6120282"/>
            <a:ext cx="1353805" cy="434170"/>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a:extLst>
              <a:ext uri="{FF2B5EF4-FFF2-40B4-BE49-F238E27FC236}">
                <a16:creationId xmlns:a16="http://schemas.microsoft.com/office/drawing/2014/main" id="{167AACFA-1303-4A59-BFE3-C8F0C0CFE7B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67250" y="6077701"/>
            <a:ext cx="1573162" cy="519333"/>
          </a:xfrm>
          <a:prstGeom prst="rect">
            <a:avLst/>
          </a:prstGeom>
        </p:spPr>
      </p:pic>
      <p:sp>
        <p:nvSpPr>
          <p:cNvPr id="11" name="Tijdelijke aanduiding voor inhoud 11">
            <a:extLst>
              <a:ext uri="{FF2B5EF4-FFF2-40B4-BE49-F238E27FC236}">
                <a16:creationId xmlns:a16="http://schemas.microsoft.com/office/drawing/2014/main" id="{3296971F-C59D-4793-9568-AA1902777C95}"/>
              </a:ext>
            </a:extLst>
          </p:cNvPr>
          <p:cNvSpPr txBox="1">
            <a:spLocks/>
          </p:cNvSpPr>
          <p:nvPr/>
        </p:nvSpPr>
        <p:spPr>
          <a:xfrm>
            <a:off x="883061" y="1650190"/>
            <a:ext cx="9853765" cy="4158154"/>
          </a:xfrm>
          <a:prstGeom prst="rect">
            <a:avLst/>
          </a:prstGeom>
        </p:spPr>
        <p:txBody>
          <a:bodyPr vert="horz" lIns="91440" tIns="45720" rIns="91440" bIns="45720" numCol="1" spcCol="360000" rtlCol="0">
            <a:normAutofit/>
          </a:bodyPr>
          <a:lstStyle>
            <a:lvl1pPr marL="342900" indent="-342900" algn="l" defTabSz="914400" rtl="0" eaLnBrk="1" latinLnBrk="0" hangingPunct="1">
              <a:lnSpc>
                <a:spcPct val="90000"/>
              </a:lnSpc>
              <a:spcBef>
                <a:spcPts val="10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1pPr>
            <a:lvl2pPr marL="600075" indent="-257175" algn="l" defTabSz="914400" rtl="0" eaLnBrk="1" latinLnBrk="0" hangingPunct="1">
              <a:lnSpc>
                <a:spcPct val="90000"/>
              </a:lnSpc>
              <a:spcBef>
                <a:spcPts val="5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2pPr>
            <a:lvl3pPr marL="942975" indent="-257175" algn="l" defTabSz="914400" rtl="0" eaLnBrk="1" latinLnBrk="0" hangingPunct="1">
              <a:lnSpc>
                <a:spcPct val="90000"/>
              </a:lnSpc>
              <a:spcBef>
                <a:spcPts val="5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3pPr>
            <a:lvl4pPr marL="1243013" indent="-214313" algn="l" defTabSz="914400" rtl="0" eaLnBrk="1" latinLnBrk="0" hangingPunct="1">
              <a:lnSpc>
                <a:spcPct val="90000"/>
              </a:lnSpc>
              <a:spcBef>
                <a:spcPts val="5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4pPr>
            <a:lvl5pPr marL="1585913" indent="-214313" algn="l" defTabSz="914400" rtl="0" eaLnBrk="1" latinLnBrk="0" hangingPunct="1">
              <a:lnSpc>
                <a:spcPct val="90000"/>
              </a:lnSpc>
              <a:spcBef>
                <a:spcPts val="5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dirty="0"/>
              <a:t>Hoeveel procent van hun vrijetijdsactiviteiten ondernemen Zeeuwen in de eigen woongemeente? </a:t>
            </a:r>
          </a:p>
          <a:p>
            <a:pPr marL="0" indent="0">
              <a:buNone/>
            </a:pPr>
            <a:endParaRPr lang="nl-NL" dirty="0"/>
          </a:p>
          <a:p>
            <a:r>
              <a:rPr lang="nl-NL" dirty="0"/>
              <a:t>35%</a:t>
            </a:r>
          </a:p>
          <a:p>
            <a:r>
              <a:rPr lang="nl-NL" dirty="0"/>
              <a:t>55%</a:t>
            </a:r>
          </a:p>
          <a:p>
            <a:r>
              <a:rPr lang="nl-NL" dirty="0"/>
              <a:t>75%</a:t>
            </a:r>
          </a:p>
          <a:p>
            <a:r>
              <a:rPr lang="nl-NL" dirty="0"/>
              <a:t>95%</a:t>
            </a:r>
          </a:p>
          <a:p>
            <a:pPr marL="0" indent="0">
              <a:buNone/>
            </a:pPr>
            <a:endParaRPr lang="nl-NL" dirty="0"/>
          </a:p>
          <a:p>
            <a:pPr marL="0" indent="0">
              <a:buNone/>
            </a:pPr>
            <a:r>
              <a:rPr lang="nl-NL" b="1" dirty="0" err="1"/>
              <a:t>Wooclap</a:t>
            </a:r>
            <a:r>
              <a:rPr lang="nl-NL" b="1" dirty="0"/>
              <a:t>!</a:t>
            </a:r>
          </a:p>
          <a:p>
            <a:pPr marL="0" indent="0">
              <a:buNone/>
            </a:pPr>
            <a:endParaRPr lang="nl-NL" dirty="0"/>
          </a:p>
          <a:p>
            <a:pPr marL="0" indent="0">
              <a:buNone/>
            </a:pPr>
            <a:endParaRPr lang="nl-NL" dirty="0"/>
          </a:p>
        </p:txBody>
      </p:sp>
    </p:spTree>
    <p:extLst>
      <p:ext uri="{BB962C8B-B14F-4D97-AF65-F5344CB8AC3E}">
        <p14:creationId xmlns:p14="http://schemas.microsoft.com/office/powerpoint/2010/main" val="10849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2053E1DD-4E35-40AC-9FBD-B325BFB2341F}"/>
              </a:ext>
            </a:extLst>
          </p:cNvPr>
          <p:cNvSpPr>
            <a:spLocks noGrp="1"/>
          </p:cNvSpPr>
          <p:nvPr>
            <p:ph type="title"/>
          </p:nvPr>
        </p:nvSpPr>
        <p:spPr/>
        <p:txBody>
          <a:bodyPr/>
          <a:lstStyle/>
          <a:p>
            <a:r>
              <a:rPr lang="nl-NL" dirty="0">
                <a:solidFill>
                  <a:srgbClr val="016299"/>
                </a:solidFill>
              </a:rPr>
              <a:t>Inwoners ondernemen meeste activiteiten in eigen gemeente</a:t>
            </a:r>
          </a:p>
        </p:txBody>
      </p:sp>
      <p:sp>
        <p:nvSpPr>
          <p:cNvPr id="6" name="Rechthoek 5">
            <a:extLst>
              <a:ext uri="{FF2B5EF4-FFF2-40B4-BE49-F238E27FC236}">
                <a16:creationId xmlns:a16="http://schemas.microsoft.com/office/drawing/2014/main" id="{9612966C-5440-4DE4-98B8-3FE3BB2D9DC5}"/>
              </a:ext>
            </a:extLst>
          </p:cNvPr>
          <p:cNvSpPr/>
          <p:nvPr/>
        </p:nvSpPr>
        <p:spPr>
          <a:xfrm>
            <a:off x="8662219" y="5678326"/>
            <a:ext cx="2936799" cy="10023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9B298D68-5397-4FE8-89A8-CABE25211FF2}"/>
              </a:ext>
            </a:extLst>
          </p:cNvPr>
          <p:cNvSpPr/>
          <p:nvPr/>
        </p:nvSpPr>
        <p:spPr>
          <a:xfrm>
            <a:off x="8662219" y="5678326"/>
            <a:ext cx="2936799" cy="10023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Picture 2" descr="Persvoorlichting - Impuls Zeeland helpt jou als ondernemer met innoveren,  investeren en internationaliseren">
            <a:extLst>
              <a:ext uri="{FF2B5EF4-FFF2-40B4-BE49-F238E27FC236}">
                <a16:creationId xmlns:a16="http://schemas.microsoft.com/office/drawing/2014/main" id="{51E19C91-967A-485C-8854-C384BF85538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241212" y="6120282"/>
            <a:ext cx="1353805" cy="434170"/>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a:extLst>
              <a:ext uri="{FF2B5EF4-FFF2-40B4-BE49-F238E27FC236}">
                <a16:creationId xmlns:a16="http://schemas.microsoft.com/office/drawing/2014/main" id="{167AACFA-1303-4A59-BFE3-C8F0C0CFE7B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67250" y="6077701"/>
            <a:ext cx="1573162" cy="519333"/>
          </a:xfrm>
          <a:prstGeom prst="rect">
            <a:avLst/>
          </a:prstGeom>
        </p:spPr>
      </p:pic>
      <p:sp>
        <p:nvSpPr>
          <p:cNvPr id="11" name="Tijdelijke aanduiding voor inhoud 11">
            <a:extLst>
              <a:ext uri="{FF2B5EF4-FFF2-40B4-BE49-F238E27FC236}">
                <a16:creationId xmlns:a16="http://schemas.microsoft.com/office/drawing/2014/main" id="{3296971F-C59D-4793-9568-AA1902777C95}"/>
              </a:ext>
            </a:extLst>
          </p:cNvPr>
          <p:cNvSpPr txBox="1">
            <a:spLocks/>
          </p:cNvSpPr>
          <p:nvPr/>
        </p:nvSpPr>
        <p:spPr>
          <a:xfrm>
            <a:off x="883061" y="2414588"/>
            <a:ext cx="9853765" cy="3393756"/>
          </a:xfrm>
          <a:prstGeom prst="rect">
            <a:avLst/>
          </a:prstGeom>
        </p:spPr>
        <p:txBody>
          <a:bodyPr vert="horz" lIns="91440" tIns="45720" rIns="91440" bIns="45720" numCol="1" spcCol="360000" rtlCol="0">
            <a:normAutofit/>
          </a:bodyPr>
          <a:lstStyle>
            <a:lvl1pPr marL="342900" indent="-342900" algn="l" defTabSz="914400" rtl="0" eaLnBrk="1" latinLnBrk="0" hangingPunct="1">
              <a:lnSpc>
                <a:spcPct val="90000"/>
              </a:lnSpc>
              <a:spcBef>
                <a:spcPts val="10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1pPr>
            <a:lvl2pPr marL="600075" indent="-257175" algn="l" defTabSz="914400" rtl="0" eaLnBrk="1" latinLnBrk="0" hangingPunct="1">
              <a:lnSpc>
                <a:spcPct val="90000"/>
              </a:lnSpc>
              <a:spcBef>
                <a:spcPts val="5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2pPr>
            <a:lvl3pPr marL="942975" indent="-257175" algn="l" defTabSz="914400" rtl="0" eaLnBrk="1" latinLnBrk="0" hangingPunct="1">
              <a:lnSpc>
                <a:spcPct val="90000"/>
              </a:lnSpc>
              <a:spcBef>
                <a:spcPts val="5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3pPr>
            <a:lvl4pPr marL="1243013" indent="-214313" algn="l" defTabSz="914400" rtl="0" eaLnBrk="1" latinLnBrk="0" hangingPunct="1">
              <a:lnSpc>
                <a:spcPct val="90000"/>
              </a:lnSpc>
              <a:spcBef>
                <a:spcPts val="5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4pPr>
            <a:lvl5pPr marL="1585913" indent="-214313" algn="l" defTabSz="914400" rtl="0" eaLnBrk="1" latinLnBrk="0" hangingPunct="1">
              <a:lnSpc>
                <a:spcPct val="90000"/>
              </a:lnSpc>
              <a:spcBef>
                <a:spcPts val="5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nl-NL" sz="19900" dirty="0"/>
              <a:t>75%</a:t>
            </a:r>
          </a:p>
          <a:p>
            <a:pPr marL="0" indent="0">
              <a:buNone/>
            </a:pPr>
            <a:endParaRPr lang="nl-NL" dirty="0"/>
          </a:p>
        </p:txBody>
      </p:sp>
      <p:sp>
        <p:nvSpPr>
          <p:cNvPr id="12" name="Tijdelijke aanduiding voor inhoud 11">
            <a:extLst>
              <a:ext uri="{FF2B5EF4-FFF2-40B4-BE49-F238E27FC236}">
                <a16:creationId xmlns:a16="http://schemas.microsoft.com/office/drawing/2014/main" id="{2F5473D0-2918-4D2A-9CDD-F689A0B8022A}"/>
              </a:ext>
            </a:extLst>
          </p:cNvPr>
          <p:cNvSpPr>
            <a:spLocks noGrp="1"/>
          </p:cNvSpPr>
          <p:nvPr>
            <p:ph idx="12"/>
          </p:nvPr>
        </p:nvSpPr>
        <p:spPr>
          <a:xfrm>
            <a:off x="884584" y="6371493"/>
            <a:ext cx="10573246" cy="225541"/>
          </a:xfrm>
        </p:spPr>
        <p:txBody>
          <a:bodyPr numCol="1" spcCol="360000">
            <a:normAutofit fontScale="55000" lnSpcReduction="20000"/>
          </a:bodyPr>
          <a:lstStyle/>
          <a:p>
            <a:pPr marL="0" indent="0">
              <a:spcBef>
                <a:spcPts val="0"/>
              </a:spcBef>
              <a:buNone/>
            </a:pPr>
            <a:r>
              <a:rPr lang="nl-NL" dirty="0"/>
              <a:t>Bron: Nationaal Vrijetijdsonderzoek 2023, </a:t>
            </a:r>
            <a:r>
              <a:rPr lang="nl-NL" dirty="0" err="1"/>
              <a:t>Factsheet</a:t>
            </a:r>
            <a:r>
              <a:rPr lang="nl-NL" dirty="0"/>
              <a:t> Zeeland (I&amp;O Research, 2024)</a:t>
            </a:r>
          </a:p>
        </p:txBody>
      </p:sp>
    </p:spTree>
    <p:extLst>
      <p:ext uri="{BB962C8B-B14F-4D97-AF65-F5344CB8AC3E}">
        <p14:creationId xmlns:p14="http://schemas.microsoft.com/office/powerpoint/2010/main" val="2819172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2053E1DD-4E35-40AC-9FBD-B325BFB2341F}"/>
              </a:ext>
            </a:extLst>
          </p:cNvPr>
          <p:cNvSpPr>
            <a:spLocks noGrp="1"/>
          </p:cNvSpPr>
          <p:nvPr>
            <p:ph type="title"/>
          </p:nvPr>
        </p:nvSpPr>
        <p:spPr>
          <a:xfrm>
            <a:off x="884584" y="780299"/>
            <a:ext cx="10819196" cy="457200"/>
          </a:xfrm>
        </p:spPr>
        <p:txBody>
          <a:bodyPr/>
          <a:lstStyle/>
          <a:p>
            <a:r>
              <a:rPr lang="nl-NL" dirty="0">
                <a:solidFill>
                  <a:srgbClr val="016299"/>
                </a:solidFill>
              </a:rPr>
              <a:t>Vooral </a:t>
            </a:r>
            <a:r>
              <a:rPr lang="nl-NL" dirty="0" err="1">
                <a:solidFill>
                  <a:srgbClr val="016299"/>
                </a:solidFill>
              </a:rPr>
              <a:t>routegebonden</a:t>
            </a:r>
            <a:r>
              <a:rPr lang="nl-NL" dirty="0">
                <a:solidFill>
                  <a:srgbClr val="016299"/>
                </a:solidFill>
              </a:rPr>
              <a:t> activiteiten, ontspannen en evenementen</a:t>
            </a:r>
          </a:p>
        </p:txBody>
      </p:sp>
      <p:sp>
        <p:nvSpPr>
          <p:cNvPr id="12" name="Tijdelijke aanduiding voor inhoud 11">
            <a:extLst>
              <a:ext uri="{FF2B5EF4-FFF2-40B4-BE49-F238E27FC236}">
                <a16:creationId xmlns:a16="http://schemas.microsoft.com/office/drawing/2014/main" id="{446A04D7-60C1-48BE-B7DC-A531758CD2D1}"/>
              </a:ext>
            </a:extLst>
          </p:cNvPr>
          <p:cNvSpPr>
            <a:spLocks noGrp="1"/>
          </p:cNvSpPr>
          <p:nvPr>
            <p:ph idx="12"/>
          </p:nvPr>
        </p:nvSpPr>
        <p:spPr>
          <a:xfrm>
            <a:off x="884584" y="6371493"/>
            <a:ext cx="10573246" cy="225541"/>
          </a:xfrm>
        </p:spPr>
        <p:txBody>
          <a:bodyPr numCol="1" spcCol="360000">
            <a:normAutofit fontScale="55000" lnSpcReduction="20000"/>
          </a:bodyPr>
          <a:lstStyle/>
          <a:p>
            <a:pPr marL="0" indent="0">
              <a:spcBef>
                <a:spcPts val="0"/>
              </a:spcBef>
              <a:buNone/>
            </a:pPr>
            <a:r>
              <a:rPr lang="nl-NL" dirty="0"/>
              <a:t>Bron: Nationaal Vrijetijdsonderzoek 2023, </a:t>
            </a:r>
            <a:r>
              <a:rPr lang="nl-NL" dirty="0" err="1"/>
              <a:t>Factsheet</a:t>
            </a:r>
            <a:r>
              <a:rPr lang="nl-NL" dirty="0"/>
              <a:t> Zeeland (I&amp;O Research, 2024)</a:t>
            </a:r>
          </a:p>
        </p:txBody>
      </p:sp>
      <p:sp>
        <p:nvSpPr>
          <p:cNvPr id="6" name="Rechthoek 5">
            <a:extLst>
              <a:ext uri="{FF2B5EF4-FFF2-40B4-BE49-F238E27FC236}">
                <a16:creationId xmlns:a16="http://schemas.microsoft.com/office/drawing/2014/main" id="{9612966C-5440-4DE4-98B8-3FE3BB2D9DC5}"/>
              </a:ext>
            </a:extLst>
          </p:cNvPr>
          <p:cNvSpPr/>
          <p:nvPr/>
        </p:nvSpPr>
        <p:spPr>
          <a:xfrm>
            <a:off x="8662219" y="5678326"/>
            <a:ext cx="2936799" cy="10023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9B298D68-5397-4FE8-89A8-CABE25211FF2}"/>
              </a:ext>
            </a:extLst>
          </p:cNvPr>
          <p:cNvSpPr/>
          <p:nvPr/>
        </p:nvSpPr>
        <p:spPr>
          <a:xfrm>
            <a:off x="8766981" y="5696498"/>
            <a:ext cx="2936799" cy="10023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Picture 2" descr="Persvoorlichting - Impuls Zeeland helpt jou als ondernemer met innoveren,  investeren en internationaliseren">
            <a:extLst>
              <a:ext uri="{FF2B5EF4-FFF2-40B4-BE49-F238E27FC236}">
                <a16:creationId xmlns:a16="http://schemas.microsoft.com/office/drawing/2014/main" id="{51E19C91-967A-485C-8854-C384BF85538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241212" y="6120282"/>
            <a:ext cx="1353805" cy="434170"/>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a:extLst>
              <a:ext uri="{FF2B5EF4-FFF2-40B4-BE49-F238E27FC236}">
                <a16:creationId xmlns:a16="http://schemas.microsoft.com/office/drawing/2014/main" id="{167AACFA-1303-4A59-BFE3-C8F0C0CFE7B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67250" y="6077701"/>
            <a:ext cx="1573162" cy="519333"/>
          </a:xfrm>
          <a:prstGeom prst="rect">
            <a:avLst/>
          </a:prstGeom>
        </p:spPr>
      </p:pic>
      <p:sp>
        <p:nvSpPr>
          <p:cNvPr id="13" name="Tijdelijke aanduiding voor inhoud 11">
            <a:extLst>
              <a:ext uri="{FF2B5EF4-FFF2-40B4-BE49-F238E27FC236}">
                <a16:creationId xmlns:a16="http://schemas.microsoft.com/office/drawing/2014/main" id="{3888998B-E2AF-4D06-AC25-F6456EC2BF92}"/>
              </a:ext>
            </a:extLst>
          </p:cNvPr>
          <p:cNvSpPr txBox="1">
            <a:spLocks/>
          </p:cNvSpPr>
          <p:nvPr/>
        </p:nvSpPr>
        <p:spPr>
          <a:xfrm>
            <a:off x="883061" y="1728773"/>
            <a:ext cx="9247557" cy="4158154"/>
          </a:xfrm>
          <a:prstGeom prst="rect">
            <a:avLst/>
          </a:prstGeom>
        </p:spPr>
        <p:txBody>
          <a:bodyPr vert="horz" lIns="91440" tIns="45720" rIns="91440" bIns="45720" numCol="1" spcCol="360000" rtlCol="0">
            <a:normAutofit/>
          </a:bodyPr>
          <a:lstStyle>
            <a:lvl1pPr marL="342900" indent="-342900" algn="l" defTabSz="914400" rtl="0" eaLnBrk="1" latinLnBrk="0" hangingPunct="1">
              <a:lnSpc>
                <a:spcPct val="90000"/>
              </a:lnSpc>
              <a:spcBef>
                <a:spcPts val="10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1pPr>
            <a:lvl2pPr marL="600075" indent="-257175" algn="l" defTabSz="914400" rtl="0" eaLnBrk="1" latinLnBrk="0" hangingPunct="1">
              <a:lnSpc>
                <a:spcPct val="90000"/>
              </a:lnSpc>
              <a:spcBef>
                <a:spcPts val="5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2pPr>
            <a:lvl3pPr marL="942975" indent="-257175" algn="l" defTabSz="914400" rtl="0" eaLnBrk="1" latinLnBrk="0" hangingPunct="1">
              <a:lnSpc>
                <a:spcPct val="90000"/>
              </a:lnSpc>
              <a:spcBef>
                <a:spcPts val="5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3pPr>
            <a:lvl4pPr marL="1243013" indent="-214313" algn="l" defTabSz="914400" rtl="0" eaLnBrk="1" latinLnBrk="0" hangingPunct="1">
              <a:lnSpc>
                <a:spcPct val="90000"/>
              </a:lnSpc>
              <a:spcBef>
                <a:spcPts val="5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4pPr>
            <a:lvl5pPr marL="1585913" indent="-214313" algn="l" defTabSz="914400" rtl="0" eaLnBrk="1" latinLnBrk="0" hangingPunct="1">
              <a:lnSpc>
                <a:spcPct val="90000"/>
              </a:lnSpc>
              <a:spcBef>
                <a:spcPts val="5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b="1" dirty="0"/>
              <a:t>Herkomst van personen die vrijetijdsactiviteiten in Zeeland ondernamen</a:t>
            </a:r>
          </a:p>
        </p:txBody>
      </p:sp>
      <p:pic>
        <p:nvPicPr>
          <p:cNvPr id="3" name="Afbeelding 2">
            <a:extLst>
              <a:ext uri="{FF2B5EF4-FFF2-40B4-BE49-F238E27FC236}">
                <a16:creationId xmlns:a16="http://schemas.microsoft.com/office/drawing/2014/main" id="{C37E7C4F-1512-4C15-9E13-98B6BBCB6290}"/>
              </a:ext>
            </a:extLst>
          </p:cNvPr>
          <p:cNvPicPr>
            <a:picLocks noChangeAspect="1"/>
          </p:cNvPicPr>
          <p:nvPr/>
        </p:nvPicPr>
        <p:blipFill>
          <a:blip r:embed="rId5"/>
          <a:stretch>
            <a:fillRect/>
          </a:stretch>
        </p:blipFill>
        <p:spPr>
          <a:xfrm>
            <a:off x="883061" y="2216605"/>
            <a:ext cx="9924828" cy="3588207"/>
          </a:xfrm>
          <a:prstGeom prst="rect">
            <a:avLst/>
          </a:prstGeom>
        </p:spPr>
      </p:pic>
      <p:sp>
        <p:nvSpPr>
          <p:cNvPr id="11" name="Rechthoek 10">
            <a:extLst>
              <a:ext uri="{FF2B5EF4-FFF2-40B4-BE49-F238E27FC236}">
                <a16:creationId xmlns:a16="http://schemas.microsoft.com/office/drawing/2014/main" id="{AB7479DB-0586-47D3-B0DF-851CB36AEAB5}"/>
              </a:ext>
            </a:extLst>
          </p:cNvPr>
          <p:cNvSpPr/>
          <p:nvPr/>
        </p:nvSpPr>
        <p:spPr>
          <a:xfrm>
            <a:off x="8367250" y="2202423"/>
            <a:ext cx="2812027" cy="33922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9231303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1D4F4C39-43F3-4B6C-9879-BE209E22C455}"/>
              </a:ext>
            </a:extLst>
          </p:cNvPr>
          <p:cNvSpPr/>
          <p:nvPr/>
        </p:nvSpPr>
        <p:spPr>
          <a:xfrm>
            <a:off x="806245" y="1307690"/>
            <a:ext cx="10864645" cy="304800"/>
          </a:xfrm>
          <a:prstGeom prst="rect">
            <a:avLst/>
          </a:prstGeom>
          <a:solidFill>
            <a:srgbClr val="016299"/>
          </a:solidFill>
          <a:ln>
            <a:solidFill>
              <a:srgbClr val="0162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A5703A2-3C87-460F-A31F-9203E89737C5}"/>
              </a:ext>
            </a:extLst>
          </p:cNvPr>
          <p:cNvSpPr/>
          <p:nvPr/>
        </p:nvSpPr>
        <p:spPr>
          <a:xfrm>
            <a:off x="8662219" y="5678326"/>
            <a:ext cx="2936799" cy="10023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extLst>
              <a:ext uri="{FF2B5EF4-FFF2-40B4-BE49-F238E27FC236}">
                <a16:creationId xmlns:a16="http://schemas.microsoft.com/office/drawing/2014/main" id="{B11459CF-DC95-412D-AC20-DA0E30C053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67250" y="6077701"/>
            <a:ext cx="1573162" cy="519333"/>
          </a:xfrm>
          <a:prstGeom prst="rect">
            <a:avLst/>
          </a:prstGeom>
        </p:spPr>
      </p:pic>
      <p:pic>
        <p:nvPicPr>
          <p:cNvPr id="8" name="Picture 2" descr="Persvoorlichting - Impuls Zeeland helpt jou als ondernemer met innoveren,  investeren en internationaliseren">
            <a:extLst>
              <a:ext uri="{FF2B5EF4-FFF2-40B4-BE49-F238E27FC236}">
                <a16:creationId xmlns:a16="http://schemas.microsoft.com/office/drawing/2014/main" id="{704975AF-3731-403C-8694-4D3093D153E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241212" y="6120282"/>
            <a:ext cx="1353805" cy="434170"/>
          </a:xfrm>
          <a:prstGeom prst="rect">
            <a:avLst/>
          </a:prstGeom>
          <a:noFill/>
          <a:extLst>
            <a:ext uri="{909E8E84-426E-40DD-AFC4-6F175D3DCCD1}">
              <a14:hiddenFill xmlns:a14="http://schemas.microsoft.com/office/drawing/2010/main">
                <a:solidFill>
                  <a:srgbClr val="FFFFFF"/>
                </a:solidFill>
              </a14:hiddenFill>
            </a:ext>
          </a:extLst>
        </p:spPr>
      </p:pic>
      <p:sp>
        <p:nvSpPr>
          <p:cNvPr id="9" name="Titel 1">
            <a:extLst>
              <a:ext uri="{FF2B5EF4-FFF2-40B4-BE49-F238E27FC236}">
                <a16:creationId xmlns:a16="http://schemas.microsoft.com/office/drawing/2014/main" id="{9D11FEFB-C98C-409A-8A6F-20F5088DAD86}"/>
              </a:ext>
            </a:extLst>
          </p:cNvPr>
          <p:cNvSpPr>
            <a:spLocks noGrp="1"/>
          </p:cNvSpPr>
          <p:nvPr>
            <p:ph type="title"/>
          </p:nvPr>
        </p:nvSpPr>
        <p:spPr>
          <a:xfrm>
            <a:off x="809376" y="2314207"/>
            <a:ext cx="10573247" cy="457200"/>
          </a:xfrm>
        </p:spPr>
        <p:txBody>
          <a:bodyPr/>
          <a:lstStyle/>
          <a:p>
            <a:pPr algn="ctr">
              <a:spcBef>
                <a:spcPts val="0"/>
              </a:spcBef>
            </a:pPr>
            <a:r>
              <a:rPr lang="nl-NL" dirty="0"/>
              <a:t>Activiteiten van Zeeuwen</a:t>
            </a:r>
            <a:br>
              <a:rPr lang="nl-NL" dirty="0"/>
            </a:br>
            <a:r>
              <a:rPr lang="nl-NL" dirty="0"/>
              <a:t>buiten Zeeland</a:t>
            </a:r>
          </a:p>
        </p:txBody>
      </p:sp>
    </p:spTree>
    <p:extLst>
      <p:ext uri="{BB962C8B-B14F-4D97-AF65-F5344CB8AC3E}">
        <p14:creationId xmlns:p14="http://schemas.microsoft.com/office/powerpoint/2010/main" val="2417255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4E5C42-E077-4F03-8D43-F1FE0969B201}"/>
              </a:ext>
            </a:extLst>
          </p:cNvPr>
          <p:cNvSpPr>
            <a:spLocks noGrp="1"/>
          </p:cNvSpPr>
          <p:nvPr>
            <p:ph type="title"/>
          </p:nvPr>
        </p:nvSpPr>
        <p:spPr/>
        <p:txBody>
          <a:bodyPr/>
          <a:lstStyle/>
          <a:p>
            <a:r>
              <a:rPr lang="nl-NL" dirty="0"/>
              <a:t>Wie zijn wij</a:t>
            </a:r>
          </a:p>
        </p:txBody>
      </p:sp>
      <p:sp>
        <p:nvSpPr>
          <p:cNvPr id="3" name="Tijdelijke aanduiding voor tekst 2">
            <a:extLst>
              <a:ext uri="{FF2B5EF4-FFF2-40B4-BE49-F238E27FC236}">
                <a16:creationId xmlns:a16="http://schemas.microsoft.com/office/drawing/2014/main" id="{F0F4BA12-B80C-4899-88A3-387142328398}"/>
              </a:ext>
            </a:extLst>
          </p:cNvPr>
          <p:cNvSpPr>
            <a:spLocks noGrp="1"/>
          </p:cNvSpPr>
          <p:nvPr>
            <p:ph type="body" sz="half" idx="2"/>
          </p:nvPr>
        </p:nvSpPr>
        <p:spPr/>
        <p:txBody>
          <a:bodyPr/>
          <a:lstStyle/>
          <a:p>
            <a:r>
              <a:rPr lang="nl-NL" dirty="0"/>
              <a:t>Daniek Nijland				Harm IJben</a:t>
            </a:r>
          </a:p>
          <a:p>
            <a:r>
              <a:rPr lang="nl-NL" b="0" dirty="0"/>
              <a:t>Onderzoeker					Projectmanager vrijetijdseconomie</a:t>
            </a:r>
          </a:p>
          <a:p>
            <a:r>
              <a:rPr lang="nl-NL" b="0" dirty="0"/>
              <a:t>HZ Kenniscentrum Kusttoerisme		Impuls Zeeland</a:t>
            </a:r>
          </a:p>
        </p:txBody>
      </p:sp>
      <p:sp>
        <p:nvSpPr>
          <p:cNvPr id="4" name="Rechthoek 3">
            <a:extLst>
              <a:ext uri="{FF2B5EF4-FFF2-40B4-BE49-F238E27FC236}">
                <a16:creationId xmlns:a16="http://schemas.microsoft.com/office/drawing/2014/main" id="{5190873A-C090-4EF0-853F-8E30697F7E4A}"/>
              </a:ext>
            </a:extLst>
          </p:cNvPr>
          <p:cNvSpPr/>
          <p:nvPr/>
        </p:nvSpPr>
        <p:spPr>
          <a:xfrm>
            <a:off x="8662219" y="5678326"/>
            <a:ext cx="2936799" cy="10023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extLst>
              <a:ext uri="{FF2B5EF4-FFF2-40B4-BE49-F238E27FC236}">
                <a16:creationId xmlns:a16="http://schemas.microsoft.com/office/drawing/2014/main" id="{53A1C2E0-A920-451E-A156-178B5CC25D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67250" y="6077701"/>
            <a:ext cx="1573162" cy="519333"/>
          </a:xfrm>
          <a:prstGeom prst="rect">
            <a:avLst/>
          </a:prstGeom>
        </p:spPr>
      </p:pic>
      <p:pic>
        <p:nvPicPr>
          <p:cNvPr id="8" name="Picture 2" descr="Persvoorlichting - Impuls Zeeland helpt jou als ondernemer met innoveren,  investeren en internationaliseren">
            <a:extLst>
              <a:ext uri="{FF2B5EF4-FFF2-40B4-BE49-F238E27FC236}">
                <a16:creationId xmlns:a16="http://schemas.microsoft.com/office/drawing/2014/main" id="{F053FF3F-B123-4CC9-9EEB-51076D5D602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241212" y="6120282"/>
            <a:ext cx="1353805" cy="434170"/>
          </a:xfrm>
          <a:prstGeom prst="rect">
            <a:avLst/>
          </a:prstGeom>
          <a:noFill/>
          <a:extLst>
            <a:ext uri="{909E8E84-426E-40DD-AFC4-6F175D3DCCD1}">
              <a14:hiddenFill xmlns:a14="http://schemas.microsoft.com/office/drawing/2010/main">
                <a:solidFill>
                  <a:srgbClr val="FFFFFF"/>
                </a:solidFill>
              </a14:hiddenFill>
            </a:ext>
          </a:extLst>
        </p:spPr>
      </p:pic>
      <p:pic>
        <p:nvPicPr>
          <p:cNvPr id="12" name="Afbeelding 11">
            <a:extLst>
              <a:ext uri="{FF2B5EF4-FFF2-40B4-BE49-F238E27FC236}">
                <a16:creationId xmlns:a16="http://schemas.microsoft.com/office/drawing/2014/main" id="{D2FCB944-058C-4E7F-BCD7-7BBA5B29E7B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90164" y="2979174"/>
            <a:ext cx="2341294" cy="2580968"/>
          </a:xfrm>
          <a:prstGeom prst="ellipse">
            <a:avLst/>
          </a:prstGeom>
          <a:ln w="63500" cap="rnd">
            <a:solidFill>
              <a:schemeClr val="accent1">
                <a:lumMod val="20000"/>
                <a:lumOff val="8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074" name="Picture 2" descr="https://www.impulszeeland.nl/media/Medewerkers/_350x450_crop_center-center_80_none/Tijdelijke-foto-Harm-v2.JPG">
            <a:extLst>
              <a:ext uri="{FF2B5EF4-FFF2-40B4-BE49-F238E27FC236}">
                <a16:creationId xmlns:a16="http://schemas.microsoft.com/office/drawing/2014/main" id="{A39A8531-41A1-4F9F-92B6-27EA43EF4537}"/>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6469625" y="2974565"/>
            <a:ext cx="2341294" cy="2580968"/>
          </a:xfrm>
          <a:prstGeom prst="ellipse">
            <a:avLst/>
          </a:prstGeom>
          <a:ln w="63500" cap="rnd">
            <a:solidFill>
              <a:schemeClr val="accent1">
                <a:lumMod val="20000"/>
                <a:lumOff val="8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2138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2053E1DD-4E35-40AC-9FBD-B325BFB2341F}"/>
              </a:ext>
            </a:extLst>
          </p:cNvPr>
          <p:cNvSpPr>
            <a:spLocks noGrp="1"/>
          </p:cNvSpPr>
          <p:nvPr>
            <p:ph type="title"/>
          </p:nvPr>
        </p:nvSpPr>
        <p:spPr/>
        <p:txBody>
          <a:bodyPr/>
          <a:lstStyle/>
          <a:p>
            <a:r>
              <a:rPr lang="nl-NL" dirty="0">
                <a:solidFill>
                  <a:srgbClr val="016299"/>
                </a:solidFill>
              </a:rPr>
              <a:t>1 op de 10 vrijetijdsactiviteiten buiten Zeeland ondernomen</a:t>
            </a:r>
          </a:p>
        </p:txBody>
      </p:sp>
      <p:sp>
        <p:nvSpPr>
          <p:cNvPr id="12" name="Tijdelijke aanduiding voor inhoud 11">
            <a:extLst>
              <a:ext uri="{FF2B5EF4-FFF2-40B4-BE49-F238E27FC236}">
                <a16:creationId xmlns:a16="http://schemas.microsoft.com/office/drawing/2014/main" id="{446A04D7-60C1-48BE-B7DC-A531758CD2D1}"/>
              </a:ext>
            </a:extLst>
          </p:cNvPr>
          <p:cNvSpPr>
            <a:spLocks noGrp="1"/>
          </p:cNvSpPr>
          <p:nvPr>
            <p:ph idx="12"/>
          </p:nvPr>
        </p:nvSpPr>
        <p:spPr>
          <a:xfrm>
            <a:off x="884584" y="6381085"/>
            <a:ext cx="10573246" cy="225541"/>
          </a:xfrm>
        </p:spPr>
        <p:txBody>
          <a:bodyPr numCol="1" spcCol="360000">
            <a:normAutofit fontScale="55000" lnSpcReduction="20000"/>
          </a:bodyPr>
          <a:lstStyle/>
          <a:p>
            <a:pPr marL="0" indent="0">
              <a:spcBef>
                <a:spcPts val="0"/>
              </a:spcBef>
              <a:buNone/>
            </a:pPr>
            <a:r>
              <a:rPr lang="nl-NL" dirty="0"/>
              <a:t>Bron: Nationaal Vrijetijdsonderzoek 2023, </a:t>
            </a:r>
            <a:r>
              <a:rPr lang="nl-NL" dirty="0" err="1"/>
              <a:t>Factsheet</a:t>
            </a:r>
            <a:r>
              <a:rPr lang="nl-NL" dirty="0"/>
              <a:t> Zeeland (I&amp;O Research, 2024)</a:t>
            </a:r>
          </a:p>
        </p:txBody>
      </p:sp>
      <p:sp>
        <p:nvSpPr>
          <p:cNvPr id="6" name="Rechthoek 5">
            <a:extLst>
              <a:ext uri="{FF2B5EF4-FFF2-40B4-BE49-F238E27FC236}">
                <a16:creationId xmlns:a16="http://schemas.microsoft.com/office/drawing/2014/main" id="{9612966C-5440-4DE4-98B8-3FE3BB2D9DC5}"/>
              </a:ext>
            </a:extLst>
          </p:cNvPr>
          <p:cNvSpPr/>
          <p:nvPr/>
        </p:nvSpPr>
        <p:spPr>
          <a:xfrm>
            <a:off x="8662219" y="5678326"/>
            <a:ext cx="2936799" cy="10023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9B298D68-5397-4FE8-89A8-CABE25211FF2}"/>
              </a:ext>
            </a:extLst>
          </p:cNvPr>
          <p:cNvSpPr/>
          <p:nvPr/>
        </p:nvSpPr>
        <p:spPr>
          <a:xfrm>
            <a:off x="8662219" y="5678326"/>
            <a:ext cx="2936799" cy="10023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Picture 2" descr="Persvoorlichting - Impuls Zeeland helpt jou als ondernemer met innoveren,  investeren en internationaliseren">
            <a:extLst>
              <a:ext uri="{FF2B5EF4-FFF2-40B4-BE49-F238E27FC236}">
                <a16:creationId xmlns:a16="http://schemas.microsoft.com/office/drawing/2014/main" id="{51E19C91-967A-485C-8854-C384BF85538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241212" y="6120282"/>
            <a:ext cx="1353805" cy="434170"/>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a:extLst>
              <a:ext uri="{FF2B5EF4-FFF2-40B4-BE49-F238E27FC236}">
                <a16:creationId xmlns:a16="http://schemas.microsoft.com/office/drawing/2014/main" id="{167AACFA-1303-4A59-BFE3-C8F0C0CFE7B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67250" y="6077701"/>
            <a:ext cx="1573162" cy="519333"/>
          </a:xfrm>
          <a:prstGeom prst="rect">
            <a:avLst/>
          </a:prstGeom>
        </p:spPr>
      </p:pic>
      <p:pic>
        <p:nvPicPr>
          <p:cNvPr id="4" name="Afbeelding 3">
            <a:extLst>
              <a:ext uri="{FF2B5EF4-FFF2-40B4-BE49-F238E27FC236}">
                <a16:creationId xmlns:a16="http://schemas.microsoft.com/office/drawing/2014/main" id="{2C2FB801-6A3B-4550-9330-EED46A5D566C}"/>
              </a:ext>
            </a:extLst>
          </p:cNvPr>
          <p:cNvPicPr>
            <a:picLocks noChangeAspect="1"/>
          </p:cNvPicPr>
          <p:nvPr/>
        </p:nvPicPr>
        <p:blipFill>
          <a:blip r:embed="rId5"/>
          <a:stretch>
            <a:fillRect/>
          </a:stretch>
        </p:blipFill>
        <p:spPr>
          <a:xfrm>
            <a:off x="884584" y="2221625"/>
            <a:ext cx="9055828" cy="2809290"/>
          </a:xfrm>
          <a:prstGeom prst="rect">
            <a:avLst/>
          </a:prstGeom>
        </p:spPr>
      </p:pic>
    </p:spTree>
    <p:extLst>
      <p:ext uri="{BB962C8B-B14F-4D97-AF65-F5344CB8AC3E}">
        <p14:creationId xmlns:p14="http://schemas.microsoft.com/office/powerpoint/2010/main" val="968571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2053E1DD-4E35-40AC-9FBD-B325BFB2341F}"/>
              </a:ext>
            </a:extLst>
          </p:cNvPr>
          <p:cNvSpPr>
            <a:spLocks noGrp="1"/>
          </p:cNvSpPr>
          <p:nvPr>
            <p:ph type="title"/>
          </p:nvPr>
        </p:nvSpPr>
        <p:spPr/>
        <p:txBody>
          <a:bodyPr/>
          <a:lstStyle/>
          <a:p>
            <a:r>
              <a:rPr lang="nl-NL" dirty="0">
                <a:solidFill>
                  <a:srgbClr val="016299"/>
                </a:solidFill>
              </a:rPr>
              <a:t>Wat denkt u?</a:t>
            </a:r>
          </a:p>
        </p:txBody>
      </p:sp>
      <p:sp>
        <p:nvSpPr>
          <p:cNvPr id="6" name="Rechthoek 5">
            <a:extLst>
              <a:ext uri="{FF2B5EF4-FFF2-40B4-BE49-F238E27FC236}">
                <a16:creationId xmlns:a16="http://schemas.microsoft.com/office/drawing/2014/main" id="{9612966C-5440-4DE4-98B8-3FE3BB2D9DC5}"/>
              </a:ext>
            </a:extLst>
          </p:cNvPr>
          <p:cNvSpPr/>
          <p:nvPr/>
        </p:nvSpPr>
        <p:spPr>
          <a:xfrm>
            <a:off x="8662219" y="5678326"/>
            <a:ext cx="2936799" cy="10023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9B298D68-5397-4FE8-89A8-CABE25211FF2}"/>
              </a:ext>
            </a:extLst>
          </p:cNvPr>
          <p:cNvSpPr/>
          <p:nvPr/>
        </p:nvSpPr>
        <p:spPr>
          <a:xfrm>
            <a:off x="8662219" y="5678326"/>
            <a:ext cx="2936799" cy="10023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Picture 2" descr="Persvoorlichting - Impuls Zeeland helpt jou als ondernemer met innoveren,  investeren en internationaliseren">
            <a:extLst>
              <a:ext uri="{FF2B5EF4-FFF2-40B4-BE49-F238E27FC236}">
                <a16:creationId xmlns:a16="http://schemas.microsoft.com/office/drawing/2014/main" id="{51E19C91-967A-485C-8854-C384BF85538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241212" y="6120282"/>
            <a:ext cx="1353805" cy="434170"/>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a:extLst>
              <a:ext uri="{FF2B5EF4-FFF2-40B4-BE49-F238E27FC236}">
                <a16:creationId xmlns:a16="http://schemas.microsoft.com/office/drawing/2014/main" id="{167AACFA-1303-4A59-BFE3-C8F0C0CFE7B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67250" y="6077701"/>
            <a:ext cx="1573162" cy="519333"/>
          </a:xfrm>
          <a:prstGeom prst="rect">
            <a:avLst/>
          </a:prstGeom>
        </p:spPr>
      </p:pic>
      <p:sp>
        <p:nvSpPr>
          <p:cNvPr id="11" name="Tijdelijke aanduiding voor inhoud 11">
            <a:extLst>
              <a:ext uri="{FF2B5EF4-FFF2-40B4-BE49-F238E27FC236}">
                <a16:creationId xmlns:a16="http://schemas.microsoft.com/office/drawing/2014/main" id="{3296971F-C59D-4793-9568-AA1902777C95}"/>
              </a:ext>
            </a:extLst>
          </p:cNvPr>
          <p:cNvSpPr txBox="1">
            <a:spLocks/>
          </p:cNvSpPr>
          <p:nvPr/>
        </p:nvSpPr>
        <p:spPr>
          <a:xfrm>
            <a:off x="883061" y="1650190"/>
            <a:ext cx="9853765" cy="4158154"/>
          </a:xfrm>
          <a:prstGeom prst="rect">
            <a:avLst/>
          </a:prstGeom>
        </p:spPr>
        <p:txBody>
          <a:bodyPr vert="horz" lIns="91440" tIns="45720" rIns="91440" bIns="45720" numCol="1" spcCol="360000" rtlCol="0">
            <a:normAutofit/>
          </a:bodyPr>
          <a:lstStyle>
            <a:lvl1pPr marL="342900" indent="-342900" algn="l" defTabSz="914400" rtl="0" eaLnBrk="1" latinLnBrk="0" hangingPunct="1">
              <a:lnSpc>
                <a:spcPct val="90000"/>
              </a:lnSpc>
              <a:spcBef>
                <a:spcPts val="10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1pPr>
            <a:lvl2pPr marL="600075" indent="-257175" algn="l" defTabSz="914400" rtl="0" eaLnBrk="1" latinLnBrk="0" hangingPunct="1">
              <a:lnSpc>
                <a:spcPct val="90000"/>
              </a:lnSpc>
              <a:spcBef>
                <a:spcPts val="5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2pPr>
            <a:lvl3pPr marL="942975" indent="-257175" algn="l" defTabSz="914400" rtl="0" eaLnBrk="1" latinLnBrk="0" hangingPunct="1">
              <a:lnSpc>
                <a:spcPct val="90000"/>
              </a:lnSpc>
              <a:spcBef>
                <a:spcPts val="5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3pPr>
            <a:lvl4pPr marL="1243013" indent="-214313" algn="l" defTabSz="914400" rtl="0" eaLnBrk="1" latinLnBrk="0" hangingPunct="1">
              <a:lnSpc>
                <a:spcPct val="90000"/>
              </a:lnSpc>
              <a:spcBef>
                <a:spcPts val="5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4pPr>
            <a:lvl5pPr marL="1585913" indent="-214313" algn="l" defTabSz="914400" rtl="0" eaLnBrk="1" latinLnBrk="0" hangingPunct="1">
              <a:lnSpc>
                <a:spcPct val="90000"/>
              </a:lnSpc>
              <a:spcBef>
                <a:spcPts val="5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dirty="0"/>
              <a:t>Voor welke activiteit verlaten Zeeuwen de eigen provincie het vaakst?</a:t>
            </a:r>
          </a:p>
          <a:p>
            <a:pPr marL="0" indent="0">
              <a:buNone/>
            </a:pPr>
            <a:endParaRPr lang="nl-NL" dirty="0"/>
          </a:p>
          <a:p>
            <a:r>
              <a:rPr lang="nl-NL" dirty="0" err="1"/>
              <a:t>Routegebonden</a:t>
            </a:r>
            <a:r>
              <a:rPr lang="nl-NL" dirty="0"/>
              <a:t> activiteiten (fietsen, wandelen e.d.)</a:t>
            </a:r>
          </a:p>
          <a:p>
            <a:r>
              <a:rPr lang="nl-NL" dirty="0"/>
              <a:t>Uitgaan (o.a. uit eten, cafébezoek, disco)</a:t>
            </a:r>
          </a:p>
          <a:p>
            <a:r>
              <a:rPr lang="nl-NL" dirty="0"/>
              <a:t>Winkelen voor plezier</a:t>
            </a:r>
          </a:p>
          <a:p>
            <a:r>
              <a:rPr lang="nl-NL" dirty="0"/>
              <a:t>Bezoek attractie</a:t>
            </a:r>
          </a:p>
          <a:p>
            <a:pPr marL="0" indent="0">
              <a:buNone/>
            </a:pPr>
            <a:endParaRPr lang="nl-NL" b="1" dirty="0"/>
          </a:p>
          <a:p>
            <a:pPr marL="0" indent="0">
              <a:buNone/>
            </a:pPr>
            <a:r>
              <a:rPr lang="nl-NL" b="1" dirty="0" err="1"/>
              <a:t>Wooclap</a:t>
            </a:r>
            <a:r>
              <a:rPr lang="nl-NL" b="1" dirty="0"/>
              <a:t>!</a:t>
            </a:r>
          </a:p>
          <a:p>
            <a:pPr marL="0" indent="0">
              <a:buNone/>
            </a:pPr>
            <a:endParaRPr lang="nl-NL" dirty="0"/>
          </a:p>
          <a:p>
            <a:pPr marL="0" indent="0">
              <a:buNone/>
            </a:pPr>
            <a:endParaRPr lang="nl-NL" dirty="0"/>
          </a:p>
        </p:txBody>
      </p:sp>
    </p:spTree>
    <p:extLst>
      <p:ext uri="{BB962C8B-B14F-4D97-AF65-F5344CB8AC3E}">
        <p14:creationId xmlns:p14="http://schemas.microsoft.com/office/powerpoint/2010/main" val="24983022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2053E1DD-4E35-40AC-9FBD-B325BFB2341F}"/>
              </a:ext>
            </a:extLst>
          </p:cNvPr>
          <p:cNvSpPr>
            <a:spLocks noGrp="1"/>
          </p:cNvSpPr>
          <p:nvPr>
            <p:ph type="title"/>
          </p:nvPr>
        </p:nvSpPr>
        <p:spPr/>
        <p:txBody>
          <a:bodyPr/>
          <a:lstStyle/>
          <a:p>
            <a:r>
              <a:rPr lang="nl-NL" dirty="0">
                <a:solidFill>
                  <a:srgbClr val="016299"/>
                </a:solidFill>
              </a:rPr>
              <a:t>Vooral voor uitgaan, wandelen en fietsen naar buurprovincies</a:t>
            </a:r>
          </a:p>
        </p:txBody>
      </p:sp>
      <p:sp>
        <p:nvSpPr>
          <p:cNvPr id="12" name="Tijdelijke aanduiding voor inhoud 11">
            <a:extLst>
              <a:ext uri="{FF2B5EF4-FFF2-40B4-BE49-F238E27FC236}">
                <a16:creationId xmlns:a16="http://schemas.microsoft.com/office/drawing/2014/main" id="{446A04D7-60C1-48BE-B7DC-A531758CD2D1}"/>
              </a:ext>
            </a:extLst>
          </p:cNvPr>
          <p:cNvSpPr>
            <a:spLocks noGrp="1"/>
          </p:cNvSpPr>
          <p:nvPr>
            <p:ph idx="12"/>
          </p:nvPr>
        </p:nvSpPr>
        <p:spPr>
          <a:xfrm>
            <a:off x="884584" y="6381085"/>
            <a:ext cx="10573246" cy="225541"/>
          </a:xfrm>
        </p:spPr>
        <p:txBody>
          <a:bodyPr numCol="1" spcCol="360000">
            <a:normAutofit fontScale="55000" lnSpcReduction="20000"/>
          </a:bodyPr>
          <a:lstStyle/>
          <a:p>
            <a:pPr marL="0" indent="0">
              <a:spcBef>
                <a:spcPts val="0"/>
              </a:spcBef>
              <a:buNone/>
            </a:pPr>
            <a:r>
              <a:rPr lang="nl-NL" dirty="0"/>
              <a:t>Bron: Nationaal Vrijetijdsonderzoek 2023, </a:t>
            </a:r>
            <a:r>
              <a:rPr lang="nl-NL" dirty="0" err="1"/>
              <a:t>Factsheet</a:t>
            </a:r>
            <a:r>
              <a:rPr lang="nl-NL" dirty="0"/>
              <a:t> Zeeland (I&amp;O Research, 2024)</a:t>
            </a:r>
          </a:p>
        </p:txBody>
      </p:sp>
      <p:sp>
        <p:nvSpPr>
          <p:cNvPr id="6" name="Rechthoek 5">
            <a:extLst>
              <a:ext uri="{FF2B5EF4-FFF2-40B4-BE49-F238E27FC236}">
                <a16:creationId xmlns:a16="http://schemas.microsoft.com/office/drawing/2014/main" id="{9612966C-5440-4DE4-98B8-3FE3BB2D9DC5}"/>
              </a:ext>
            </a:extLst>
          </p:cNvPr>
          <p:cNvSpPr/>
          <p:nvPr/>
        </p:nvSpPr>
        <p:spPr>
          <a:xfrm>
            <a:off x="8662219" y="5678326"/>
            <a:ext cx="2936799" cy="10023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9B298D68-5397-4FE8-89A8-CABE25211FF2}"/>
              </a:ext>
            </a:extLst>
          </p:cNvPr>
          <p:cNvSpPr/>
          <p:nvPr/>
        </p:nvSpPr>
        <p:spPr>
          <a:xfrm>
            <a:off x="8662219" y="5678326"/>
            <a:ext cx="2936799" cy="10023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Picture 2" descr="Persvoorlichting - Impuls Zeeland helpt jou als ondernemer met innoveren,  investeren en internationaliseren">
            <a:extLst>
              <a:ext uri="{FF2B5EF4-FFF2-40B4-BE49-F238E27FC236}">
                <a16:creationId xmlns:a16="http://schemas.microsoft.com/office/drawing/2014/main" id="{51E19C91-967A-485C-8854-C384BF85538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241212" y="6120282"/>
            <a:ext cx="1353805" cy="434170"/>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a:extLst>
              <a:ext uri="{FF2B5EF4-FFF2-40B4-BE49-F238E27FC236}">
                <a16:creationId xmlns:a16="http://schemas.microsoft.com/office/drawing/2014/main" id="{167AACFA-1303-4A59-BFE3-C8F0C0CFE7B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67250" y="6077701"/>
            <a:ext cx="1573162" cy="519333"/>
          </a:xfrm>
          <a:prstGeom prst="rect">
            <a:avLst/>
          </a:prstGeom>
        </p:spPr>
      </p:pic>
      <p:pic>
        <p:nvPicPr>
          <p:cNvPr id="4" name="Afbeelding 3">
            <a:extLst>
              <a:ext uri="{FF2B5EF4-FFF2-40B4-BE49-F238E27FC236}">
                <a16:creationId xmlns:a16="http://schemas.microsoft.com/office/drawing/2014/main" id="{FF433E94-7123-4DAF-A1A9-20CC7A823FB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618485" y="2064942"/>
            <a:ext cx="4087467" cy="3603792"/>
          </a:xfrm>
          <a:prstGeom prst="rect">
            <a:avLst/>
          </a:prstGeom>
        </p:spPr>
      </p:pic>
      <p:pic>
        <p:nvPicPr>
          <p:cNvPr id="11" name="Afbeelding 10">
            <a:extLst>
              <a:ext uri="{FF2B5EF4-FFF2-40B4-BE49-F238E27FC236}">
                <a16:creationId xmlns:a16="http://schemas.microsoft.com/office/drawing/2014/main" id="{996D1438-B88B-4721-B479-64462D9E8F5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84584" y="2007396"/>
            <a:ext cx="4617678" cy="3603792"/>
          </a:xfrm>
          <a:prstGeom prst="rect">
            <a:avLst/>
          </a:prstGeom>
        </p:spPr>
      </p:pic>
    </p:spTree>
    <p:extLst>
      <p:ext uri="{BB962C8B-B14F-4D97-AF65-F5344CB8AC3E}">
        <p14:creationId xmlns:p14="http://schemas.microsoft.com/office/powerpoint/2010/main" val="34363921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2053E1DD-4E35-40AC-9FBD-B325BFB2341F}"/>
              </a:ext>
            </a:extLst>
          </p:cNvPr>
          <p:cNvSpPr>
            <a:spLocks noGrp="1"/>
          </p:cNvSpPr>
          <p:nvPr>
            <p:ph type="title"/>
          </p:nvPr>
        </p:nvSpPr>
        <p:spPr/>
        <p:txBody>
          <a:bodyPr/>
          <a:lstStyle/>
          <a:p>
            <a:r>
              <a:rPr lang="nl-NL" dirty="0">
                <a:solidFill>
                  <a:srgbClr val="016299"/>
                </a:solidFill>
              </a:rPr>
              <a:t>Wat het NVTO ons niet vertelt</a:t>
            </a:r>
          </a:p>
        </p:txBody>
      </p:sp>
      <p:sp>
        <p:nvSpPr>
          <p:cNvPr id="6" name="Rechthoek 5">
            <a:extLst>
              <a:ext uri="{FF2B5EF4-FFF2-40B4-BE49-F238E27FC236}">
                <a16:creationId xmlns:a16="http://schemas.microsoft.com/office/drawing/2014/main" id="{9612966C-5440-4DE4-98B8-3FE3BB2D9DC5}"/>
              </a:ext>
            </a:extLst>
          </p:cNvPr>
          <p:cNvSpPr/>
          <p:nvPr/>
        </p:nvSpPr>
        <p:spPr>
          <a:xfrm>
            <a:off x="8662219" y="5678326"/>
            <a:ext cx="2936799" cy="10023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9B298D68-5397-4FE8-89A8-CABE25211FF2}"/>
              </a:ext>
            </a:extLst>
          </p:cNvPr>
          <p:cNvSpPr/>
          <p:nvPr/>
        </p:nvSpPr>
        <p:spPr>
          <a:xfrm>
            <a:off x="8662219" y="5678326"/>
            <a:ext cx="2936799" cy="10023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Picture 2" descr="Persvoorlichting - Impuls Zeeland helpt jou als ondernemer met innoveren,  investeren en internationaliseren">
            <a:extLst>
              <a:ext uri="{FF2B5EF4-FFF2-40B4-BE49-F238E27FC236}">
                <a16:creationId xmlns:a16="http://schemas.microsoft.com/office/drawing/2014/main" id="{51E19C91-967A-485C-8854-C384BF85538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241212" y="6120282"/>
            <a:ext cx="1353805" cy="434170"/>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a:extLst>
              <a:ext uri="{FF2B5EF4-FFF2-40B4-BE49-F238E27FC236}">
                <a16:creationId xmlns:a16="http://schemas.microsoft.com/office/drawing/2014/main" id="{167AACFA-1303-4A59-BFE3-C8F0C0CFE7B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67250" y="6077701"/>
            <a:ext cx="1573162" cy="519333"/>
          </a:xfrm>
          <a:prstGeom prst="rect">
            <a:avLst/>
          </a:prstGeom>
        </p:spPr>
      </p:pic>
      <p:sp>
        <p:nvSpPr>
          <p:cNvPr id="11" name="Tijdelijke aanduiding voor inhoud 11">
            <a:extLst>
              <a:ext uri="{FF2B5EF4-FFF2-40B4-BE49-F238E27FC236}">
                <a16:creationId xmlns:a16="http://schemas.microsoft.com/office/drawing/2014/main" id="{A2FB1EC1-1EFA-409B-A0E0-90BF967F248C}"/>
              </a:ext>
            </a:extLst>
          </p:cNvPr>
          <p:cNvSpPr txBox="1">
            <a:spLocks/>
          </p:cNvSpPr>
          <p:nvPr/>
        </p:nvSpPr>
        <p:spPr>
          <a:xfrm>
            <a:off x="884584" y="1821529"/>
            <a:ext cx="10573246" cy="4357958"/>
          </a:xfrm>
          <a:prstGeom prst="rect">
            <a:avLst/>
          </a:prstGeom>
        </p:spPr>
        <p:txBody>
          <a:bodyPr vert="horz" lIns="91440" tIns="45720" rIns="91440" bIns="45720" numCol="1" spcCol="360000" rtlCol="0">
            <a:normAutofit/>
          </a:bodyPr>
          <a:lstStyle>
            <a:lvl1pPr marL="342900" indent="-342900" algn="l" defTabSz="914400" rtl="0" eaLnBrk="1" latinLnBrk="0" hangingPunct="1">
              <a:lnSpc>
                <a:spcPct val="90000"/>
              </a:lnSpc>
              <a:spcBef>
                <a:spcPts val="10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1pPr>
            <a:lvl2pPr marL="600075" indent="-257175" algn="l" defTabSz="914400" rtl="0" eaLnBrk="1" latinLnBrk="0" hangingPunct="1">
              <a:lnSpc>
                <a:spcPct val="90000"/>
              </a:lnSpc>
              <a:spcBef>
                <a:spcPts val="5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2pPr>
            <a:lvl3pPr marL="942975" indent="-257175" algn="l" defTabSz="914400" rtl="0" eaLnBrk="1" latinLnBrk="0" hangingPunct="1">
              <a:lnSpc>
                <a:spcPct val="90000"/>
              </a:lnSpc>
              <a:spcBef>
                <a:spcPts val="5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3pPr>
            <a:lvl4pPr marL="1243013" indent="-214313" algn="l" defTabSz="914400" rtl="0" eaLnBrk="1" latinLnBrk="0" hangingPunct="1">
              <a:lnSpc>
                <a:spcPct val="90000"/>
              </a:lnSpc>
              <a:spcBef>
                <a:spcPts val="5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4pPr>
            <a:lvl5pPr marL="1585913" indent="-214313" algn="l" defTabSz="914400" rtl="0" eaLnBrk="1" latinLnBrk="0" hangingPunct="1">
              <a:lnSpc>
                <a:spcPct val="90000"/>
              </a:lnSpc>
              <a:spcBef>
                <a:spcPts val="5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spcBef>
                <a:spcPts val="1000"/>
              </a:spcBef>
            </a:pPr>
            <a:r>
              <a:rPr lang="nl-NL" dirty="0"/>
              <a:t>Welke verschillen er zijn tussen de regio’s binnen Zeeland</a:t>
            </a:r>
          </a:p>
          <a:p>
            <a:pPr marL="342900" lvl="1" indent="-342900">
              <a:spcBef>
                <a:spcPts val="1000"/>
              </a:spcBef>
            </a:pPr>
            <a:endParaRPr lang="nl-NL" dirty="0"/>
          </a:p>
          <a:p>
            <a:pPr marL="342900" lvl="1" indent="-342900">
              <a:spcBef>
                <a:spcPts val="1000"/>
              </a:spcBef>
            </a:pPr>
            <a:r>
              <a:rPr lang="nl-NL" dirty="0"/>
              <a:t>Hoe inwoners zich door de provincie verplaatsen voor hun vrijetijdsactiviteiten</a:t>
            </a:r>
          </a:p>
          <a:p>
            <a:pPr marL="342900" lvl="1" indent="-342900">
              <a:spcBef>
                <a:spcPts val="1000"/>
              </a:spcBef>
            </a:pPr>
            <a:endParaRPr lang="nl-NL" dirty="0"/>
          </a:p>
          <a:p>
            <a:pPr marL="342900" lvl="1" indent="-342900">
              <a:spcBef>
                <a:spcPts val="1000"/>
              </a:spcBef>
            </a:pPr>
            <a:r>
              <a:rPr lang="nl-NL" dirty="0"/>
              <a:t>Waarom inwoners bepaalde activiteiten buiten de provincie ondernemen</a:t>
            </a:r>
          </a:p>
          <a:p>
            <a:pPr marL="342900" lvl="1" indent="-342900">
              <a:spcBef>
                <a:spcPts val="1000"/>
              </a:spcBef>
            </a:pPr>
            <a:endParaRPr lang="nl-NL" dirty="0"/>
          </a:p>
          <a:p>
            <a:pPr marL="342900" lvl="1" indent="-342900">
              <a:spcBef>
                <a:spcPts val="1000"/>
              </a:spcBef>
            </a:pPr>
            <a:r>
              <a:rPr lang="nl-NL" dirty="0"/>
              <a:t>In hoeverre de vrijetijdsvoorzieningen in hun omgeving voldoen aan hun behoefte</a:t>
            </a:r>
          </a:p>
          <a:p>
            <a:pPr marL="342900" lvl="1" indent="-342900">
              <a:spcBef>
                <a:spcPts val="1000"/>
              </a:spcBef>
            </a:pPr>
            <a:endParaRPr lang="nl-NL" dirty="0"/>
          </a:p>
          <a:p>
            <a:pPr marL="342900" lvl="1" indent="-342900">
              <a:spcBef>
                <a:spcPts val="1000"/>
              </a:spcBef>
            </a:pPr>
            <a:r>
              <a:rPr lang="nl-NL" dirty="0"/>
              <a:t>Welke voorzieningen zij missen</a:t>
            </a:r>
          </a:p>
        </p:txBody>
      </p:sp>
    </p:spTree>
    <p:extLst>
      <p:ext uri="{BB962C8B-B14F-4D97-AF65-F5344CB8AC3E}">
        <p14:creationId xmlns:p14="http://schemas.microsoft.com/office/powerpoint/2010/main" val="22589498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1D4F4C39-43F3-4B6C-9879-BE209E22C455}"/>
              </a:ext>
            </a:extLst>
          </p:cNvPr>
          <p:cNvSpPr/>
          <p:nvPr/>
        </p:nvSpPr>
        <p:spPr>
          <a:xfrm>
            <a:off x="806245" y="1307690"/>
            <a:ext cx="10864645" cy="304800"/>
          </a:xfrm>
          <a:prstGeom prst="rect">
            <a:avLst/>
          </a:prstGeom>
          <a:solidFill>
            <a:srgbClr val="016299"/>
          </a:solidFill>
          <a:ln>
            <a:solidFill>
              <a:srgbClr val="0162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A5703A2-3C87-460F-A31F-9203E89737C5}"/>
              </a:ext>
            </a:extLst>
          </p:cNvPr>
          <p:cNvSpPr/>
          <p:nvPr/>
        </p:nvSpPr>
        <p:spPr>
          <a:xfrm>
            <a:off x="8662219" y="5678326"/>
            <a:ext cx="2936799" cy="10023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extLst>
              <a:ext uri="{FF2B5EF4-FFF2-40B4-BE49-F238E27FC236}">
                <a16:creationId xmlns:a16="http://schemas.microsoft.com/office/drawing/2014/main" id="{B11459CF-DC95-412D-AC20-DA0E30C053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67250" y="6077701"/>
            <a:ext cx="1573162" cy="519333"/>
          </a:xfrm>
          <a:prstGeom prst="rect">
            <a:avLst/>
          </a:prstGeom>
        </p:spPr>
      </p:pic>
      <p:pic>
        <p:nvPicPr>
          <p:cNvPr id="8" name="Picture 2" descr="Persvoorlichting - Impuls Zeeland helpt jou als ondernemer met innoveren,  investeren en internationaliseren">
            <a:extLst>
              <a:ext uri="{FF2B5EF4-FFF2-40B4-BE49-F238E27FC236}">
                <a16:creationId xmlns:a16="http://schemas.microsoft.com/office/drawing/2014/main" id="{704975AF-3731-403C-8694-4D3093D153E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241212" y="6120282"/>
            <a:ext cx="1353805" cy="434170"/>
          </a:xfrm>
          <a:prstGeom prst="rect">
            <a:avLst/>
          </a:prstGeom>
          <a:noFill/>
          <a:extLst>
            <a:ext uri="{909E8E84-426E-40DD-AFC4-6F175D3DCCD1}">
              <a14:hiddenFill xmlns:a14="http://schemas.microsoft.com/office/drawing/2010/main">
                <a:solidFill>
                  <a:srgbClr val="FFFFFF"/>
                </a:solidFill>
              </a14:hiddenFill>
            </a:ext>
          </a:extLst>
        </p:spPr>
      </p:pic>
      <p:sp>
        <p:nvSpPr>
          <p:cNvPr id="9" name="Titel 1">
            <a:extLst>
              <a:ext uri="{FF2B5EF4-FFF2-40B4-BE49-F238E27FC236}">
                <a16:creationId xmlns:a16="http://schemas.microsoft.com/office/drawing/2014/main" id="{9D11FEFB-C98C-409A-8A6F-20F5088DAD86}"/>
              </a:ext>
            </a:extLst>
          </p:cNvPr>
          <p:cNvSpPr>
            <a:spLocks noGrp="1"/>
          </p:cNvSpPr>
          <p:nvPr>
            <p:ph type="title"/>
          </p:nvPr>
        </p:nvSpPr>
        <p:spPr>
          <a:xfrm>
            <a:off x="809376" y="2314207"/>
            <a:ext cx="10573247" cy="457200"/>
          </a:xfrm>
        </p:spPr>
        <p:txBody>
          <a:bodyPr/>
          <a:lstStyle/>
          <a:p>
            <a:pPr algn="ctr">
              <a:spcBef>
                <a:spcPts val="0"/>
              </a:spcBef>
            </a:pPr>
            <a:r>
              <a:rPr lang="nl-NL" dirty="0"/>
              <a:t>Daarom: het ZVTO</a:t>
            </a:r>
          </a:p>
        </p:txBody>
      </p:sp>
    </p:spTree>
    <p:extLst>
      <p:ext uri="{BB962C8B-B14F-4D97-AF65-F5344CB8AC3E}">
        <p14:creationId xmlns:p14="http://schemas.microsoft.com/office/powerpoint/2010/main" val="20972992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2053E1DD-4E35-40AC-9FBD-B325BFB2341F}"/>
              </a:ext>
            </a:extLst>
          </p:cNvPr>
          <p:cNvSpPr>
            <a:spLocks noGrp="1"/>
          </p:cNvSpPr>
          <p:nvPr>
            <p:ph type="title"/>
          </p:nvPr>
        </p:nvSpPr>
        <p:spPr/>
        <p:txBody>
          <a:bodyPr/>
          <a:lstStyle/>
          <a:p>
            <a:r>
              <a:rPr lang="nl-NL" dirty="0">
                <a:solidFill>
                  <a:srgbClr val="016299"/>
                </a:solidFill>
              </a:rPr>
              <a:t>Zeeuws Vrijetijdsonderzoek</a:t>
            </a:r>
          </a:p>
        </p:txBody>
      </p:sp>
      <p:sp>
        <p:nvSpPr>
          <p:cNvPr id="6" name="Rechthoek 5">
            <a:extLst>
              <a:ext uri="{FF2B5EF4-FFF2-40B4-BE49-F238E27FC236}">
                <a16:creationId xmlns:a16="http://schemas.microsoft.com/office/drawing/2014/main" id="{9612966C-5440-4DE4-98B8-3FE3BB2D9DC5}"/>
              </a:ext>
            </a:extLst>
          </p:cNvPr>
          <p:cNvSpPr/>
          <p:nvPr/>
        </p:nvSpPr>
        <p:spPr>
          <a:xfrm>
            <a:off x="8662219" y="5678326"/>
            <a:ext cx="2936799" cy="10023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9B298D68-5397-4FE8-89A8-CABE25211FF2}"/>
              </a:ext>
            </a:extLst>
          </p:cNvPr>
          <p:cNvSpPr/>
          <p:nvPr/>
        </p:nvSpPr>
        <p:spPr>
          <a:xfrm>
            <a:off x="8662219" y="5678326"/>
            <a:ext cx="2936799" cy="10023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Picture 2" descr="Persvoorlichting - Impuls Zeeland helpt jou als ondernemer met innoveren,  investeren en internationaliseren">
            <a:extLst>
              <a:ext uri="{FF2B5EF4-FFF2-40B4-BE49-F238E27FC236}">
                <a16:creationId xmlns:a16="http://schemas.microsoft.com/office/drawing/2014/main" id="{51E19C91-967A-485C-8854-C384BF85538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241212" y="6120282"/>
            <a:ext cx="1353805" cy="434170"/>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a:extLst>
              <a:ext uri="{FF2B5EF4-FFF2-40B4-BE49-F238E27FC236}">
                <a16:creationId xmlns:a16="http://schemas.microsoft.com/office/drawing/2014/main" id="{167AACFA-1303-4A59-BFE3-C8F0C0CFE7B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67250" y="6077701"/>
            <a:ext cx="1573162" cy="519333"/>
          </a:xfrm>
          <a:prstGeom prst="rect">
            <a:avLst/>
          </a:prstGeom>
        </p:spPr>
      </p:pic>
      <p:sp>
        <p:nvSpPr>
          <p:cNvPr id="13" name="Tijdelijke aanduiding voor inhoud 11">
            <a:extLst>
              <a:ext uri="{FF2B5EF4-FFF2-40B4-BE49-F238E27FC236}">
                <a16:creationId xmlns:a16="http://schemas.microsoft.com/office/drawing/2014/main" id="{67CA2B76-EC44-4F14-93E6-EAB221507DEA}"/>
              </a:ext>
            </a:extLst>
          </p:cNvPr>
          <p:cNvSpPr txBox="1">
            <a:spLocks/>
          </p:cNvSpPr>
          <p:nvPr/>
        </p:nvSpPr>
        <p:spPr>
          <a:xfrm>
            <a:off x="883061" y="1835933"/>
            <a:ext cx="9853765" cy="4158154"/>
          </a:xfrm>
          <a:prstGeom prst="rect">
            <a:avLst/>
          </a:prstGeom>
        </p:spPr>
        <p:txBody>
          <a:bodyPr vert="horz" lIns="91440" tIns="45720" rIns="91440" bIns="45720" numCol="1" spcCol="360000" rtlCol="0">
            <a:normAutofit/>
          </a:bodyPr>
          <a:lstStyle>
            <a:lvl1pPr marL="342900" indent="-342900" algn="l" defTabSz="914400" rtl="0" eaLnBrk="1" latinLnBrk="0" hangingPunct="1">
              <a:lnSpc>
                <a:spcPct val="90000"/>
              </a:lnSpc>
              <a:spcBef>
                <a:spcPts val="10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1pPr>
            <a:lvl2pPr marL="600075" indent="-257175" algn="l" defTabSz="914400" rtl="0" eaLnBrk="1" latinLnBrk="0" hangingPunct="1">
              <a:lnSpc>
                <a:spcPct val="90000"/>
              </a:lnSpc>
              <a:spcBef>
                <a:spcPts val="5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2pPr>
            <a:lvl3pPr marL="942975" indent="-257175" algn="l" defTabSz="914400" rtl="0" eaLnBrk="1" latinLnBrk="0" hangingPunct="1">
              <a:lnSpc>
                <a:spcPct val="90000"/>
              </a:lnSpc>
              <a:spcBef>
                <a:spcPts val="5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3pPr>
            <a:lvl4pPr marL="1243013" indent="-214313" algn="l" defTabSz="914400" rtl="0" eaLnBrk="1" latinLnBrk="0" hangingPunct="1">
              <a:lnSpc>
                <a:spcPct val="90000"/>
              </a:lnSpc>
              <a:spcBef>
                <a:spcPts val="5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4pPr>
            <a:lvl5pPr marL="1585913" indent="-214313" algn="l" defTabSz="914400" rtl="0" eaLnBrk="1" latinLnBrk="0" hangingPunct="1">
              <a:lnSpc>
                <a:spcPct val="90000"/>
              </a:lnSpc>
              <a:spcBef>
                <a:spcPts val="5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Specifiek gericht op vrijetijdsactiviteiten van Zeeuwen (in Zeeland)</a:t>
            </a:r>
          </a:p>
          <a:p>
            <a:endParaRPr lang="nl-NL" dirty="0"/>
          </a:p>
          <a:p>
            <a:r>
              <a:rPr lang="nl-NL" dirty="0"/>
              <a:t>Ter verdieping op het NVTO:</a:t>
            </a:r>
          </a:p>
          <a:p>
            <a:pPr lvl="1"/>
            <a:r>
              <a:rPr lang="nl-NL" dirty="0"/>
              <a:t>Inzoomen op regionaal niveau</a:t>
            </a:r>
          </a:p>
          <a:p>
            <a:pPr lvl="1"/>
            <a:endParaRPr lang="nl-NL" dirty="0"/>
          </a:p>
          <a:p>
            <a:r>
              <a:rPr lang="nl-NL" dirty="0"/>
              <a:t>Als aanvulling op het NVTO:</a:t>
            </a:r>
          </a:p>
          <a:p>
            <a:pPr lvl="1"/>
            <a:r>
              <a:rPr lang="nl-NL" dirty="0"/>
              <a:t>Verplaatsingsgedrag binnen Zeeland</a:t>
            </a:r>
          </a:p>
          <a:p>
            <a:pPr lvl="1"/>
            <a:r>
              <a:rPr lang="nl-NL" dirty="0"/>
              <a:t>Waardering van voorzieningen</a:t>
            </a:r>
          </a:p>
          <a:p>
            <a:pPr lvl="1"/>
            <a:r>
              <a:rPr lang="nl-NL" dirty="0"/>
              <a:t>Behoefte (wat mist men)</a:t>
            </a:r>
          </a:p>
          <a:p>
            <a:pPr lvl="1"/>
            <a:endParaRPr lang="nl-NL" dirty="0"/>
          </a:p>
          <a:p>
            <a:r>
              <a:rPr lang="nl-NL" dirty="0"/>
              <a:t>Voor het eerst uitgevoerd in 2024</a:t>
            </a:r>
          </a:p>
          <a:p>
            <a:pPr marL="0" indent="0">
              <a:buNone/>
            </a:pPr>
            <a:endParaRPr lang="nl-NL" dirty="0"/>
          </a:p>
          <a:p>
            <a:pPr marL="0" indent="0">
              <a:buNone/>
            </a:pPr>
            <a:endParaRPr lang="nl-NL" dirty="0"/>
          </a:p>
        </p:txBody>
      </p:sp>
      <p:pic>
        <p:nvPicPr>
          <p:cNvPr id="2" name="Afbeelding 1">
            <a:extLst>
              <a:ext uri="{FF2B5EF4-FFF2-40B4-BE49-F238E27FC236}">
                <a16:creationId xmlns:a16="http://schemas.microsoft.com/office/drawing/2014/main" id="{D0A53B59-D312-40EF-8CDC-9DCB28E7CFA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87613" y="2319213"/>
            <a:ext cx="4870215" cy="3433938"/>
          </a:xfrm>
          <a:prstGeom prst="rect">
            <a:avLst/>
          </a:prstGeom>
        </p:spPr>
      </p:pic>
    </p:spTree>
    <p:extLst>
      <p:ext uri="{BB962C8B-B14F-4D97-AF65-F5344CB8AC3E}">
        <p14:creationId xmlns:p14="http://schemas.microsoft.com/office/powerpoint/2010/main" val="1406343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2053E1DD-4E35-40AC-9FBD-B325BFB2341F}"/>
              </a:ext>
            </a:extLst>
          </p:cNvPr>
          <p:cNvSpPr>
            <a:spLocks noGrp="1"/>
          </p:cNvSpPr>
          <p:nvPr>
            <p:ph type="title"/>
          </p:nvPr>
        </p:nvSpPr>
        <p:spPr/>
        <p:txBody>
          <a:bodyPr/>
          <a:lstStyle/>
          <a:p>
            <a:r>
              <a:rPr lang="nl-NL" dirty="0">
                <a:solidFill>
                  <a:srgbClr val="016299"/>
                </a:solidFill>
              </a:rPr>
              <a:t>Zeeuws Vrijetijdsonderzoek</a:t>
            </a:r>
          </a:p>
        </p:txBody>
      </p:sp>
      <p:sp>
        <p:nvSpPr>
          <p:cNvPr id="6" name="Rechthoek 5">
            <a:extLst>
              <a:ext uri="{FF2B5EF4-FFF2-40B4-BE49-F238E27FC236}">
                <a16:creationId xmlns:a16="http://schemas.microsoft.com/office/drawing/2014/main" id="{9612966C-5440-4DE4-98B8-3FE3BB2D9DC5}"/>
              </a:ext>
            </a:extLst>
          </p:cNvPr>
          <p:cNvSpPr/>
          <p:nvPr/>
        </p:nvSpPr>
        <p:spPr>
          <a:xfrm>
            <a:off x="8662219" y="5678326"/>
            <a:ext cx="2936799" cy="10023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9B298D68-5397-4FE8-89A8-CABE25211FF2}"/>
              </a:ext>
            </a:extLst>
          </p:cNvPr>
          <p:cNvSpPr/>
          <p:nvPr/>
        </p:nvSpPr>
        <p:spPr>
          <a:xfrm>
            <a:off x="8662219" y="5678326"/>
            <a:ext cx="2936799" cy="10023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Picture 2" descr="Persvoorlichting - Impuls Zeeland helpt jou als ondernemer met innoveren,  investeren en internationaliseren">
            <a:extLst>
              <a:ext uri="{FF2B5EF4-FFF2-40B4-BE49-F238E27FC236}">
                <a16:creationId xmlns:a16="http://schemas.microsoft.com/office/drawing/2014/main" id="{51E19C91-967A-485C-8854-C384BF85538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241212" y="6120282"/>
            <a:ext cx="1353805" cy="434170"/>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a:extLst>
              <a:ext uri="{FF2B5EF4-FFF2-40B4-BE49-F238E27FC236}">
                <a16:creationId xmlns:a16="http://schemas.microsoft.com/office/drawing/2014/main" id="{167AACFA-1303-4A59-BFE3-C8F0C0CFE7B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67250" y="6077701"/>
            <a:ext cx="1573162" cy="519333"/>
          </a:xfrm>
          <a:prstGeom prst="rect">
            <a:avLst/>
          </a:prstGeom>
        </p:spPr>
      </p:pic>
      <p:sp>
        <p:nvSpPr>
          <p:cNvPr id="13" name="Tijdelijke aanduiding voor inhoud 11">
            <a:extLst>
              <a:ext uri="{FF2B5EF4-FFF2-40B4-BE49-F238E27FC236}">
                <a16:creationId xmlns:a16="http://schemas.microsoft.com/office/drawing/2014/main" id="{67CA2B76-EC44-4F14-93E6-EAB221507DEA}"/>
              </a:ext>
            </a:extLst>
          </p:cNvPr>
          <p:cNvSpPr txBox="1">
            <a:spLocks/>
          </p:cNvSpPr>
          <p:nvPr/>
        </p:nvSpPr>
        <p:spPr>
          <a:xfrm>
            <a:off x="883061" y="1835933"/>
            <a:ext cx="9853765" cy="4158154"/>
          </a:xfrm>
          <a:prstGeom prst="rect">
            <a:avLst/>
          </a:prstGeom>
        </p:spPr>
        <p:txBody>
          <a:bodyPr vert="horz" lIns="91440" tIns="45720" rIns="91440" bIns="45720" numCol="1" spcCol="360000" rtlCol="0">
            <a:normAutofit/>
          </a:bodyPr>
          <a:lstStyle>
            <a:lvl1pPr marL="342900" indent="-342900" algn="l" defTabSz="914400" rtl="0" eaLnBrk="1" latinLnBrk="0" hangingPunct="1">
              <a:lnSpc>
                <a:spcPct val="90000"/>
              </a:lnSpc>
              <a:spcBef>
                <a:spcPts val="10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1pPr>
            <a:lvl2pPr marL="600075" indent="-257175" algn="l" defTabSz="914400" rtl="0" eaLnBrk="1" latinLnBrk="0" hangingPunct="1">
              <a:lnSpc>
                <a:spcPct val="90000"/>
              </a:lnSpc>
              <a:spcBef>
                <a:spcPts val="5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2pPr>
            <a:lvl3pPr marL="942975" indent="-257175" algn="l" defTabSz="914400" rtl="0" eaLnBrk="1" latinLnBrk="0" hangingPunct="1">
              <a:lnSpc>
                <a:spcPct val="90000"/>
              </a:lnSpc>
              <a:spcBef>
                <a:spcPts val="5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3pPr>
            <a:lvl4pPr marL="1243013" indent="-214313" algn="l" defTabSz="914400" rtl="0" eaLnBrk="1" latinLnBrk="0" hangingPunct="1">
              <a:lnSpc>
                <a:spcPct val="90000"/>
              </a:lnSpc>
              <a:spcBef>
                <a:spcPts val="5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4pPr>
            <a:lvl5pPr marL="1585913" indent="-214313" algn="l" defTabSz="914400" rtl="0" eaLnBrk="1" latinLnBrk="0" hangingPunct="1">
              <a:lnSpc>
                <a:spcPct val="90000"/>
              </a:lnSpc>
              <a:spcBef>
                <a:spcPts val="5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1.300 respondenten met behulp van </a:t>
            </a:r>
            <a:r>
              <a:rPr lang="nl-NL" dirty="0" err="1"/>
              <a:t>onderzoekspanel</a:t>
            </a:r>
            <a:br>
              <a:rPr lang="nl-NL" dirty="0"/>
            </a:br>
            <a:r>
              <a:rPr lang="nl-NL" dirty="0"/>
              <a:t>(september 2024)</a:t>
            </a:r>
          </a:p>
          <a:p>
            <a:endParaRPr lang="nl-NL" dirty="0"/>
          </a:p>
          <a:p>
            <a:r>
              <a:rPr lang="nl-NL" dirty="0"/>
              <a:t>Representatieve uitspraken voor 5 gebieden:</a:t>
            </a:r>
          </a:p>
          <a:p>
            <a:pPr lvl="1">
              <a:buFont typeface="Calibri" panose="020F0502020204030204" pitchFamily="34" charset="0"/>
              <a:buChar char="‒"/>
            </a:pPr>
            <a:r>
              <a:rPr lang="nl-NL" dirty="0"/>
              <a:t>Provincie Zeeland</a:t>
            </a:r>
          </a:p>
          <a:p>
            <a:pPr lvl="1">
              <a:buFont typeface="Calibri" panose="020F0502020204030204" pitchFamily="34" charset="0"/>
              <a:buChar char="‒"/>
            </a:pPr>
            <a:r>
              <a:rPr lang="nl-NL" dirty="0"/>
              <a:t>Schouwen-Duiveland &amp; Tholen</a:t>
            </a:r>
          </a:p>
          <a:p>
            <a:pPr lvl="1">
              <a:buFont typeface="Calibri" panose="020F0502020204030204" pitchFamily="34" charset="0"/>
              <a:buChar char="‒"/>
            </a:pPr>
            <a:r>
              <a:rPr lang="nl-NL" dirty="0" err="1"/>
              <a:t>Bevelanden</a:t>
            </a:r>
            <a:endParaRPr lang="nl-NL" dirty="0"/>
          </a:p>
          <a:p>
            <a:pPr lvl="1">
              <a:buFont typeface="Calibri" panose="020F0502020204030204" pitchFamily="34" charset="0"/>
              <a:buChar char="‒"/>
            </a:pPr>
            <a:r>
              <a:rPr lang="nl-NL" dirty="0"/>
              <a:t>Walcheren</a:t>
            </a:r>
          </a:p>
          <a:p>
            <a:pPr lvl="1">
              <a:buFont typeface="Calibri" panose="020F0502020204030204" pitchFamily="34" charset="0"/>
              <a:buChar char="‒"/>
            </a:pPr>
            <a:r>
              <a:rPr lang="nl-NL" dirty="0"/>
              <a:t>Zeeuws-Vlaanderen</a:t>
            </a:r>
          </a:p>
          <a:p>
            <a:pPr marL="0" indent="0">
              <a:buNone/>
            </a:pPr>
            <a:endParaRPr lang="nl-NL" dirty="0"/>
          </a:p>
          <a:p>
            <a:pPr marL="0" indent="0">
              <a:buNone/>
            </a:pPr>
            <a:endParaRPr lang="nl-NL" dirty="0"/>
          </a:p>
        </p:txBody>
      </p:sp>
      <p:pic>
        <p:nvPicPr>
          <p:cNvPr id="2" name="Afbeelding 1">
            <a:extLst>
              <a:ext uri="{FF2B5EF4-FFF2-40B4-BE49-F238E27FC236}">
                <a16:creationId xmlns:a16="http://schemas.microsoft.com/office/drawing/2014/main" id="{D0A53B59-D312-40EF-8CDC-9DCB28E7CFA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87613" y="2319213"/>
            <a:ext cx="4870215" cy="3433938"/>
          </a:xfrm>
          <a:prstGeom prst="rect">
            <a:avLst/>
          </a:prstGeom>
        </p:spPr>
      </p:pic>
    </p:spTree>
    <p:extLst>
      <p:ext uri="{BB962C8B-B14F-4D97-AF65-F5344CB8AC3E}">
        <p14:creationId xmlns:p14="http://schemas.microsoft.com/office/powerpoint/2010/main" val="817709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2053E1DD-4E35-40AC-9FBD-B325BFB2341F}"/>
              </a:ext>
            </a:extLst>
          </p:cNvPr>
          <p:cNvSpPr>
            <a:spLocks noGrp="1"/>
          </p:cNvSpPr>
          <p:nvPr>
            <p:ph type="title"/>
          </p:nvPr>
        </p:nvSpPr>
        <p:spPr/>
        <p:txBody>
          <a:bodyPr/>
          <a:lstStyle/>
          <a:p>
            <a:r>
              <a:rPr lang="nl-NL" dirty="0">
                <a:solidFill>
                  <a:srgbClr val="016299"/>
                </a:solidFill>
              </a:rPr>
              <a:t>Verplaatsingsgedrag binnen de provincie</a:t>
            </a:r>
          </a:p>
        </p:txBody>
      </p:sp>
      <p:sp>
        <p:nvSpPr>
          <p:cNvPr id="12" name="Tijdelijke aanduiding voor inhoud 11">
            <a:extLst>
              <a:ext uri="{FF2B5EF4-FFF2-40B4-BE49-F238E27FC236}">
                <a16:creationId xmlns:a16="http://schemas.microsoft.com/office/drawing/2014/main" id="{446A04D7-60C1-48BE-B7DC-A531758CD2D1}"/>
              </a:ext>
            </a:extLst>
          </p:cNvPr>
          <p:cNvSpPr>
            <a:spLocks noGrp="1"/>
          </p:cNvSpPr>
          <p:nvPr>
            <p:ph idx="12"/>
          </p:nvPr>
        </p:nvSpPr>
        <p:spPr>
          <a:xfrm>
            <a:off x="884585" y="1719743"/>
            <a:ext cx="10573246" cy="4357958"/>
          </a:xfrm>
        </p:spPr>
        <p:txBody>
          <a:bodyPr numCol="1" spcCol="360000">
            <a:normAutofit/>
          </a:bodyPr>
          <a:lstStyle/>
          <a:p>
            <a:pPr marL="0" indent="0">
              <a:spcBef>
                <a:spcPts val="0"/>
              </a:spcBef>
              <a:buNone/>
            </a:pPr>
            <a:r>
              <a:rPr lang="nl-NL" dirty="0"/>
              <a:t>Enkele van de meest ondernomen activiteiten volgens het ZVTO, naar frequentie en locatie</a:t>
            </a:r>
          </a:p>
        </p:txBody>
      </p:sp>
      <p:sp>
        <p:nvSpPr>
          <p:cNvPr id="6" name="Rechthoek 5">
            <a:extLst>
              <a:ext uri="{FF2B5EF4-FFF2-40B4-BE49-F238E27FC236}">
                <a16:creationId xmlns:a16="http://schemas.microsoft.com/office/drawing/2014/main" id="{9612966C-5440-4DE4-98B8-3FE3BB2D9DC5}"/>
              </a:ext>
            </a:extLst>
          </p:cNvPr>
          <p:cNvSpPr/>
          <p:nvPr/>
        </p:nvSpPr>
        <p:spPr>
          <a:xfrm>
            <a:off x="8662219" y="5678326"/>
            <a:ext cx="2936799" cy="10023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9B298D68-5397-4FE8-89A8-CABE25211FF2}"/>
              </a:ext>
            </a:extLst>
          </p:cNvPr>
          <p:cNvSpPr/>
          <p:nvPr/>
        </p:nvSpPr>
        <p:spPr>
          <a:xfrm>
            <a:off x="8662219" y="5678326"/>
            <a:ext cx="2936799" cy="10023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Picture 2" descr="Persvoorlichting - Impuls Zeeland helpt jou als ondernemer met innoveren,  investeren en internationaliseren">
            <a:extLst>
              <a:ext uri="{FF2B5EF4-FFF2-40B4-BE49-F238E27FC236}">
                <a16:creationId xmlns:a16="http://schemas.microsoft.com/office/drawing/2014/main" id="{51E19C91-967A-485C-8854-C384BF85538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241212" y="6120282"/>
            <a:ext cx="1353805" cy="434170"/>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a:extLst>
              <a:ext uri="{FF2B5EF4-FFF2-40B4-BE49-F238E27FC236}">
                <a16:creationId xmlns:a16="http://schemas.microsoft.com/office/drawing/2014/main" id="{167AACFA-1303-4A59-BFE3-C8F0C0CFE7B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67250" y="6077701"/>
            <a:ext cx="1573162" cy="519333"/>
          </a:xfrm>
          <a:prstGeom prst="rect">
            <a:avLst/>
          </a:prstGeom>
        </p:spPr>
      </p:pic>
      <p:sp>
        <p:nvSpPr>
          <p:cNvPr id="13" name="Tijdelijke aanduiding voor inhoud 11">
            <a:extLst>
              <a:ext uri="{FF2B5EF4-FFF2-40B4-BE49-F238E27FC236}">
                <a16:creationId xmlns:a16="http://schemas.microsoft.com/office/drawing/2014/main" id="{69F0CEED-13E7-4B48-AC9E-F01DEA8E0C27}"/>
              </a:ext>
            </a:extLst>
          </p:cNvPr>
          <p:cNvSpPr txBox="1">
            <a:spLocks/>
          </p:cNvSpPr>
          <p:nvPr/>
        </p:nvSpPr>
        <p:spPr>
          <a:xfrm>
            <a:off x="884584" y="6381085"/>
            <a:ext cx="10573246" cy="225541"/>
          </a:xfrm>
          <a:prstGeom prst="rect">
            <a:avLst/>
          </a:prstGeom>
        </p:spPr>
        <p:txBody>
          <a:bodyPr vert="horz" lIns="91440" tIns="45720" rIns="91440" bIns="45720" numCol="1" spcCol="360000" rtlCol="0">
            <a:normAutofit fontScale="55000" lnSpcReduction="20000"/>
          </a:bodyPr>
          <a:lstStyle>
            <a:lvl1pPr marL="342900" indent="-342900" algn="l" defTabSz="914400" rtl="0" eaLnBrk="1" latinLnBrk="0" hangingPunct="1">
              <a:lnSpc>
                <a:spcPct val="90000"/>
              </a:lnSpc>
              <a:spcBef>
                <a:spcPts val="10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1pPr>
            <a:lvl2pPr marL="600075" indent="-257175" algn="l" defTabSz="914400" rtl="0" eaLnBrk="1" latinLnBrk="0" hangingPunct="1">
              <a:lnSpc>
                <a:spcPct val="90000"/>
              </a:lnSpc>
              <a:spcBef>
                <a:spcPts val="5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2pPr>
            <a:lvl3pPr marL="942975" indent="-257175" algn="l" defTabSz="914400" rtl="0" eaLnBrk="1" latinLnBrk="0" hangingPunct="1">
              <a:lnSpc>
                <a:spcPct val="90000"/>
              </a:lnSpc>
              <a:spcBef>
                <a:spcPts val="5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3pPr>
            <a:lvl4pPr marL="1243013" indent="-214313" algn="l" defTabSz="914400" rtl="0" eaLnBrk="1" latinLnBrk="0" hangingPunct="1">
              <a:lnSpc>
                <a:spcPct val="90000"/>
              </a:lnSpc>
              <a:spcBef>
                <a:spcPts val="5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4pPr>
            <a:lvl5pPr marL="1585913" indent="-214313" algn="l" defTabSz="914400" rtl="0" eaLnBrk="1" latinLnBrk="0" hangingPunct="1">
              <a:lnSpc>
                <a:spcPct val="90000"/>
              </a:lnSpc>
              <a:spcBef>
                <a:spcPts val="5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nl-NL" dirty="0"/>
              <a:t>Bron: Zeeuws Vrijetijdsonderzoek 2024 (HZ Kenniscentrum Kusttoerisme, 2024)</a:t>
            </a:r>
          </a:p>
        </p:txBody>
      </p:sp>
      <p:pic>
        <p:nvPicPr>
          <p:cNvPr id="4" name="Afbeelding 3">
            <a:extLst>
              <a:ext uri="{FF2B5EF4-FFF2-40B4-BE49-F238E27FC236}">
                <a16:creationId xmlns:a16="http://schemas.microsoft.com/office/drawing/2014/main" id="{202F578B-86F7-424A-B1C4-49DB86E5BB02}"/>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88336" y="2253508"/>
            <a:ext cx="10819841" cy="3474434"/>
          </a:xfrm>
          <a:prstGeom prst="rect">
            <a:avLst/>
          </a:prstGeom>
        </p:spPr>
      </p:pic>
    </p:spTree>
    <p:extLst>
      <p:ext uri="{BB962C8B-B14F-4D97-AF65-F5344CB8AC3E}">
        <p14:creationId xmlns:p14="http://schemas.microsoft.com/office/powerpoint/2010/main" val="9762825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Afbeelding 13">
            <a:extLst>
              <a:ext uri="{FF2B5EF4-FFF2-40B4-BE49-F238E27FC236}">
                <a16:creationId xmlns:a16="http://schemas.microsoft.com/office/drawing/2014/main" id="{A2C3DDC7-5FFC-4716-B027-273B29A6F3C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8336" y="2253508"/>
            <a:ext cx="10819841" cy="3474434"/>
          </a:xfrm>
          <a:prstGeom prst="rect">
            <a:avLst/>
          </a:prstGeom>
        </p:spPr>
      </p:pic>
      <p:sp>
        <p:nvSpPr>
          <p:cNvPr id="10" name="Titel 9">
            <a:extLst>
              <a:ext uri="{FF2B5EF4-FFF2-40B4-BE49-F238E27FC236}">
                <a16:creationId xmlns:a16="http://schemas.microsoft.com/office/drawing/2014/main" id="{2053E1DD-4E35-40AC-9FBD-B325BFB2341F}"/>
              </a:ext>
            </a:extLst>
          </p:cNvPr>
          <p:cNvSpPr>
            <a:spLocks noGrp="1"/>
          </p:cNvSpPr>
          <p:nvPr>
            <p:ph type="title"/>
          </p:nvPr>
        </p:nvSpPr>
        <p:spPr/>
        <p:txBody>
          <a:bodyPr/>
          <a:lstStyle/>
          <a:p>
            <a:r>
              <a:rPr lang="nl-NL" dirty="0">
                <a:solidFill>
                  <a:srgbClr val="016299"/>
                </a:solidFill>
              </a:rPr>
              <a:t>Verplaatsingsgedrag binnen de provincie</a:t>
            </a:r>
          </a:p>
        </p:txBody>
      </p:sp>
      <p:sp>
        <p:nvSpPr>
          <p:cNvPr id="12" name="Tijdelijke aanduiding voor inhoud 11">
            <a:extLst>
              <a:ext uri="{FF2B5EF4-FFF2-40B4-BE49-F238E27FC236}">
                <a16:creationId xmlns:a16="http://schemas.microsoft.com/office/drawing/2014/main" id="{446A04D7-60C1-48BE-B7DC-A531758CD2D1}"/>
              </a:ext>
            </a:extLst>
          </p:cNvPr>
          <p:cNvSpPr>
            <a:spLocks noGrp="1"/>
          </p:cNvSpPr>
          <p:nvPr>
            <p:ph idx="12"/>
          </p:nvPr>
        </p:nvSpPr>
        <p:spPr>
          <a:xfrm>
            <a:off x="884585" y="1719743"/>
            <a:ext cx="10573246" cy="4357958"/>
          </a:xfrm>
        </p:spPr>
        <p:txBody>
          <a:bodyPr numCol="1" spcCol="360000">
            <a:normAutofit/>
          </a:bodyPr>
          <a:lstStyle/>
          <a:p>
            <a:pPr marL="0" indent="0">
              <a:spcBef>
                <a:spcPts val="0"/>
              </a:spcBef>
              <a:buNone/>
            </a:pPr>
            <a:r>
              <a:rPr lang="nl-NL" dirty="0"/>
              <a:t>Buitenactiviteiten meest frequent ondernomen + vooral in directe woonomgeving (&lt;5 km)</a:t>
            </a:r>
          </a:p>
        </p:txBody>
      </p:sp>
      <p:sp>
        <p:nvSpPr>
          <p:cNvPr id="6" name="Rechthoek 5">
            <a:extLst>
              <a:ext uri="{FF2B5EF4-FFF2-40B4-BE49-F238E27FC236}">
                <a16:creationId xmlns:a16="http://schemas.microsoft.com/office/drawing/2014/main" id="{9612966C-5440-4DE4-98B8-3FE3BB2D9DC5}"/>
              </a:ext>
            </a:extLst>
          </p:cNvPr>
          <p:cNvSpPr/>
          <p:nvPr/>
        </p:nvSpPr>
        <p:spPr>
          <a:xfrm>
            <a:off x="8662219" y="5678326"/>
            <a:ext cx="2936799" cy="10023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9B298D68-5397-4FE8-89A8-CABE25211FF2}"/>
              </a:ext>
            </a:extLst>
          </p:cNvPr>
          <p:cNvSpPr/>
          <p:nvPr/>
        </p:nvSpPr>
        <p:spPr>
          <a:xfrm>
            <a:off x="8662219" y="5678326"/>
            <a:ext cx="2936799" cy="10023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Picture 2" descr="Persvoorlichting - Impuls Zeeland helpt jou als ondernemer met innoveren,  investeren en internationaliseren">
            <a:extLst>
              <a:ext uri="{FF2B5EF4-FFF2-40B4-BE49-F238E27FC236}">
                <a16:creationId xmlns:a16="http://schemas.microsoft.com/office/drawing/2014/main" id="{51E19C91-967A-485C-8854-C384BF85538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241212" y="6120282"/>
            <a:ext cx="1353805" cy="434170"/>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a:extLst>
              <a:ext uri="{FF2B5EF4-FFF2-40B4-BE49-F238E27FC236}">
                <a16:creationId xmlns:a16="http://schemas.microsoft.com/office/drawing/2014/main" id="{167AACFA-1303-4A59-BFE3-C8F0C0CFE7B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67250" y="6077701"/>
            <a:ext cx="1573162" cy="519333"/>
          </a:xfrm>
          <a:prstGeom prst="rect">
            <a:avLst/>
          </a:prstGeom>
        </p:spPr>
      </p:pic>
      <p:sp>
        <p:nvSpPr>
          <p:cNvPr id="13" name="Tijdelijke aanduiding voor inhoud 11">
            <a:extLst>
              <a:ext uri="{FF2B5EF4-FFF2-40B4-BE49-F238E27FC236}">
                <a16:creationId xmlns:a16="http://schemas.microsoft.com/office/drawing/2014/main" id="{69F0CEED-13E7-4B48-AC9E-F01DEA8E0C27}"/>
              </a:ext>
            </a:extLst>
          </p:cNvPr>
          <p:cNvSpPr txBox="1">
            <a:spLocks/>
          </p:cNvSpPr>
          <p:nvPr/>
        </p:nvSpPr>
        <p:spPr>
          <a:xfrm>
            <a:off x="884584" y="6381085"/>
            <a:ext cx="10573246" cy="225541"/>
          </a:xfrm>
          <a:prstGeom prst="rect">
            <a:avLst/>
          </a:prstGeom>
        </p:spPr>
        <p:txBody>
          <a:bodyPr vert="horz" lIns="91440" tIns="45720" rIns="91440" bIns="45720" numCol="1" spcCol="360000" rtlCol="0">
            <a:normAutofit fontScale="55000" lnSpcReduction="20000"/>
          </a:bodyPr>
          <a:lstStyle>
            <a:lvl1pPr marL="342900" indent="-342900" algn="l" defTabSz="914400" rtl="0" eaLnBrk="1" latinLnBrk="0" hangingPunct="1">
              <a:lnSpc>
                <a:spcPct val="90000"/>
              </a:lnSpc>
              <a:spcBef>
                <a:spcPts val="10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1pPr>
            <a:lvl2pPr marL="600075" indent="-257175" algn="l" defTabSz="914400" rtl="0" eaLnBrk="1" latinLnBrk="0" hangingPunct="1">
              <a:lnSpc>
                <a:spcPct val="90000"/>
              </a:lnSpc>
              <a:spcBef>
                <a:spcPts val="5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2pPr>
            <a:lvl3pPr marL="942975" indent="-257175" algn="l" defTabSz="914400" rtl="0" eaLnBrk="1" latinLnBrk="0" hangingPunct="1">
              <a:lnSpc>
                <a:spcPct val="90000"/>
              </a:lnSpc>
              <a:spcBef>
                <a:spcPts val="5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3pPr>
            <a:lvl4pPr marL="1243013" indent="-214313" algn="l" defTabSz="914400" rtl="0" eaLnBrk="1" latinLnBrk="0" hangingPunct="1">
              <a:lnSpc>
                <a:spcPct val="90000"/>
              </a:lnSpc>
              <a:spcBef>
                <a:spcPts val="5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4pPr>
            <a:lvl5pPr marL="1585913" indent="-214313" algn="l" defTabSz="914400" rtl="0" eaLnBrk="1" latinLnBrk="0" hangingPunct="1">
              <a:lnSpc>
                <a:spcPct val="90000"/>
              </a:lnSpc>
              <a:spcBef>
                <a:spcPts val="5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nl-NL" dirty="0"/>
              <a:t>Bron: Zeeuws Vrijetijdsonderzoek 2024 (HZ Kenniscentrum Kusttoerisme, 2024)</a:t>
            </a:r>
          </a:p>
        </p:txBody>
      </p:sp>
      <p:sp>
        <p:nvSpPr>
          <p:cNvPr id="11" name="Rechthoek 10">
            <a:extLst>
              <a:ext uri="{FF2B5EF4-FFF2-40B4-BE49-F238E27FC236}">
                <a16:creationId xmlns:a16="http://schemas.microsoft.com/office/drawing/2014/main" id="{D852EBC9-B07A-48BB-9BEB-052BE3D00E90}"/>
              </a:ext>
            </a:extLst>
          </p:cNvPr>
          <p:cNvSpPr/>
          <p:nvPr/>
        </p:nvSpPr>
        <p:spPr>
          <a:xfrm>
            <a:off x="743398" y="2724829"/>
            <a:ext cx="8248202" cy="1121057"/>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2266517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Afbeelding 13">
            <a:extLst>
              <a:ext uri="{FF2B5EF4-FFF2-40B4-BE49-F238E27FC236}">
                <a16:creationId xmlns:a16="http://schemas.microsoft.com/office/drawing/2014/main" id="{D84D6777-BE4F-48CC-80EC-5E0950C33F1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8336" y="2253508"/>
            <a:ext cx="10819841" cy="3474434"/>
          </a:xfrm>
          <a:prstGeom prst="rect">
            <a:avLst/>
          </a:prstGeom>
        </p:spPr>
      </p:pic>
      <p:sp>
        <p:nvSpPr>
          <p:cNvPr id="10" name="Titel 9">
            <a:extLst>
              <a:ext uri="{FF2B5EF4-FFF2-40B4-BE49-F238E27FC236}">
                <a16:creationId xmlns:a16="http://schemas.microsoft.com/office/drawing/2014/main" id="{2053E1DD-4E35-40AC-9FBD-B325BFB2341F}"/>
              </a:ext>
            </a:extLst>
          </p:cNvPr>
          <p:cNvSpPr>
            <a:spLocks noGrp="1"/>
          </p:cNvSpPr>
          <p:nvPr>
            <p:ph type="title"/>
          </p:nvPr>
        </p:nvSpPr>
        <p:spPr/>
        <p:txBody>
          <a:bodyPr/>
          <a:lstStyle/>
          <a:p>
            <a:r>
              <a:rPr lang="nl-NL" dirty="0">
                <a:solidFill>
                  <a:srgbClr val="016299"/>
                </a:solidFill>
              </a:rPr>
              <a:t>Verplaatsingsgedrag binnen de provincie</a:t>
            </a:r>
          </a:p>
        </p:txBody>
      </p:sp>
      <p:sp>
        <p:nvSpPr>
          <p:cNvPr id="12" name="Tijdelijke aanduiding voor inhoud 11">
            <a:extLst>
              <a:ext uri="{FF2B5EF4-FFF2-40B4-BE49-F238E27FC236}">
                <a16:creationId xmlns:a16="http://schemas.microsoft.com/office/drawing/2014/main" id="{446A04D7-60C1-48BE-B7DC-A531758CD2D1}"/>
              </a:ext>
            </a:extLst>
          </p:cNvPr>
          <p:cNvSpPr>
            <a:spLocks noGrp="1"/>
          </p:cNvSpPr>
          <p:nvPr>
            <p:ph idx="12"/>
          </p:nvPr>
        </p:nvSpPr>
        <p:spPr>
          <a:xfrm>
            <a:off x="884585" y="1719743"/>
            <a:ext cx="10573246" cy="4357958"/>
          </a:xfrm>
        </p:spPr>
        <p:txBody>
          <a:bodyPr numCol="1" spcCol="360000">
            <a:normAutofit/>
          </a:bodyPr>
          <a:lstStyle/>
          <a:p>
            <a:pPr marL="0" indent="0">
              <a:spcBef>
                <a:spcPts val="0"/>
              </a:spcBef>
              <a:buNone/>
            </a:pPr>
            <a:r>
              <a:rPr lang="nl-NL" dirty="0"/>
              <a:t>Uitgaansactiviteiten iets minder frequent + zowel in directe woonomgeving als elders in de eigen regio</a:t>
            </a:r>
          </a:p>
        </p:txBody>
      </p:sp>
      <p:sp>
        <p:nvSpPr>
          <p:cNvPr id="6" name="Rechthoek 5">
            <a:extLst>
              <a:ext uri="{FF2B5EF4-FFF2-40B4-BE49-F238E27FC236}">
                <a16:creationId xmlns:a16="http://schemas.microsoft.com/office/drawing/2014/main" id="{9612966C-5440-4DE4-98B8-3FE3BB2D9DC5}"/>
              </a:ext>
            </a:extLst>
          </p:cNvPr>
          <p:cNvSpPr/>
          <p:nvPr/>
        </p:nvSpPr>
        <p:spPr>
          <a:xfrm>
            <a:off x="8662219" y="5678326"/>
            <a:ext cx="2936799" cy="10023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9B298D68-5397-4FE8-89A8-CABE25211FF2}"/>
              </a:ext>
            </a:extLst>
          </p:cNvPr>
          <p:cNvSpPr/>
          <p:nvPr/>
        </p:nvSpPr>
        <p:spPr>
          <a:xfrm>
            <a:off x="8662219" y="5678326"/>
            <a:ext cx="2936799" cy="10023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Picture 2" descr="Persvoorlichting - Impuls Zeeland helpt jou als ondernemer met innoveren,  investeren en internationaliseren">
            <a:extLst>
              <a:ext uri="{FF2B5EF4-FFF2-40B4-BE49-F238E27FC236}">
                <a16:creationId xmlns:a16="http://schemas.microsoft.com/office/drawing/2014/main" id="{51E19C91-967A-485C-8854-C384BF85538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241212" y="6120282"/>
            <a:ext cx="1353805" cy="434170"/>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a:extLst>
              <a:ext uri="{FF2B5EF4-FFF2-40B4-BE49-F238E27FC236}">
                <a16:creationId xmlns:a16="http://schemas.microsoft.com/office/drawing/2014/main" id="{167AACFA-1303-4A59-BFE3-C8F0C0CFE7B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67250" y="6077701"/>
            <a:ext cx="1573162" cy="519333"/>
          </a:xfrm>
          <a:prstGeom prst="rect">
            <a:avLst/>
          </a:prstGeom>
        </p:spPr>
      </p:pic>
      <p:sp>
        <p:nvSpPr>
          <p:cNvPr id="13" name="Tijdelijke aanduiding voor inhoud 11">
            <a:extLst>
              <a:ext uri="{FF2B5EF4-FFF2-40B4-BE49-F238E27FC236}">
                <a16:creationId xmlns:a16="http://schemas.microsoft.com/office/drawing/2014/main" id="{69F0CEED-13E7-4B48-AC9E-F01DEA8E0C27}"/>
              </a:ext>
            </a:extLst>
          </p:cNvPr>
          <p:cNvSpPr txBox="1">
            <a:spLocks/>
          </p:cNvSpPr>
          <p:nvPr/>
        </p:nvSpPr>
        <p:spPr>
          <a:xfrm>
            <a:off x="884584" y="6381085"/>
            <a:ext cx="10573246" cy="225541"/>
          </a:xfrm>
          <a:prstGeom prst="rect">
            <a:avLst/>
          </a:prstGeom>
        </p:spPr>
        <p:txBody>
          <a:bodyPr vert="horz" lIns="91440" tIns="45720" rIns="91440" bIns="45720" numCol="1" spcCol="360000" rtlCol="0">
            <a:normAutofit fontScale="55000" lnSpcReduction="20000"/>
          </a:bodyPr>
          <a:lstStyle>
            <a:lvl1pPr marL="342900" indent="-342900" algn="l" defTabSz="914400" rtl="0" eaLnBrk="1" latinLnBrk="0" hangingPunct="1">
              <a:lnSpc>
                <a:spcPct val="90000"/>
              </a:lnSpc>
              <a:spcBef>
                <a:spcPts val="10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1pPr>
            <a:lvl2pPr marL="600075" indent="-257175" algn="l" defTabSz="914400" rtl="0" eaLnBrk="1" latinLnBrk="0" hangingPunct="1">
              <a:lnSpc>
                <a:spcPct val="90000"/>
              </a:lnSpc>
              <a:spcBef>
                <a:spcPts val="5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2pPr>
            <a:lvl3pPr marL="942975" indent="-257175" algn="l" defTabSz="914400" rtl="0" eaLnBrk="1" latinLnBrk="0" hangingPunct="1">
              <a:lnSpc>
                <a:spcPct val="90000"/>
              </a:lnSpc>
              <a:spcBef>
                <a:spcPts val="5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3pPr>
            <a:lvl4pPr marL="1243013" indent="-214313" algn="l" defTabSz="914400" rtl="0" eaLnBrk="1" latinLnBrk="0" hangingPunct="1">
              <a:lnSpc>
                <a:spcPct val="90000"/>
              </a:lnSpc>
              <a:spcBef>
                <a:spcPts val="5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4pPr>
            <a:lvl5pPr marL="1585913" indent="-214313" algn="l" defTabSz="914400" rtl="0" eaLnBrk="1" latinLnBrk="0" hangingPunct="1">
              <a:lnSpc>
                <a:spcPct val="90000"/>
              </a:lnSpc>
              <a:spcBef>
                <a:spcPts val="5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nl-NL" dirty="0"/>
              <a:t>Bron: Zeeuws Vrijetijdsonderzoek 2024 (HZ Kenniscentrum Kusttoerisme, 2024)</a:t>
            </a:r>
          </a:p>
        </p:txBody>
      </p:sp>
      <p:pic>
        <p:nvPicPr>
          <p:cNvPr id="2" name="Afbeelding 1">
            <a:extLst>
              <a:ext uri="{FF2B5EF4-FFF2-40B4-BE49-F238E27FC236}">
                <a16:creationId xmlns:a16="http://schemas.microsoft.com/office/drawing/2014/main" id="{0A293B51-9F0B-4D96-8531-053A05574E3E}"/>
              </a:ext>
            </a:extLst>
          </p:cNvPr>
          <p:cNvPicPr>
            <a:picLocks noChangeAspect="1"/>
          </p:cNvPicPr>
          <p:nvPr/>
        </p:nvPicPr>
        <p:blipFill>
          <a:blip r:embed="rId6"/>
          <a:stretch>
            <a:fillRect/>
          </a:stretch>
        </p:blipFill>
        <p:spPr>
          <a:xfrm>
            <a:off x="1223587" y="5416672"/>
            <a:ext cx="10341008" cy="252000"/>
          </a:xfrm>
          <a:prstGeom prst="rect">
            <a:avLst/>
          </a:prstGeom>
        </p:spPr>
      </p:pic>
      <p:sp>
        <p:nvSpPr>
          <p:cNvPr id="11" name="Rechthoek 10">
            <a:extLst>
              <a:ext uri="{FF2B5EF4-FFF2-40B4-BE49-F238E27FC236}">
                <a16:creationId xmlns:a16="http://schemas.microsoft.com/office/drawing/2014/main" id="{D852EBC9-B07A-48BB-9BEB-052BE3D00E90}"/>
              </a:ext>
            </a:extLst>
          </p:cNvPr>
          <p:cNvSpPr/>
          <p:nvPr/>
        </p:nvSpPr>
        <p:spPr>
          <a:xfrm>
            <a:off x="743398" y="4108391"/>
            <a:ext cx="8248202" cy="1121057"/>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730010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4E5C42-E077-4F03-8D43-F1FE0969B201}"/>
              </a:ext>
            </a:extLst>
          </p:cNvPr>
          <p:cNvSpPr>
            <a:spLocks noGrp="1"/>
          </p:cNvSpPr>
          <p:nvPr>
            <p:ph type="title"/>
          </p:nvPr>
        </p:nvSpPr>
        <p:spPr/>
        <p:txBody>
          <a:bodyPr/>
          <a:lstStyle/>
          <a:p>
            <a:r>
              <a:rPr lang="nl-NL" dirty="0"/>
              <a:t>In deze sessie</a:t>
            </a:r>
          </a:p>
        </p:txBody>
      </p:sp>
      <p:sp>
        <p:nvSpPr>
          <p:cNvPr id="3" name="Tijdelijke aanduiding voor tekst 2">
            <a:extLst>
              <a:ext uri="{FF2B5EF4-FFF2-40B4-BE49-F238E27FC236}">
                <a16:creationId xmlns:a16="http://schemas.microsoft.com/office/drawing/2014/main" id="{F0F4BA12-B80C-4899-88A3-387142328398}"/>
              </a:ext>
            </a:extLst>
          </p:cNvPr>
          <p:cNvSpPr>
            <a:spLocks noGrp="1"/>
          </p:cNvSpPr>
          <p:nvPr>
            <p:ph type="body" sz="half" idx="2"/>
          </p:nvPr>
        </p:nvSpPr>
        <p:spPr/>
        <p:txBody>
          <a:bodyPr/>
          <a:lstStyle/>
          <a:p>
            <a:r>
              <a:rPr lang="nl-NL" dirty="0"/>
              <a:t>De inwoner als toeristisch-recreatieve doelgroep</a:t>
            </a:r>
          </a:p>
          <a:p>
            <a:endParaRPr lang="nl-NL" b="0" dirty="0"/>
          </a:p>
          <a:p>
            <a:r>
              <a:rPr lang="nl-NL" b="0" dirty="0"/>
              <a:t>Inzichten uit:</a:t>
            </a:r>
          </a:p>
          <a:p>
            <a:endParaRPr lang="nl-NL" b="0" dirty="0"/>
          </a:p>
          <a:p>
            <a:pPr marL="342900" indent="-342900">
              <a:buFont typeface="Arial" panose="020B0604020202020204" pitchFamily="34" charset="0"/>
              <a:buChar char="•"/>
            </a:pPr>
            <a:r>
              <a:rPr lang="nl-NL" b="0" dirty="0"/>
              <a:t>Nederlands Vrijetijdsonderzoek</a:t>
            </a:r>
          </a:p>
          <a:p>
            <a:pPr marL="342900" indent="-342900">
              <a:buFont typeface="Arial" panose="020B0604020202020204" pitchFamily="34" charset="0"/>
              <a:buChar char="•"/>
            </a:pPr>
            <a:r>
              <a:rPr lang="nl-NL" b="0" dirty="0"/>
              <a:t>Zeeuws Vrijetijdsonderzoek</a:t>
            </a:r>
          </a:p>
          <a:p>
            <a:pPr marL="342900" indent="-342900">
              <a:buFont typeface="Arial" panose="020B0604020202020204" pitchFamily="34" charset="0"/>
              <a:buChar char="•"/>
            </a:pPr>
            <a:r>
              <a:rPr lang="nl-NL" b="0" dirty="0"/>
              <a:t>Leefstijlvinder (doelgroep segmentatiemodel)</a:t>
            </a:r>
          </a:p>
          <a:p>
            <a:pPr marL="342900" indent="-342900">
              <a:buFont typeface="Arial" panose="020B0604020202020204" pitchFamily="34" charset="0"/>
              <a:buChar char="•"/>
            </a:pPr>
            <a:endParaRPr lang="nl-NL" b="0" dirty="0"/>
          </a:p>
          <a:p>
            <a:r>
              <a:rPr lang="nl-NL" b="0" dirty="0"/>
              <a:t>Discussie:</a:t>
            </a:r>
          </a:p>
          <a:p>
            <a:endParaRPr lang="nl-NL" b="0" dirty="0"/>
          </a:p>
          <a:p>
            <a:pPr marL="342900" indent="-342900">
              <a:buFont typeface="Arial" panose="020B0604020202020204" pitchFamily="34" charset="0"/>
              <a:buChar char="•"/>
            </a:pPr>
            <a:r>
              <a:rPr lang="nl-NL" b="0" dirty="0"/>
              <a:t>Op wie moeten we ons primair richten, inwoner of bezoeker?</a:t>
            </a:r>
          </a:p>
          <a:p>
            <a:pPr marL="342900" indent="-342900">
              <a:buFont typeface="Arial" panose="020B0604020202020204" pitchFamily="34" charset="0"/>
              <a:buChar char="•"/>
            </a:pPr>
            <a:r>
              <a:rPr lang="nl-NL" b="0" dirty="0"/>
              <a:t>Hoe creëren we vrijetijdsaanbod dat zowel voor bezoekers als eigen inwoners interessant is (win-win)?</a:t>
            </a:r>
          </a:p>
          <a:p>
            <a:pPr marL="342900" indent="-342900">
              <a:buFont typeface="Arial" panose="020B0604020202020204" pitchFamily="34" charset="0"/>
              <a:buChar char="•"/>
            </a:pPr>
            <a:endParaRPr lang="nl-NL" b="0" dirty="0"/>
          </a:p>
        </p:txBody>
      </p:sp>
      <p:sp>
        <p:nvSpPr>
          <p:cNvPr id="4" name="Rechthoek 3">
            <a:extLst>
              <a:ext uri="{FF2B5EF4-FFF2-40B4-BE49-F238E27FC236}">
                <a16:creationId xmlns:a16="http://schemas.microsoft.com/office/drawing/2014/main" id="{5190873A-C090-4EF0-853F-8E30697F7E4A}"/>
              </a:ext>
            </a:extLst>
          </p:cNvPr>
          <p:cNvSpPr/>
          <p:nvPr/>
        </p:nvSpPr>
        <p:spPr>
          <a:xfrm>
            <a:off x="8662219" y="5678326"/>
            <a:ext cx="2936799" cy="10023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extLst>
              <a:ext uri="{FF2B5EF4-FFF2-40B4-BE49-F238E27FC236}">
                <a16:creationId xmlns:a16="http://schemas.microsoft.com/office/drawing/2014/main" id="{53A1C2E0-A920-451E-A156-178B5CC25D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67250" y="6077701"/>
            <a:ext cx="1573162" cy="519333"/>
          </a:xfrm>
          <a:prstGeom prst="rect">
            <a:avLst/>
          </a:prstGeom>
        </p:spPr>
      </p:pic>
      <p:pic>
        <p:nvPicPr>
          <p:cNvPr id="8" name="Picture 2" descr="Persvoorlichting - Impuls Zeeland helpt jou als ondernemer met innoveren,  investeren en internationaliseren">
            <a:extLst>
              <a:ext uri="{FF2B5EF4-FFF2-40B4-BE49-F238E27FC236}">
                <a16:creationId xmlns:a16="http://schemas.microsoft.com/office/drawing/2014/main" id="{F053FF3F-B123-4CC9-9EEB-51076D5D602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241212" y="6120282"/>
            <a:ext cx="1353805" cy="434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0935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Afbeelding 13">
            <a:extLst>
              <a:ext uri="{FF2B5EF4-FFF2-40B4-BE49-F238E27FC236}">
                <a16:creationId xmlns:a16="http://schemas.microsoft.com/office/drawing/2014/main" id="{10C03F48-EFDC-44A4-9717-F2BC00FE939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8336" y="2253508"/>
            <a:ext cx="10819841" cy="3474434"/>
          </a:xfrm>
          <a:prstGeom prst="rect">
            <a:avLst/>
          </a:prstGeom>
        </p:spPr>
      </p:pic>
      <p:sp>
        <p:nvSpPr>
          <p:cNvPr id="10" name="Titel 9">
            <a:extLst>
              <a:ext uri="{FF2B5EF4-FFF2-40B4-BE49-F238E27FC236}">
                <a16:creationId xmlns:a16="http://schemas.microsoft.com/office/drawing/2014/main" id="{2053E1DD-4E35-40AC-9FBD-B325BFB2341F}"/>
              </a:ext>
            </a:extLst>
          </p:cNvPr>
          <p:cNvSpPr>
            <a:spLocks noGrp="1"/>
          </p:cNvSpPr>
          <p:nvPr>
            <p:ph type="title"/>
          </p:nvPr>
        </p:nvSpPr>
        <p:spPr/>
        <p:txBody>
          <a:bodyPr/>
          <a:lstStyle/>
          <a:p>
            <a:r>
              <a:rPr lang="nl-NL" dirty="0">
                <a:solidFill>
                  <a:srgbClr val="016299"/>
                </a:solidFill>
              </a:rPr>
              <a:t>Verplaatsingsgedrag binnen de provincie</a:t>
            </a:r>
          </a:p>
        </p:txBody>
      </p:sp>
      <p:sp>
        <p:nvSpPr>
          <p:cNvPr id="12" name="Tijdelijke aanduiding voor inhoud 11">
            <a:extLst>
              <a:ext uri="{FF2B5EF4-FFF2-40B4-BE49-F238E27FC236}">
                <a16:creationId xmlns:a16="http://schemas.microsoft.com/office/drawing/2014/main" id="{446A04D7-60C1-48BE-B7DC-A531758CD2D1}"/>
              </a:ext>
            </a:extLst>
          </p:cNvPr>
          <p:cNvSpPr>
            <a:spLocks noGrp="1"/>
          </p:cNvSpPr>
          <p:nvPr>
            <p:ph idx="12"/>
          </p:nvPr>
        </p:nvSpPr>
        <p:spPr>
          <a:xfrm>
            <a:off x="884585" y="1719743"/>
            <a:ext cx="10573246" cy="4357958"/>
          </a:xfrm>
        </p:spPr>
        <p:txBody>
          <a:bodyPr numCol="1" spcCol="360000">
            <a:normAutofit/>
          </a:bodyPr>
          <a:lstStyle/>
          <a:p>
            <a:pPr marL="0" indent="0">
              <a:spcBef>
                <a:spcPts val="0"/>
              </a:spcBef>
              <a:buNone/>
            </a:pPr>
            <a:r>
              <a:rPr lang="nl-NL" dirty="0"/>
              <a:t>Elders in Zeeland? Beduidend minder!</a:t>
            </a:r>
          </a:p>
        </p:txBody>
      </p:sp>
      <p:sp>
        <p:nvSpPr>
          <p:cNvPr id="6" name="Rechthoek 5">
            <a:extLst>
              <a:ext uri="{FF2B5EF4-FFF2-40B4-BE49-F238E27FC236}">
                <a16:creationId xmlns:a16="http://schemas.microsoft.com/office/drawing/2014/main" id="{9612966C-5440-4DE4-98B8-3FE3BB2D9DC5}"/>
              </a:ext>
            </a:extLst>
          </p:cNvPr>
          <p:cNvSpPr/>
          <p:nvPr/>
        </p:nvSpPr>
        <p:spPr>
          <a:xfrm>
            <a:off x="8662219" y="5678326"/>
            <a:ext cx="2936799" cy="10023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9B298D68-5397-4FE8-89A8-CABE25211FF2}"/>
              </a:ext>
            </a:extLst>
          </p:cNvPr>
          <p:cNvSpPr/>
          <p:nvPr/>
        </p:nvSpPr>
        <p:spPr>
          <a:xfrm>
            <a:off x="8662219" y="5678326"/>
            <a:ext cx="2936799" cy="10023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Picture 2" descr="Persvoorlichting - Impuls Zeeland helpt jou als ondernemer met innoveren,  investeren en internationaliseren">
            <a:extLst>
              <a:ext uri="{FF2B5EF4-FFF2-40B4-BE49-F238E27FC236}">
                <a16:creationId xmlns:a16="http://schemas.microsoft.com/office/drawing/2014/main" id="{51E19C91-967A-485C-8854-C384BF85538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241212" y="6120282"/>
            <a:ext cx="1353805" cy="434170"/>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a:extLst>
              <a:ext uri="{FF2B5EF4-FFF2-40B4-BE49-F238E27FC236}">
                <a16:creationId xmlns:a16="http://schemas.microsoft.com/office/drawing/2014/main" id="{167AACFA-1303-4A59-BFE3-C8F0C0CFE7B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67250" y="6077701"/>
            <a:ext cx="1573162" cy="519333"/>
          </a:xfrm>
          <a:prstGeom prst="rect">
            <a:avLst/>
          </a:prstGeom>
        </p:spPr>
      </p:pic>
      <p:sp>
        <p:nvSpPr>
          <p:cNvPr id="13" name="Tijdelijke aanduiding voor inhoud 11">
            <a:extLst>
              <a:ext uri="{FF2B5EF4-FFF2-40B4-BE49-F238E27FC236}">
                <a16:creationId xmlns:a16="http://schemas.microsoft.com/office/drawing/2014/main" id="{69F0CEED-13E7-4B48-AC9E-F01DEA8E0C27}"/>
              </a:ext>
            </a:extLst>
          </p:cNvPr>
          <p:cNvSpPr txBox="1">
            <a:spLocks/>
          </p:cNvSpPr>
          <p:nvPr/>
        </p:nvSpPr>
        <p:spPr>
          <a:xfrm>
            <a:off x="884584" y="6381085"/>
            <a:ext cx="10573246" cy="225541"/>
          </a:xfrm>
          <a:prstGeom prst="rect">
            <a:avLst/>
          </a:prstGeom>
        </p:spPr>
        <p:txBody>
          <a:bodyPr vert="horz" lIns="91440" tIns="45720" rIns="91440" bIns="45720" numCol="1" spcCol="360000" rtlCol="0">
            <a:normAutofit fontScale="55000" lnSpcReduction="20000"/>
          </a:bodyPr>
          <a:lstStyle>
            <a:lvl1pPr marL="342900" indent="-342900" algn="l" defTabSz="914400" rtl="0" eaLnBrk="1" latinLnBrk="0" hangingPunct="1">
              <a:lnSpc>
                <a:spcPct val="90000"/>
              </a:lnSpc>
              <a:spcBef>
                <a:spcPts val="10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1pPr>
            <a:lvl2pPr marL="600075" indent="-257175" algn="l" defTabSz="914400" rtl="0" eaLnBrk="1" latinLnBrk="0" hangingPunct="1">
              <a:lnSpc>
                <a:spcPct val="90000"/>
              </a:lnSpc>
              <a:spcBef>
                <a:spcPts val="5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2pPr>
            <a:lvl3pPr marL="942975" indent="-257175" algn="l" defTabSz="914400" rtl="0" eaLnBrk="1" latinLnBrk="0" hangingPunct="1">
              <a:lnSpc>
                <a:spcPct val="90000"/>
              </a:lnSpc>
              <a:spcBef>
                <a:spcPts val="5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3pPr>
            <a:lvl4pPr marL="1243013" indent="-214313" algn="l" defTabSz="914400" rtl="0" eaLnBrk="1" latinLnBrk="0" hangingPunct="1">
              <a:lnSpc>
                <a:spcPct val="90000"/>
              </a:lnSpc>
              <a:spcBef>
                <a:spcPts val="5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4pPr>
            <a:lvl5pPr marL="1585913" indent="-214313" algn="l" defTabSz="914400" rtl="0" eaLnBrk="1" latinLnBrk="0" hangingPunct="1">
              <a:lnSpc>
                <a:spcPct val="90000"/>
              </a:lnSpc>
              <a:spcBef>
                <a:spcPts val="5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nl-NL" dirty="0"/>
              <a:t>Bron: Zeeuws Vrijetijdsonderzoek 2024 (HZ Kenniscentrum Kusttoerisme, 2024)</a:t>
            </a:r>
          </a:p>
        </p:txBody>
      </p:sp>
      <p:pic>
        <p:nvPicPr>
          <p:cNvPr id="2" name="Afbeelding 1">
            <a:extLst>
              <a:ext uri="{FF2B5EF4-FFF2-40B4-BE49-F238E27FC236}">
                <a16:creationId xmlns:a16="http://schemas.microsoft.com/office/drawing/2014/main" id="{0A293B51-9F0B-4D96-8531-053A05574E3E}"/>
              </a:ext>
            </a:extLst>
          </p:cNvPr>
          <p:cNvPicPr>
            <a:picLocks noChangeAspect="1"/>
          </p:cNvPicPr>
          <p:nvPr/>
        </p:nvPicPr>
        <p:blipFill>
          <a:blip r:embed="rId6"/>
          <a:stretch>
            <a:fillRect/>
          </a:stretch>
        </p:blipFill>
        <p:spPr>
          <a:xfrm>
            <a:off x="1223587" y="5416672"/>
            <a:ext cx="10341008" cy="252000"/>
          </a:xfrm>
          <a:prstGeom prst="rect">
            <a:avLst/>
          </a:prstGeom>
        </p:spPr>
      </p:pic>
      <p:sp>
        <p:nvSpPr>
          <p:cNvPr id="11" name="Rechthoek 10">
            <a:extLst>
              <a:ext uri="{FF2B5EF4-FFF2-40B4-BE49-F238E27FC236}">
                <a16:creationId xmlns:a16="http://schemas.microsoft.com/office/drawing/2014/main" id="{D852EBC9-B07A-48BB-9BEB-052BE3D00E90}"/>
              </a:ext>
            </a:extLst>
          </p:cNvPr>
          <p:cNvSpPr/>
          <p:nvPr/>
        </p:nvSpPr>
        <p:spPr>
          <a:xfrm>
            <a:off x="8956382" y="2259551"/>
            <a:ext cx="2619375" cy="299825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650564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2053E1DD-4E35-40AC-9FBD-B325BFB2341F}"/>
              </a:ext>
            </a:extLst>
          </p:cNvPr>
          <p:cNvSpPr>
            <a:spLocks noGrp="1"/>
          </p:cNvSpPr>
          <p:nvPr>
            <p:ph type="title"/>
          </p:nvPr>
        </p:nvSpPr>
        <p:spPr/>
        <p:txBody>
          <a:bodyPr/>
          <a:lstStyle/>
          <a:p>
            <a:r>
              <a:rPr lang="nl-NL" dirty="0">
                <a:solidFill>
                  <a:srgbClr val="016299"/>
                </a:solidFill>
              </a:rPr>
              <a:t>Type omgeving</a:t>
            </a:r>
          </a:p>
        </p:txBody>
      </p:sp>
      <p:graphicFrame>
        <p:nvGraphicFramePr>
          <p:cNvPr id="2" name="Tijdelijke aanduiding voor inhoud 1">
            <a:extLst>
              <a:ext uri="{FF2B5EF4-FFF2-40B4-BE49-F238E27FC236}">
                <a16:creationId xmlns:a16="http://schemas.microsoft.com/office/drawing/2014/main" id="{6128C905-F761-467C-8AC7-CCD42A5F34ED}"/>
              </a:ext>
            </a:extLst>
          </p:cNvPr>
          <p:cNvGraphicFramePr>
            <a:graphicFrameLocks noGrp="1"/>
          </p:cNvGraphicFramePr>
          <p:nvPr>
            <p:ph idx="12"/>
            <p:extLst>
              <p:ext uri="{D42A27DB-BD31-4B8C-83A1-F6EECF244321}">
                <p14:modId xmlns:p14="http://schemas.microsoft.com/office/powerpoint/2010/main" val="125176718"/>
              </p:ext>
            </p:extLst>
          </p:nvPr>
        </p:nvGraphicFramePr>
        <p:xfrm>
          <a:off x="884584" y="2426498"/>
          <a:ext cx="9145588" cy="2225040"/>
        </p:xfrm>
        <a:graphic>
          <a:graphicData uri="http://schemas.openxmlformats.org/drawingml/2006/table">
            <a:tbl>
              <a:tblPr firstRow="1" bandRow="1">
                <a:tableStyleId>{5C22544A-7EE6-4342-B048-85BDC9FD1C3A}</a:tableStyleId>
              </a:tblPr>
              <a:tblGrid>
                <a:gridCol w="5695156">
                  <a:extLst>
                    <a:ext uri="{9D8B030D-6E8A-4147-A177-3AD203B41FA5}">
                      <a16:colId xmlns:a16="http://schemas.microsoft.com/office/drawing/2014/main" val="2847295039"/>
                    </a:ext>
                  </a:extLst>
                </a:gridCol>
                <a:gridCol w="1725216">
                  <a:extLst>
                    <a:ext uri="{9D8B030D-6E8A-4147-A177-3AD203B41FA5}">
                      <a16:colId xmlns:a16="http://schemas.microsoft.com/office/drawing/2014/main" val="2790869754"/>
                    </a:ext>
                  </a:extLst>
                </a:gridCol>
                <a:gridCol w="1725216">
                  <a:extLst>
                    <a:ext uri="{9D8B030D-6E8A-4147-A177-3AD203B41FA5}">
                      <a16:colId xmlns:a16="http://schemas.microsoft.com/office/drawing/2014/main" val="1179268551"/>
                    </a:ext>
                  </a:extLst>
                </a:gridCol>
              </a:tblGrid>
              <a:tr h="370840">
                <a:tc>
                  <a:txBody>
                    <a:bodyPr/>
                    <a:lstStyle/>
                    <a:p>
                      <a:endParaRPr lang="nl-NL" dirty="0"/>
                    </a:p>
                  </a:txBody>
                  <a:tcPr/>
                </a:tc>
                <a:tc>
                  <a:txBody>
                    <a:bodyPr/>
                    <a:lstStyle/>
                    <a:p>
                      <a:pPr algn="ctr"/>
                      <a:r>
                        <a:rPr lang="nl-NL" dirty="0"/>
                        <a:t>Wandelen</a:t>
                      </a:r>
                    </a:p>
                  </a:txBody>
                  <a:tcPr/>
                </a:tc>
                <a:tc>
                  <a:txBody>
                    <a:bodyPr/>
                    <a:lstStyle/>
                    <a:p>
                      <a:pPr algn="ctr"/>
                      <a:r>
                        <a:rPr lang="nl-NL" dirty="0"/>
                        <a:t>Fietsen</a:t>
                      </a:r>
                    </a:p>
                  </a:txBody>
                  <a:tcPr/>
                </a:tc>
                <a:extLst>
                  <a:ext uri="{0D108BD9-81ED-4DB2-BD59-A6C34878D82A}">
                    <a16:rowId xmlns:a16="http://schemas.microsoft.com/office/drawing/2014/main" val="1566372751"/>
                  </a:ext>
                </a:extLst>
              </a:tr>
              <a:tr h="370840">
                <a:tc>
                  <a:txBody>
                    <a:bodyPr/>
                    <a:lstStyle/>
                    <a:p>
                      <a:r>
                        <a:rPr lang="nl-NL" dirty="0"/>
                        <a:t>In het landelijk/agrarisch gebied</a:t>
                      </a:r>
                    </a:p>
                  </a:txBody>
                  <a:tcPr/>
                </a:tc>
                <a:tc>
                  <a:txBody>
                    <a:bodyPr/>
                    <a:lstStyle/>
                    <a:p>
                      <a:pPr algn="ctr"/>
                      <a:r>
                        <a:rPr lang="nl-NL" b="0" dirty="0"/>
                        <a:t>40%</a:t>
                      </a:r>
                    </a:p>
                  </a:txBody>
                  <a:tcPr/>
                </a:tc>
                <a:tc>
                  <a:txBody>
                    <a:bodyPr/>
                    <a:lstStyle/>
                    <a:p>
                      <a:pPr algn="ctr"/>
                      <a:r>
                        <a:rPr lang="nl-NL" b="1" dirty="0"/>
                        <a:t>66%</a:t>
                      </a:r>
                    </a:p>
                  </a:txBody>
                  <a:tcPr/>
                </a:tc>
                <a:extLst>
                  <a:ext uri="{0D108BD9-81ED-4DB2-BD59-A6C34878D82A}">
                    <a16:rowId xmlns:a16="http://schemas.microsoft.com/office/drawing/2014/main" val="860095677"/>
                  </a:ext>
                </a:extLst>
              </a:tr>
              <a:tr h="370840">
                <a:tc>
                  <a:txBody>
                    <a:bodyPr/>
                    <a:lstStyle/>
                    <a:p>
                      <a:r>
                        <a:rPr lang="nl-NL" dirty="0"/>
                        <a:t>In een dorp of stad</a:t>
                      </a:r>
                    </a:p>
                  </a:txBody>
                  <a:tcPr/>
                </a:tc>
                <a:tc>
                  <a:txBody>
                    <a:bodyPr/>
                    <a:lstStyle/>
                    <a:p>
                      <a:pPr algn="ctr"/>
                      <a:r>
                        <a:rPr lang="nl-NL" b="1" dirty="0"/>
                        <a:t>50%</a:t>
                      </a:r>
                    </a:p>
                  </a:txBody>
                  <a:tcPr/>
                </a:tc>
                <a:tc>
                  <a:txBody>
                    <a:bodyPr/>
                    <a:lstStyle/>
                    <a:p>
                      <a:pPr algn="ctr"/>
                      <a:r>
                        <a:rPr lang="nl-NL" b="0" dirty="0"/>
                        <a:t>44%</a:t>
                      </a:r>
                    </a:p>
                  </a:txBody>
                  <a:tcPr/>
                </a:tc>
                <a:extLst>
                  <a:ext uri="{0D108BD9-81ED-4DB2-BD59-A6C34878D82A}">
                    <a16:rowId xmlns:a16="http://schemas.microsoft.com/office/drawing/2014/main" val="2099302306"/>
                  </a:ext>
                </a:extLst>
              </a:tr>
              <a:tr h="370840">
                <a:tc>
                  <a:txBody>
                    <a:bodyPr/>
                    <a:lstStyle/>
                    <a:p>
                      <a:r>
                        <a:rPr lang="nl-NL" dirty="0"/>
                        <a:t>In een natuurgebied</a:t>
                      </a:r>
                    </a:p>
                  </a:txBody>
                  <a:tcPr/>
                </a:tc>
                <a:tc>
                  <a:txBody>
                    <a:bodyPr/>
                    <a:lstStyle/>
                    <a:p>
                      <a:pPr algn="ctr"/>
                      <a:r>
                        <a:rPr lang="nl-NL" b="1" dirty="0"/>
                        <a:t>53%</a:t>
                      </a:r>
                    </a:p>
                  </a:txBody>
                  <a:tcPr/>
                </a:tc>
                <a:tc>
                  <a:txBody>
                    <a:bodyPr/>
                    <a:lstStyle/>
                    <a:p>
                      <a:pPr algn="ctr"/>
                      <a:r>
                        <a:rPr lang="nl-NL" b="0" dirty="0"/>
                        <a:t>43%</a:t>
                      </a:r>
                    </a:p>
                  </a:txBody>
                  <a:tcPr/>
                </a:tc>
                <a:extLst>
                  <a:ext uri="{0D108BD9-81ED-4DB2-BD59-A6C34878D82A}">
                    <a16:rowId xmlns:a16="http://schemas.microsoft.com/office/drawing/2014/main" val="3684833077"/>
                  </a:ext>
                </a:extLst>
              </a:tr>
              <a:tr h="370840">
                <a:tc>
                  <a:txBody>
                    <a:bodyPr/>
                    <a:lstStyle/>
                    <a:p>
                      <a:r>
                        <a:rPr lang="nl-NL" dirty="0"/>
                        <a:t>Aan zee (Noordzeestrand en duinen)</a:t>
                      </a:r>
                    </a:p>
                  </a:txBody>
                  <a:tcPr/>
                </a:tc>
                <a:tc>
                  <a:txBody>
                    <a:bodyPr/>
                    <a:lstStyle/>
                    <a:p>
                      <a:pPr algn="ctr"/>
                      <a:r>
                        <a:rPr lang="nl-NL" b="0" dirty="0"/>
                        <a:t>37%</a:t>
                      </a:r>
                    </a:p>
                  </a:txBody>
                  <a:tcPr/>
                </a:tc>
                <a:tc>
                  <a:txBody>
                    <a:bodyPr/>
                    <a:lstStyle/>
                    <a:p>
                      <a:pPr algn="ctr"/>
                      <a:r>
                        <a:rPr lang="nl-NL" dirty="0"/>
                        <a:t>22%</a:t>
                      </a:r>
                    </a:p>
                  </a:txBody>
                  <a:tcPr/>
                </a:tc>
                <a:extLst>
                  <a:ext uri="{0D108BD9-81ED-4DB2-BD59-A6C34878D82A}">
                    <a16:rowId xmlns:a16="http://schemas.microsoft.com/office/drawing/2014/main" val="2887206538"/>
                  </a:ext>
                </a:extLst>
              </a:tr>
              <a:tr h="370840">
                <a:tc>
                  <a:txBody>
                    <a:bodyPr/>
                    <a:lstStyle/>
                    <a:p>
                      <a:r>
                        <a:rPr lang="nl-NL" dirty="0"/>
                        <a:t>Op of aan het water (anders dan zee)</a:t>
                      </a:r>
                    </a:p>
                  </a:txBody>
                  <a:tcPr/>
                </a:tc>
                <a:tc>
                  <a:txBody>
                    <a:bodyPr/>
                    <a:lstStyle/>
                    <a:p>
                      <a:pPr algn="ctr"/>
                      <a:r>
                        <a:rPr lang="nl-NL" dirty="0"/>
                        <a:t>18%</a:t>
                      </a:r>
                    </a:p>
                  </a:txBody>
                  <a:tcPr/>
                </a:tc>
                <a:tc>
                  <a:txBody>
                    <a:bodyPr/>
                    <a:lstStyle/>
                    <a:p>
                      <a:pPr algn="ctr"/>
                      <a:r>
                        <a:rPr lang="nl-NL" dirty="0"/>
                        <a:t>19%</a:t>
                      </a:r>
                    </a:p>
                  </a:txBody>
                  <a:tcPr/>
                </a:tc>
                <a:extLst>
                  <a:ext uri="{0D108BD9-81ED-4DB2-BD59-A6C34878D82A}">
                    <a16:rowId xmlns:a16="http://schemas.microsoft.com/office/drawing/2014/main" val="1919059682"/>
                  </a:ext>
                </a:extLst>
              </a:tr>
            </a:tbl>
          </a:graphicData>
        </a:graphic>
      </p:graphicFrame>
      <p:sp>
        <p:nvSpPr>
          <p:cNvPr id="6" name="Rechthoek 5">
            <a:extLst>
              <a:ext uri="{FF2B5EF4-FFF2-40B4-BE49-F238E27FC236}">
                <a16:creationId xmlns:a16="http://schemas.microsoft.com/office/drawing/2014/main" id="{9612966C-5440-4DE4-98B8-3FE3BB2D9DC5}"/>
              </a:ext>
            </a:extLst>
          </p:cNvPr>
          <p:cNvSpPr/>
          <p:nvPr/>
        </p:nvSpPr>
        <p:spPr>
          <a:xfrm>
            <a:off x="8662219" y="5678326"/>
            <a:ext cx="2936799" cy="10023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9B298D68-5397-4FE8-89A8-CABE25211FF2}"/>
              </a:ext>
            </a:extLst>
          </p:cNvPr>
          <p:cNvSpPr/>
          <p:nvPr/>
        </p:nvSpPr>
        <p:spPr>
          <a:xfrm>
            <a:off x="8662219" y="5678326"/>
            <a:ext cx="2936799" cy="10023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Picture 2" descr="Persvoorlichting - Impuls Zeeland helpt jou als ondernemer met innoveren,  investeren en internationaliseren">
            <a:extLst>
              <a:ext uri="{FF2B5EF4-FFF2-40B4-BE49-F238E27FC236}">
                <a16:creationId xmlns:a16="http://schemas.microsoft.com/office/drawing/2014/main" id="{51E19C91-967A-485C-8854-C384BF85538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241212" y="6120282"/>
            <a:ext cx="1353805" cy="434170"/>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a:extLst>
              <a:ext uri="{FF2B5EF4-FFF2-40B4-BE49-F238E27FC236}">
                <a16:creationId xmlns:a16="http://schemas.microsoft.com/office/drawing/2014/main" id="{167AACFA-1303-4A59-BFE3-C8F0C0CFE7B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67250" y="6077701"/>
            <a:ext cx="1573162" cy="519333"/>
          </a:xfrm>
          <a:prstGeom prst="rect">
            <a:avLst/>
          </a:prstGeom>
        </p:spPr>
      </p:pic>
      <p:sp>
        <p:nvSpPr>
          <p:cNvPr id="11" name="Tijdelijke aanduiding voor inhoud 11">
            <a:extLst>
              <a:ext uri="{FF2B5EF4-FFF2-40B4-BE49-F238E27FC236}">
                <a16:creationId xmlns:a16="http://schemas.microsoft.com/office/drawing/2014/main" id="{3DA50F00-AD25-452D-9C72-9AF11CE22C9C}"/>
              </a:ext>
            </a:extLst>
          </p:cNvPr>
          <p:cNvSpPr txBox="1">
            <a:spLocks/>
          </p:cNvSpPr>
          <p:nvPr/>
        </p:nvSpPr>
        <p:spPr>
          <a:xfrm>
            <a:off x="884585" y="1719743"/>
            <a:ext cx="10573246" cy="4357958"/>
          </a:xfrm>
          <a:prstGeom prst="rect">
            <a:avLst/>
          </a:prstGeom>
        </p:spPr>
        <p:txBody>
          <a:bodyPr vert="horz" lIns="91440" tIns="45720" rIns="91440" bIns="45720" numCol="1" spcCol="360000" rtlCol="0">
            <a:normAutofit/>
          </a:bodyPr>
          <a:lstStyle>
            <a:lvl1pPr marL="342900" indent="-342900" algn="l" defTabSz="914400" rtl="0" eaLnBrk="1" latinLnBrk="0" hangingPunct="1">
              <a:lnSpc>
                <a:spcPct val="90000"/>
              </a:lnSpc>
              <a:spcBef>
                <a:spcPts val="10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1pPr>
            <a:lvl2pPr marL="600075" indent="-257175" algn="l" defTabSz="914400" rtl="0" eaLnBrk="1" latinLnBrk="0" hangingPunct="1">
              <a:lnSpc>
                <a:spcPct val="90000"/>
              </a:lnSpc>
              <a:spcBef>
                <a:spcPts val="5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2pPr>
            <a:lvl3pPr marL="942975" indent="-257175" algn="l" defTabSz="914400" rtl="0" eaLnBrk="1" latinLnBrk="0" hangingPunct="1">
              <a:lnSpc>
                <a:spcPct val="90000"/>
              </a:lnSpc>
              <a:spcBef>
                <a:spcPts val="5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3pPr>
            <a:lvl4pPr marL="1243013" indent="-214313" algn="l" defTabSz="914400" rtl="0" eaLnBrk="1" latinLnBrk="0" hangingPunct="1">
              <a:lnSpc>
                <a:spcPct val="90000"/>
              </a:lnSpc>
              <a:spcBef>
                <a:spcPts val="5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4pPr>
            <a:lvl5pPr marL="1585913" indent="-214313" algn="l" defTabSz="914400" rtl="0" eaLnBrk="1" latinLnBrk="0" hangingPunct="1">
              <a:lnSpc>
                <a:spcPct val="90000"/>
              </a:lnSpc>
              <a:spcBef>
                <a:spcPts val="5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nl-NL" dirty="0"/>
              <a:t>Als u fietste of wandelde in Zeeland, in welk type omgeving deed u dat dan meestal, of met enige regelmaat?</a:t>
            </a:r>
          </a:p>
        </p:txBody>
      </p:sp>
      <p:sp>
        <p:nvSpPr>
          <p:cNvPr id="13" name="Tijdelijke aanduiding voor inhoud 11">
            <a:extLst>
              <a:ext uri="{FF2B5EF4-FFF2-40B4-BE49-F238E27FC236}">
                <a16:creationId xmlns:a16="http://schemas.microsoft.com/office/drawing/2014/main" id="{81A0F3D4-B137-478D-BE0F-A0DE55C78204}"/>
              </a:ext>
            </a:extLst>
          </p:cNvPr>
          <p:cNvSpPr txBox="1">
            <a:spLocks/>
          </p:cNvSpPr>
          <p:nvPr/>
        </p:nvSpPr>
        <p:spPr>
          <a:xfrm>
            <a:off x="884584" y="6381085"/>
            <a:ext cx="10573246" cy="225541"/>
          </a:xfrm>
          <a:prstGeom prst="rect">
            <a:avLst/>
          </a:prstGeom>
        </p:spPr>
        <p:txBody>
          <a:bodyPr vert="horz" lIns="91440" tIns="45720" rIns="91440" bIns="45720" numCol="1" spcCol="360000" rtlCol="0">
            <a:normAutofit fontScale="55000" lnSpcReduction="20000"/>
          </a:bodyPr>
          <a:lstStyle>
            <a:lvl1pPr marL="342900" indent="-342900" algn="l" defTabSz="914400" rtl="0" eaLnBrk="1" latinLnBrk="0" hangingPunct="1">
              <a:lnSpc>
                <a:spcPct val="90000"/>
              </a:lnSpc>
              <a:spcBef>
                <a:spcPts val="10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1pPr>
            <a:lvl2pPr marL="600075" indent="-257175" algn="l" defTabSz="914400" rtl="0" eaLnBrk="1" latinLnBrk="0" hangingPunct="1">
              <a:lnSpc>
                <a:spcPct val="90000"/>
              </a:lnSpc>
              <a:spcBef>
                <a:spcPts val="5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2pPr>
            <a:lvl3pPr marL="942975" indent="-257175" algn="l" defTabSz="914400" rtl="0" eaLnBrk="1" latinLnBrk="0" hangingPunct="1">
              <a:lnSpc>
                <a:spcPct val="90000"/>
              </a:lnSpc>
              <a:spcBef>
                <a:spcPts val="5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3pPr>
            <a:lvl4pPr marL="1243013" indent="-214313" algn="l" defTabSz="914400" rtl="0" eaLnBrk="1" latinLnBrk="0" hangingPunct="1">
              <a:lnSpc>
                <a:spcPct val="90000"/>
              </a:lnSpc>
              <a:spcBef>
                <a:spcPts val="5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4pPr>
            <a:lvl5pPr marL="1585913" indent="-214313" algn="l" defTabSz="914400" rtl="0" eaLnBrk="1" latinLnBrk="0" hangingPunct="1">
              <a:lnSpc>
                <a:spcPct val="90000"/>
              </a:lnSpc>
              <a:spcBef>
                <a:spcPts val="5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nl-NL" dirty="0"/>
              <a:t>Bron: Zeeuws Vrijetijdsonderzoek 2024 (HZ Kenniscentrum Kusttoerisme, 2024)</a:t>
            </a:r>
          </a:p>
        </p:txBody>
      </p:sp>
    </p:spTree>
    <p:extLst>
      <p:ext uri="{BB962C8B-B14F-4D97-AF65-F5344CB8AC3E}">
        <p14:creationId xmlns:p14="http://schemas.microsoft.com/office/powerpoint/2010/main" val="15836604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2053E1DD-4E35-40AC-9FBD-B325BFB2341F}"/>
              </a:ext>
            </a:extLst>
          </p:cNvPr>
          <p:cNvSpPr>
            <a:spLocks noGrp="1"/>
          </p:cNvSpPr>
          <p:nvPr>
            <p:ph type="title"/>
          </p:nvPr>
        </p:nvSpPr>
        <p:spPr/>
        <p:txBody>
          <a:bodyPr/>
          <a:lstStyle/>
          <a:p>
            <a:r>
              <a:rPr lang="nl-NL" dirty="0">
                <a:solidFill>
                  <a:srgbClr val="016299"/>
                </a:solidFill>
              </a:rPr>
              <a:t>Waardering van het aanbod</a:t>
            </a:r>
          </a:p>
        </p:txBody>
      </p:sp>
      <p:sp>
        <p:nvSpPr>
          <p:cNvPr id="12" name="Tijdelijke aanduiding voor inhoud 11">
            <a:extLst>
              <a:ext uri="{FF2B5EF4-FFF2-40B4-BE49-F238E27FC236}">
                <a16:creationId xmlns:a16="http://schemas.microsoft.com/office/drawing/2014/main" id="{446A04D7-60C1-48BE-B7DC-A531758CD2D1}"/>
              </a:ext>
            </a:extLst>
          </p:cNvPr>
          <p:cNvSpPr>
            <a:spLocks noGrp="1"/>
          </p:cNvSpPr>
          <p:nvPr>
            <p:ph idx="12"/>
          </p:nvPr>
        </p:nvSpPr>
        <p:spPr>
          <a:xfrm>
            <a:off x="884585" y="1719743"/>
            <a:ext cx="10573246" cy="4357958"/>
          </a:xfrm>
        </p:spPr>
        <p:txBody>
          <a:bodyPr numCol="1" spcCol="360000">
            <a:normAutofit/>
          </a:bodyPr>
          <a:lstStyle/>
          <a:p>
            <a:pPr marL="0" indent="0">
              <a:spcBef>
                <a:spcPts val="0"/>
              </a:spcBef>
              <a:buNone/>
            </a:pPr>
            <a:r>
              <a:rPr lang="nl-NL" dirty="0"/>
              <a:t>Het </a:t>
            </a:r>
            <a:r>
              <a:rPr lang="nl-NL" b="1" dirty="0">
                <a:solidFill>
                  <a:srgbClr val="00B050"/>
                </a:solidFill>
              </a:rPr>
              <a:t>meest</a:t>
            </a:r>
            <a:r>
              <a:rPr lang="nl-NL" b="1" dirty="0"/>
              <a:t> tevreden </a:t>
            </a:r>
            <a:r>
              <a:rPr lang="nl-NL" dirty="0"/>
              <a:t>zijn Zeeuwen over voorzieningen voor buitenactiviteiten</a:t>
            </a:r>
          </a:p>
          <a:p>
            <a:pPr marL="0" indent="0">
              <a:spcBef>
                <a:spcPts val="0"/>
              </a:spcBef>
              <a:buNone/>
            </a:pPr>
            <a:endParaRPr lang="nl-NL" dirty="0"/>
          </a:p>
          <a:p>
            <a:pPr marL="0" indent="0">
              <a:spcBef>
                <a:spcPts val="0"/>
              </a:spcBef>
              <a:buNone/>
            </a:pPr>
            <a:endParaRPr lang="nl-NL" dirty="0"/>
          </a:p>
          <a:p>
            <a:pPr marL="0" indent="0">
              <a:spcBef>
                <a:spcPts val="0"/>
              </a:spcBef>
              <a:buNone/>
            </a:pPr>
            <a:endParaRPr lang="nl-NL" dirty="0"/>
          </a:p>
          <a:p>
            <a:pPr marL="0" indent="0">
              <a:spcBef>
                <a:spcPts val="0"/>
              </a:spcBef>
              <a:buNone/>
            </a:pPr>
            <a:endParaRPr lang="nl-NL" dirty="0"/>
          </a:p>
          <a:p>
            <a:pPr marL="0" indent="0">
              <a:spcBef>
                <a:spcPts val="0"/>
              </a:spcBef>
              <a:buNone/>
            </a:pPr>
            <a:endParaRPr lang="nl-NL" dirty="0"/>
          </a:p>
          <a:p>
            <a:pPr marL="0" indent="0">
              <a:spcBef>
                <a:spcPts val="0"/>
              </a:spcBef>
              <a:buNone/>
            </a:pPr>
            <a:endParaRPr lang="nl-NL" dirty="0"/>
          </a:p>
          <a:p>
            <a:pPr marL="0" indent="0">
              <a:spcBef>
                <a:spcPts val="0"/>
              </a:spcBef>
              <a:buNone/>
            </a:pPr>
            <a:endParaRPr lang="nl-NL" dirty="0"/>
          </a:p>
          <a:p>
            <a:pPr marL="0" indent="0">
              <a:spcBef>
                <a:spcPts val="0"/>
              </a:spcBef>
              <a:buNone/>
            </a:pPr>
            <a:endParaRPr lang="nl-NL" sz="1200" dirty="0"/>
          </a:p>
          <a:p>
            <a:pPr marL="0" indent="0">
              <a:spcBef>
                <a:spcPts val="0"/>
              </a:spcBef>
              <a:buNone/>
            </a:pPr>
            <a:r>
              <a:rPr lang="nl-NL" dirty="0"/>
              <a:t>Het </a:t>
            </a:r>
            <a:r>
              <a:rPr lang="nl-NL" b="1" dirty="0">
                <a:solidFill>
                  <a:srgbClr val="FF0000"/>
                </a:solidFill>
              </a:rPr>
              <a:t>minst</a:t>
            </a:r>
            <a:r>
              <a:rPr lang="nl-NL" b="1" dirty="0"/>
              <a:t> tevreden </a:t>
            </a:r>
            <a:r>
              <a:rPr lang="nl-NL" dirty="0"/>
              <a:t>zijn Zeeuwen over attracties en evenementen</a:t>
            </a:r>
          </a:p>
          <a:p>
            <a:pPr marL="0" indent="0">
              <a:spcBef>
                <a:spcPts val="0"/>
              </a:spcBef>
              <a:buNone/>
            </a:pPr>
            <a:endParaRPr lang="nl-NL" b="1" dirty="0"/>
          </a:p>
          <a:p>
            <a:pPr marL="0" indent="0">
              <a:spcBef>
                <a:spcPts val="0"/>
              </a:spcBef>
              <a:buNone/>
            </a:pPr>
            <a:endParaRPr lang="nl-NL" b="1" dirty="0"/>
          </a:p>
          <a:p>
            <a:pPr marL="0" indent="0">
              <a:spcBef>
                <a:spcPts val="0"/>
              </a:spcBef>
              <a:buNone/>
            </a:pPr>
            <a:endParaRPr lang="nl-NL" dirty="0"/>
          </a:p>
        </p:txBody>
      </p:sp>
      <p:sp>
        <p:nvSpPr>
          <p:cNvPr id="6" name="Rechthoek 5">
            <a:extLst>
              <a:ext uri="{FF2B5EF4-FFF2-40B4-BE49-F238E27FC236}">
                <a16:creationId xmlns:a16="http://schemas.microsoft.com/office/drawing/2014/main" id="{9612966C-5440-4DE4-98B8-3FE3BB2D9DC5}"/>
              </a:ext>
            </a:extLst>
          </p:cNvPr>
          <p:cNvSpPr/>
          <p:nvPr/>
        </p:nvSpPr>
        <p:spPr>
          <a:xfrm>
            <a:off x="8662219" y="5678326"/>
            <a:ext cx="2936799" cy="10023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9B298D68-5397-4FE8-89A8-CABE25211FF2}"/>
              </a:ext>
            </a:extLst>
          </p:cNvPr>
          <p:cNvSpPr/>
          <p:nvPr/>
        </p:nvSpPr>
        <p:spPr>
          <a:xfrm>
            <a:off x="8662219" y="5678326"/>
            <a:ext cx="2936799" cy="10023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Picture 2" descr="Persvoorlichting - Impuls Zeeland helpt jou als ondernemer met innoveren,  investeren en internationaliseren">
            <a:extLst>
              <a:ext uri="{FF2B5EF4-FFF2-40B4-BE49-F238E27FC236}">
                <a16:creationId xmlns:a16="http://schemas.microsoft.com/office/drawing/2014/main" id="{51E19C91-967A-485C-8854-C384BF85538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241212" y="6120282"/>
            <a:ext cx="1353805" cy="434170"/>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a:extLst>
              <a:ext uri="{FF2B5EF4-FFF2-40B4-BE49-F238E27FC236}">
                <a16:creationId xmlns:a16="http://schemas.microsoft.com/office/drawing/2014/main" id="{167AACFA-1303-4A59-BFE3-C8F0C0CFE7B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67250" y="6077701"/>
            <a:ext cx="1573162" cy="519333"/>
          </a:xfrm>
          <a:prstGeom prst="rect">
            <a:avLst/>
          </a:prstGeom>
        </p:spPr>
      </p:pic>
      <p:pic>
        <p:nvPicPr>
          <p:cNvPr id="2" name="Afbeelding 1">
            <a:extLst>
              <a:ext uri="{FF2B5EF4-FFF2-40B4-BE49-F238E27FC236}">
                <a16:creationId xmlns:a16="http://schemas.microsoft.com/office/drawing/2014/main" id="{7C73FE47-C5E3-46B9-8B96-8ACF705D5D0D}"/>
              </a:ext>
            </a:extLst>
          </p:cNvPr>
          <p:cNvPicPr>
            <a:picLocks noChangeAspect="1"/>
          </p:cNvPicPr>
          <p:nvPr/>
        </p:nvPicPr>
        <p:blipFill>
          <a:blip r:embed="rId5"/>
          <a:stretch>
            <a:fillRect/>
          </a:stretch>
        </p:blipFill>
        <p:spPr>
          <a:xfrm>
            <a:off x="894315" y="2024012"/>
            <a:ext cx="9188922" cy="1695537"/>
          </a:xfrm>
          <a:prstGeom prst="rect">
            <a:avLst/>
          </a:prstGeom>
        </p:spPr>
      </p:pic>
      <p:pic>
        <p:nvPicPr>
          <p:cNvPr id="3" name="Afbeelding 2">
            <a:extLst>
              <a:ext uri="{FF2B5EF4-FFF2-40B4-BE49-F238E27FC236}">
                <a16:creationId xmlns:a16="http://schemas.microsoft.com/office/drawing/2014/main" id="{6BDD328F-DEC8-4965-BCC4-4B1924F0441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92982" y="6265743"/>
            <a:ext cx="7328392" cy="232453"/>
          </a:xfrm>
          <a:prstGeom prst="rect">
            <a:avLst/>
          </a:prstGeom>
        </p:spPr>
      </p:pic>
      <p:pic>
        <p:nvPicPr>
          <p:cNvPr id="4" name="Afbeelding 3">
            <a:extLst>
              <a:ext uri="{FF2B5EF4-FFF2-40B4-BE49-F238E27FC236}">
                <a16:creationId xmlns:a16="http://schemas.microsoft.com/office/drawing/2014/main" id="{0B85D934-122A-4F95-93C6-8C979EA91127}"/>
              </a:ext>
            </a:extLst>
          </p:cNvPr>
          <p:cNvPicPr>
            <a:picLocks noChangeAspect="1"/>
          </p:cNvPicPr>
          <p:nvPr/>
        </p:nvPicPr>
        <p:blipFill>
          <a:blip r:embed="rId7"/>
          <a:stretch>
            <a:fillRect/>
          </a:stretch>
        </p:blipFill>
        <p:spPr>
          <a:xfrm>
            <a:off x="1710085" y="4366904"/>
            <a:ext cx="8420533" cy="1600282"/>
          </a:xfrm>
          <a:prstGeom prst="rect">
            <a:avLst/>
          </a:prstGeom>
        </p:spPr>
      </p:pic>
      <p:sp>
        <p:nvSpPr>
          <p:cNvPr id="5" name="Ster: 10 punten 4">
            <a:extLst>
              <a:ext uri="{FF2B5EF4-FFF2-40B4-BE49-F238E27FC236}">
                <a16:creationId xmlns:a16="http://schemas.microsoft.com/office/drawing/2014/main" id="{A877BC2D-422F-4E2E-A260-BA056D71F28C}"/>
              </a:ext>
            </a:extLst>
          </p:cNvPr>
          <p:cNvSpPr/>
          <p:nvPr/>
        </p:nvSpPr>
        <p:spPr>
          <a:xfrm>
            <a:off x="9940412" y="656180"/>
            <a:ext cx="1716776" cy="1619568"/>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t>Rapportcijfer voorzieningen</a:t>
            </a:r>
          </a:p>
          <a:p>
            <a:pPr algn="ctr"/>
            <a:r>
              <a:rPr lang="nl-NL" b="1" dirty="0"/>
              <a:t>7,4</a:t>
            </a:r>
          </a:p>
        </p:txBody>
      </p:sp>
    </p:spTree>
    <p:extLst>
      <p:ext uri="{BB962C8B-B14F-4D97-AF65-F5344CB8AC3E}">
        <p14:creationId xmlns:p14="http://schemas.microsoft.com/office/powerpoint/2010/main" val="25472206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2053E1DD-4E35-40AC-9FBD-B325BFB2341F}"/>
              </a:ext>
            </a:extLst>
          </p:cNvPr>
          <p:cNvSpPr>
            <a:spLocks noGrp="1"/>
          </p:cNvSpPr>
          <p:nvPr>
            <p:ph type="title"/>
          </p:nvPr>
        </p:nvSpPr>
        <p:spPr/>
        <p:txBody>
          <a:bodyPr/>
          <a:lstStyle/>
          <a:p>
            <a:r>
              <a:rPr lang="nl-NL" dirty="0">
                <a:solidFill>
                  <a:srgbClr val="016299"/>
                </a:solidFill>
              </a:rPr>
              <a:t>Behoeften en wensen</a:t>
            </a:r>
          </a:p>
        </p:txBody>
      </p:sp>
      <p:sp>
        <p:nvSpPr>
          <p:cNvPr id="12" name="Tijdelijke aanduiding voor inhoud 11">
            <a:extLst>
              <a:ext uri="{FF2B5EF4-FFF2-40B4-BE49-F238E27FC236}">
                <a16:creationId xmlns:a16="http://schemas.microsoft.com/office/drawing/2014/main" id="{446A04D7-60C1-48BE-B7DC-A531758CD2D1}"/>
              </a:ext>
            </a:extLst>
          </p:cNvPr>
          <p:cNvSpPr>
            <a:spLocks noGrp="1"/>
          </p:cNvSpPr>
          <p:nvPr>
            <p:ph idx="12"/>
          </p:nvPr>
        </p:nvSpPr>
        <p:spPr>
          <a:xfrm>
            <a:off x="884585" y="1719743"/>
            <a:ext cx="10573246" cy="4357958"/>
          </a:xfrm>
        </p:spPr>
        <p:txBody>
          <a:bodyPr numCol="1" spcCol="360000">
            <a:normAutofit/>
          </a:bodyPr>
          <a:lstStyle/>
          <a:p>
            <a:pPr marL="0" indent="0">
              <a:spcBef>
                <a:spcPts val="0"/>
              </a:spcBef>
              <a:buNone/>
            </a:pPr>
            <a:r>
              <a:rPr lang="nl-NL" b="1" dirty="0"/>
              <a:t>Waarom ontevreden?</a:t>
            </a:r>
          </a:p>
          <a:p>
            <a:r>
              <a:rPr lang="nl-NL" dirty="0"/>
              <a:t>Geen pretpark is en weinig grote speeltuinen</a:t>
            </a:r>
          </a:p>
          <a:p>
            <a:r>
              <a:rPr lang="nl-NL" dirty="0"/>
              <a:t>Te weinig aansprekende evenementen</a:t>
            </a:r>
          </a:p>
          <a:p>
            <a:pPr marL="0" indent="0">
              <a:spcBef>
                <a:spcPts val="0"/>
              </a:spcBef>
              <a:buNone/>
            </a:pPr>
            <a:endParaRPr lang="nl-NL" dirty="0"/>
          </a:p>
          <a:p>
            <a:pPr marL="0" indent="0">
              <a:spcBef>
                <a:spcPts val="0"/>
              </a:spcBef>
              <a:buNone/>
            </a:pPr>
            <a:endParaRPr lang="nl-NL" dirty="0"/>
          </a:p>
          <a:p>
            <a:pPr marL="0" indent="0">
              <a:spcBef>
                <a:spcPts val="0"/>
              </a:spcBef>
              <a:buNone/>
            </a:pPr>
            <a:endParaRPr lang="nl-NL" dirty="0"/>
          </a:p>
          <a:p>
            <a:pPr marL="0" indent="0">
              <a:spcBef>
                <a:spcPts val="0"/>
              </a:spcBef>
              <a:buNone/>
            </a:pPr>
            <a:endParaRPr lang="nl-NL" dirty="0"/>
          </a:p>
          <a:p>
            <a:pPr marL="0" indent="0">
              <a:spcBef>
                <a:spcPts val="0"/>
              </a:spcBef>
              <a:buNone/>
            </a:pPr>
            <a:endParaRPr lang="nl-NL" dirty="0"/>
          </a:p>
        </p:txBody>
      </p:sp>
      <p:sp>
        <p:nvSpPr>
          <p:cNvPr id="6" name="Rechthoek 5">
            <a:extLst>
              <a:ext uri="{FF2B5EF4-FFF2-40B4-BE49-F238E27FC236}">
                <a16:creationId xmlns:a16="http://schemas.microsoft.com/office/drawing/2014/main" id="{9612966C-5440-4DE4-98B8-3FE3BB2D9DC5}"/>
              </a:ext>
            </a:extLst>
          </p:cNvPr>
          <p:cNvSpPr/>
          <p:nvPr/>
        </p:nvSpPr>
        <p:spPr>
          <a:xfrm>
            <a:off x="8662219" y="5678326"/>
            <a:ext cx="2936799" cy="10023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9B298D68-5397-4FE8-89A8-CABE25211FF2}"/>
              </a:ext>
            </a:extLst>
          </p:cNvPr>
          <p:cNvSpPr/>
          <p:nvPr/>
        </p:nvSpPr>
        <p:spPr>
          <a:xfrm>
            <a:off x="8662219" y="5678326"/>
            <a:ext cx="2936799" cy="10023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Picture 2" descr="Persvoorlichting - Impuls Zeeland helpt jou als ondernemer met innoveren,  investeren en internationaliseren">
            <a:extLst>
              <a:ext uri="{FF2B5EF4-FFF2-40B4-BE49-F238E27FC236}">
                <a16:creationId xmlns:a16="http://schemas.microsoft.com/office/drawing/2014/main" id="{51E19C91-967A-485C-8854-C384BF85538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241212" y="6120282"/>
            <a:ext cx="1353805" cy="434170"/>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a:extLst>
              <a:ext uri="{FF2B5EF4-FFF2-40B4-BE49-F238E27FC236}">
                <a16:creationId xmlns:a16="http://schemas.microsoft.com/office/drawing/2014/main" id="{167AACFA-1303-4A59-BFE3-C8F0C0CFE7B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67250" y="6077701"/>
            <a:ext cx="1573162" cy="519333"/>
          </a:xfrm>
          <a:prstGeom prst="rect">
            <a:avLst/>
          </a:prstGeom>
        </p:spPr>
      </p:pic>
      <p:pic>
        <p:nvPicPr>
          <p:cNvPr id="3" name="Afbeelding 2">
            <a:extLst>
              <a:ext uri="{FF2B5EF4-FFF2-40B4-BE49-F238E27FC236}">
                <a16:creationId xmlns:a16="http://schemas.microsoft.com/office/drawing/2014/main" id="{6162BDBA-2563-4BF2-8F74-157CEE228C9A}"/>
              </a:ext>
            </a:extLst>
          </p:cNvPr>
          <p:cNvPicPr>
            <a:picLocks noChangeAspect="1"/>
          </p:cNvPicPr>
          <p:nvPr/>
        </p:nvPicPr>
        <p:blipFill>
          <a:blip r:embed="rId5"/>
          <a:stretch>
            <a:fillRect/>
          </a:stretch>
        </p:blipFill>
        <p:spPr>
          <a:xfrm>
            <a:off x="2684525" y="3579604"/>
            <a:ext cx="8910492" cy="2098722"/>
          </a:xfrm>
          <a:prstGeom prst="rect">
            <a:avLst/>
          </a:prstGeom>
        </p:spPr>
      </p:pic>
    </p:spTree>
    <p:extLst>
      <p:ext uri="{BB962C8B-B14F-4D97-AF65-F5344CB8AC3E}">
        <p14:creationId xmlns:p14="http://schemas.microsoft.com/office/powerpoint/2010/main" val="31748246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2053E1DD-4E35-40AC-9FBD-B325BFB2341F}"/>
              </a:ext>
            </a:extLst>
          </p:cNvPr>
          <p:cNvSpPr>
            <a:spLocks noGrp="1"/>
          </p:cNvSpPr>
          <p:nvPr>
            <p:ph type="title"/>
          </p:nvPr>
        </p:nvSpPr>
        <p:spPr/>
        <p:txBody>
          <a:bodyPr/>
          <a:lstStyle/>
          <a:p>
            <a:r>
              <a:rPr lang="nl-NL" dirty="0">
                <a:solidFill>
                  <a:srgbClr val="016299"/>
                </a:solidFill>
              </a:rPr>
              <a:t>Behoeften en wensen</a:t>
            </a:r>
          </a:p>
        </p:txBody>
      </p:sp>
      <p:sp>
        <p:nvSpPr>
          <p:cNvPr id="12" name="Tijdelijke aanduiding voor inhoud 11">
            <a:extLst>
              <a:ext uri="{FF2B5EF4-FFF2-40B4-BE49-F238E27FC236}">
                <a16:creationId xmlns:a16="http://schemas.microsoft.com/office/drawing/2014/main" id="{446A04D7-60C1-48BE-B7DC-A531758CD2D1}"/>
              </a:ext>
            </a:extLst>
          </p:cNvPr>
          <p:cNvSpPr>
            <a:spLocks noGrp="1"/>
          </p:cNvSpPr>
          <p:nvPr>
            <p:ph idx="12"/>
          </p:nvPr>
        </p:nvSpPr>
        <p:spPr>
          <a:xfrm>
            <a:off x="884585" y="1719743"/>
            <a:ext cx="10573246" cy="4357958"/>
          </a:xfrm>
        </p:spPr>
        <p:txBody>
          <a:bodyPr numCol="1" spcCol="360000">
            <a:normAutofit/>
          </a:bodyPr>
          <a:lstStyle/>
          <a:p>
            <a:pPr marL="0" indent="0">
              <a:spcBef>
                <a:spcPts val="0"/>
              </a:spcBef>
              <a:buNone/>
            </a:pPr>
            <a:r>
              <a:rPr lang="nl-NL" b="1" dirty="0"/>
              <a:t>Waarom ontevreden?</a:t>
            </a:r>
          </a:p>
          <a:p>
            <a:r>
              <a:rPr lang="nl-NL" dirty="0"/>
              <a:t>Onvoldoende voorzieningen als (kleding)winkels, bioscopen, theaters, cafés en discotheken </a:t>
            </a:r>
          </a:p>
          <a:p>
            <a:r>
              <a:rPr lang="nl-NL" dirty="0"/>
              <a:t>Veel respondenten noemen specifiek het verdwijnen van winkels</a:t>
            </a:r>
          </a:p>
          <a:p>
            <a:pPr marL="0" indent="0">
              <a:spcBef>
                <a:spcPts val="0"/>
              </a:spcBef>
              <a:buNone/>
            </a:pPr>
            <a:endParaRPr lang="nl-NL" dirty="0"/>
          </a:p>
          <a:p>
            <a:pPr marL="0" indent="0">
              <a:spcBef>
                <a:spcPts val="0"/>
              </a:spcBef>
              <a:buNone/>
            </a:pPr>
            <a:endParaRPr lang="nl-NL" dirty="0"/>
          </a:p>
          <a:p>
            <a:pPr marL="0" indent="0">
              <a:spcBef>
                <a:spcPts val="0"/>
              </a:spcBef>
              <a:buNone/>
            </a:pPr>
            <a:endParaRPr lang="nl-NL" dirty="0"/>
          </a:p>
          <a:p>
            <a:pPr marL="0" indent="0">
              <a:spcBef>
                <a:spcPts val="0"/>
              </a:spcBef>
              <a:buNone/>
            </a:pPr>
            <a:endParaRPr lang="nl-NL" dirty="0"/>
          </a:p>
          <a:p>
            <a:pPr marL="0" indent="0">
              <a:spcBef>
                <a:spcPts val="0"/>
              </a:spcBef>
              <a:buNone/>
            </a:pPr>
            <a:endParaRPr lang="nl-NL" dirty="0"/>
          </a:p>
          <a:p>
            <a:pPr marL="0" indent="0">
              <a:spcBef>
                <a:spcPts val="0"/>
              </a:spcBef>
              <a:buNone/>
            </a:pPr>
            <a:endParaRPr lang="nl-NL" dirty="0"/>
          </a:p>
        </p:txBody>
      </p:sp>
      <p:sp>
        <p:nvSpPr>
          <p:cNvPr id="6" name="Rechthoek 5">
            <a:extLst>
              <a:ext uri="{FF2B5EF4-FFF2-40B4-BE49-F238E27FC236}">
                <a16:creationId xmlns:a16="http://schemas.microsoft.com/office/drawing/2014/main" id="{9612966C-5440-4DE4-98B8-3FE3BB2D9DC5}"/>
              </a:ext>
            </a:extLst>
          </p:cNvPr>
          <p:cNvSpPr/>
          <p:nvPr/>
        </p:nvSpPr>
        <p:spPr>
          <a:xfrm>
            <a:off x="8662219" y="5678326"/>
            <a:ext cx="2936799" cy="10023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9B298D68-5397-4FE8-89A8-CABE25211FF2}"/>
              </a:ext>
            </a:extLst>
          </p:cNvPr>
          <p:cNvSpPr/>
          <p:nvPr/>
        </p:nvSpPr>
        <p:spPr>
          <a:xfrm>
            <a:off x="8662219" y="5678326"/>
            <a:ext cx="2936799" cy="10023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Picture 2" descr="Persvoorlichting - Impuls Zeeland helpt jou als ondernemer met innoveren,  investeren en internationaliseren">
            <a:extLst>
              <a:ext uri="{FF2B5EF4-FFF2-40B4-BE49-F238E27FC236}">
                <a16:creationId xmlns:a16="http://schemas.microsoft.com/office/drawing/2014/main" id="{51E19C91-967A-485C-8854-C384BF85538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241212" y="6120282"/>
            <a:ext cx="1353805" cy="434170"/>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a:extLst>
              <a:ext uri="{FF2B5EF4-FFF2-40B4-BE49-F238E27FC236}">
                <a16:creationId xmlns:a16="http://schemas.microsoft.com/office/drawing/2014/main" id="{167AACFA-1303-4A59-BFE3-C8F0C0CFE7B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67250" y="6077701"/>
            <a:ext cx="1573162" cy="519333"/>
          </a:xfrm>
          <a:prstGeom prst="rect">
            <a:avLst/>
          </a:prstGeom>
        </p:spPr>
      </p:pic>
      <p:pic>
        <p:nvPicPr>
          <p:cNvPr id="2" name="Afbeelding 1">
            <a:extLst>
              <a:ext uri="{FF2B5EF4-FFF2-40B4-BE49-F238E27FC236}">
                <a16:creationId xmlns:a16="http://schemas.microsoft.com/office/drawing/2014/main" id="{01A2D430-8332-404A-8101-A2341B398FDD}"/>
              </a:ext>
            </a:extLst>
          </p:cNvPr>
          <p:cNvPicPr>
            <a:picLocks noChangeAspect="1"/>
          </p:cNvPicPr>
          <p:nvPr/>
        </p:nvPicPr>
        <p:blipFill>
          <a:blip r:embed="rId5"/>
          <a:stretch>
            <a:fillRect/>
          </a:stretch>
        </p:blipFill>
        <p:spPr>
          <a:xfrm>
            <a:off x="3743325" y="3023856"/>
            <a:ext cx="7785099" cy="2570856"/>
          </a:xfrm>
          <a:prstGeom prst="rect">
            <a:avLst/>
          </a:prstGeom>
        </p:spPr>
      </p:pic>
    </p:spTree>
    <p:extLst>
      <p:ext uri="{BB962C8B-B14F-4D97-AF65-F5344CB8AC3E}">
        <p14:creationId xmlns:p14="http://schemas.microsoft.com/office/powerpoint/2010/main" val="42716867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2053E1DD-4E35-40AC-9FBD-B325BFB2341F}"/>
              </a:ext>
            </a:extLst>
          </p:cNvPr>
          <p:cNvSpPr>
            <a:spLocks noGrp="1"/>
          </p:cNvSpPr>
          <p:nvPr>
            <p:ph type="title"/>
          </p:nvPr>
        </p:nvSpPr>
        <p:spPr/>
        <p:txBody>
          <a:bodyPr/>
          <a:lstStyle/>
          <a:p>
            <a:r>
              <a:rPr lang="nl-NL" dirty="0">
                <a:solidFill>
                  <a:srgbClr val="016299"/>
                </a:solidFill>
              </a:rPr>
              <a:t>Het is er niet, dus dan zoek ik het buiten Zeeland?</a:t>
            </a:r>
          </a:p>
        </p:txBody>
      </p:sp>
      <p:sp>
        <p:nvSpPr>
          <p:cNvPr id="12" name="Tijdelijke aanduiding voor inhoud 11">
            <a:extLst>
              <a:ext uri="{FF2B5EF4-FFF2-40B4-BE49-F238E27FC236}">
                <a16:creationId xmlns:a16="http://schemas.microsoft.com/office/drawing/2014/main" id="{446A04D7-60C1-48BE-B7DC-A531758CD2D1}"/>
              </a:ext>
            </a:extLst>
          </p:cNvPr>
          <p:cNvSpPr>
            <a:spLocks noGrp="1"/>
          </p:cNvSpPr>
          <p:nvPr>
            <p:ph idx="12"/>
          </p:nvPr>
        </p:nvSpPr>
        <p:spPr>
          <a:xfrm>
            <a:off x="884585" y="1719743"/>
            <a:ext cx="10573246" cy="4357958"/>
          </a:xfrm>
        </p:spPr>
        <p:txBody>
          <a:bodyPr numCol="1" spcCol="360000">
            <a:normAutofit/>
          </a:bodyPr>
          <a:lstStyle/>
          <a:p>
            <a:pPr marL="0" indent="0">
              <a:spcBef>
                <a:spcPts val="0"/>
              </a:spcBef>
              <a:buNone/>
            </a:pPr>
            <a:r>
              <a:rPr lang="nl-NL" b="1" dirty="0"/>
              <a:t>Top 5 redenen om vrijetijdsactiviteiten buiten Zeeland te ondernemen</a:t>
            </a:r>
          </a:p>
          <a:p>
            <a:pPr marL="0" indent="0">
              <a:spcBef>
                <a:spcPts val="0"/>
              </a:spcBef>
              <a:buNone/>
            </a:pPr>
            <a:endParaRPr lang="nl-NL" b="1" dirty="0"/>
          </a:p>
          <a:p>
            <a:pPr marL="457200" indent="-457200">
              <a:spcBef>
                <a:spcPts val="0"/>
              </a:spcBef>
              <a:buFont typeface="+mj-lt"/>
              <a:buAutoNum type="arabicPeriod"/>
            </a:pPr>
            <a:r>
              <a:rPr lang="nl-NL" dirty="0"/>
              <a:t>Voor de afwisseling (33%)</a:t>
            </a:r>
          </a:p>
          <a:p>
            <a:pPr marL="457200" indent="-457200">
              <a:spcBef>
                <a:spcPts val="0"/>
              </a:spcBef>
              <a:buFont typeface="+mj-lt"/>
              <a:buAutoNum type="arabicPeriod"/>
            </a:pPr>
            <a:endParaRPr lang="nl-NL" dirty="0"/>
          </a:p>
          <a:p>
            <a:pPr marL="457200" indent="-457200">
              <a:spcBef>
                <a:spcPts val="0"/>
              </a:spcBef>
              <a:buFont typeface="+mj-lt"/>
              <a:buAutoNum type="arabicPeriod"/>
            </a:pPr>
            <a:r>
              <a:rPr lang="nl-NL" dirty="0"/>
              <a:t>Ik combineer deze activiteiten met andere bezigheden buiten Zeeland (26%)</a:t>
            </a:r>
          </a:p>
          <a:p>
            <a:pPr marL="457200" indent="-457200">
              <a:spcBef>
                <a:spcPts val="0"/>
              </a:spcBef>
              <a:buFont typeface="+mj-lt"/>
              <a:buAutoNum type="arabicPeriod"/>
            </a:pPr>
            <a:endParaRPr lang="nl-NL" dirty="0"/>
          </a:p>
          <a:p>
            <a:pPr marL="457200" indent="-457200">
              <a:spcBef>
                <a:spcPts val="0"/>
              </a:spcBef>
              <a:buFont typeface="+mj-lt"/>
              <a:buAutoNum type="arabicPeriod"/>
            </a:pPr>
            <a:r>
              <a:rPr lang="nl-NL" dirty="0"/>
              <a:t>Voorzieningen buiten Zeeland bieden meer variatie en keuze (25%)</a:t>
            </a:r>
          </a:p>
          <a:p>
            <a:pPr marL="457200" indent="-457200">
              <a:spcBef>
                <a:spcPts val="0"/>
              </a:spcBef>
              <a:buFont typeface="+mj-lt"/>
              <a:buAutoNum type="arabicPeriod"/>
            </a:pPr>
            <a:endParaRPr lang="nl-NL" dirty="0"/>
          </a:p>
          <a:p>
            <a:pPr marL="457200" indent="-457200">
              <a:spcBef>
                <a:spcPts val="0"/>
              </a:spcBef>
              <a:buFont typeface="+mj-lt"/>
              <a:buAutoNum type="arabicPeriod"/>
            </a:pPr>
            <a:r>
              <a:rPr lang="nl-NL" dirty="0"/>
              <a:t>Voorzieningen buiten Zeeland sluiten beter aan bij mijn wensen (22%)</a:t>
            </a:r>
          </a:p>
          <a:p>
            <a:pPr marL="457200" indent="-457200">
              <a:spcBef>
                <a:spcPts val="0"/>
              </a:spcBef>
              <a:buFont typeface="+mj-lt"/>
              <a:buAutoNum type="arabicPeriod"/>
            </a:pPr>
            <a:endParaRPr lang="nl-NL" dirty="0"/>
          </a:p>
          <a:p>
            <a:pPr marL="457200" indent="-457200">
              <a:spcBef>
                <a:spcPts val="0"/>
              </a:spcBef>
              <a:buFont typeface="+mj-lt"/>
              <a:buAutoNum type="arabicPeriod"/>
            </a:pPr>
            <a:r>
              <a:rPr lang="nl-NL" dirty="0"/>
              <a:t>Ik heb familie of vrienden buiten Zeeland die ik tegelijkertijd bezoek (22%)</a:t>
            </a:r>
          </a:p>
          <a:p>
            <a:pPr marL="457200" indent="-457200">
              <a:spcBef>
                <a:spcPts val="0"/>
              </a:spcBef>
              <a:buFont typeface="+mj-lt"/>
              <a:buAutoNum type="arabicPeriod"/>
            </a:pPr>
            <a:endParaRPr lang="nl-NL" dirty="0"/>
          </a:p>
          <a:p>
            <a:pPr marL="0" indent="0">
              <a:spcBef>
                <a:spcPts val="0"/>
              </a:spcBef>
              <a:buNone/>
            </a:pPr>
            <a:endParaRPr lang="nl-NL" dirty="0"/>
          </a:p>
          <a:p>
            <a:pPr marL="0" indent="0">
              <a:spcBef>
                <a:spcPts val="0"/>
              </a:spcBef>
              <a:buNone/>
            </a:pPr>
            <a:endParaRPr lang="nl-NL" dirty="0"/>
          </a:p>
          <a:p>
            <a:pPr marL="0" indent="0">
              <a:spcBef>
                <a:spcPts val="0"/>
              </a:spcBef>
              <a:buNone/>
            </a:pPr>
            <a:endParaRPr lang="nl-NL" dirty="0"/>
          </a:p>
          <a:p>
            <a:pPr marL="0" indent="0">
              <a:spcBef>
                <a:spcPts val="0"/>
              </a:spcBef>
              <a:buNone/>
            </a:pPr>
            <a:endParaRPr lang="nl-NL" b="1" dirty="0"/>
          </a:p>
          <a:p>
            <a:pPr marL="0" indent="0">
              <a:spcBef>
                <a:spcPts val="0"/>
              </a:spcBef>
              <a:buNone/>
            </a:pPr>
            <a:endParaRPr lang="nl-NL" dirty="0"/>
          </a:p>
        </p:txBody>
      </p:sp>
      <p:sp>
        <p:nvSpPr>
          <p:cNvPr id="6" name="Rechthoek 5">
            <a:extLst>
              <a:ext uri="{FF2B5EF4-FFF2-40B4-BE49-F238E27FC236}">
                <a16:creationId xmlns:a16="http://schemas.microsoft.com/office/drawing/2014/main" id="{9612966C-5440-4DE4-98B8-3FE3BB2D9DC5}"/>
              </a:ext>
            </a:extLst>
          </p:cNvPr>
          <p:cNvSpPr/>
          <p:nvPr/>
        </p:nvSpPr>
        <p:spPr>
          <a:xfrm>
            <a:off x="8662219" y="5678326"/>
            <a:ext cx="2936799" cy="10023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9B298D68-5397-4FE8-89A8-CABE25211FF2}"/>
              </a:ext>
            </a:extLst>
          </p:cNvPr>
          <p:cNvSpPr/>
          <p:nvPr/>
        </p:nvSpPr>
        <p:spPr>
          <a:xfrm>
            <a:off x="8662219" y="5678326"/>
            <a:ext cx="2936799" cy="10023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Picture 2" descr="Persvoorlichting - Impuls Zeeland helpt jou als ondernemer met innoveren,  investeren en internationaliseren">
            <a:extLst>
              <a:ext uri="{FF2B5EF4-FFF2-40B4-BE49-F238E27FC236}">
                <a16:creationId xmlns:a16="http://schemas.microsoft.com/office/drawing/2014/main" id="{51E19C91-967A-485C-8854-C384BF85538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241212" y="6120282"/>
            <a:ext cx="1353805" cy="434170"/>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a:extLst>
              <a:ext uri="{FF2B5EF4-FFF2-40B4-BE49-F238E27FC236}">
                <a16:creationId xmlns:a16="http://schemas.microsoft.com/office/drawing/2014/main" id="{167AACFA-1303-4A59-BFE3-C8F0C0CFE7B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67250" y="6077701"/>
            <a:ext cx="1573162" cy="519333"/>
          </a:xfrm>
          <a:prstGeom prst="rect">
            <a:avLst/>
          </a:prstGeom>
        </p:spPr>
      </p:pic>
    </p:spTree>
    <p:extLst>
      <p:ext uri="{BB962C8B-B14F-4D97-AF65-F5344CB8AC3E}">
        <p14:creationId xmlns:p14="http://schemas.microsoft.com/office/powerpoint/2010/main" val="16965158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1D4F4C39-43F3-4B6C-9879-BE209E22C455}"/>
              </a:ext>
            </a:extLst>
          </p:cNvPr>
          <p:cNvSpPr/>
          <p:nvPr/>
        </p:nvSpPr>
        <p:spPr>
          <a:xfrm>
            <a:off x="806245" y="1307690"/>
            <a:ext cx="10864645" cy="304800"/>
          </a:xfrm>
          <a:prstGeom prst="rect">
            <a:avLst/>
          </a:prstGeom>
          <a:solidFill>
            <a:srgbClr val="016299"/>
          </a:solidFill>
          <a:ln>
            <a:solidFill>
              <a:srgbClr val="0162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A5703A2-3C87-460F-A31F-9203E89737C5}"/>
              </a:ext>
            </a:extLst>
          </p:cNvPr>
          <p:cNvSpPr/>
          <p:nvPr/>
        </p:nvSpPr>
        <p:spPr>
          <a:xfrm>
            <a:off x="8662219" y="5678326"/>
            <a:ext cx="2936799" cy="10023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extLst>
              <a:ext uri="{FF2B5EF4-FFF2-40B4-BE49-F238E27FC236}">
                <a16:creationId xmlns:a16="http://schemas.microsoft.com/office/drawing/2014/main" id="{B11459CF-DC95-412D-AC20-DA0E30C0535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67250" y="6077701"/>
            <a:ext cx="1573162" cy="519333"/>
          </a:xfrm>
          <a:prstGeom prst="rect">
            <a:avLst/>
          </a:prstGeom>
        </p:spPr>
      </p:pic>
      <p:pic>
        <p:nvPicPr>
          <p:cNvPr id="8" name="Picture 2" descr="Persvoorlichting - Impuls Zeeland helpt jou als ondernemer met innoveren,  investeren en internationaliseren">
            <a:extLst>
              <a:ext uri="{FF2B5EF4-FFF2-40B4-BE49-F238E27FC236}">
                <a16:creationId xmlns:a16="http://schemas.microsoft.com/office/drawing/2014/main" id="{704975AF-3731-403C-8694-4D3093D153E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241212" y="6120282"/>
            <a:ext cx="1353805" cy="434170"/>
          </a:xfrm>
          <a:prstGeom prst="rect">
            <a:avLst/>
          </a:prstGeom>
          <a:noFill/>
          <a:extLst>
            <a:ext uri="{909E8E84-426E-40DD-AFC4-6F175D3DCCD1}">
              <a14:hiddenFill xmlns:a14="http://schemas.microsoft.com/office/drawing/2010/main">
                <a:solidFill>
                  <a:srgbClr val="FFFFFF"/>
                </a:solidFill>
              </a14:hiddenFill>
            </a:ext>
          </a:extLst>
        </p:spPr>
      </p:pic>
      <p:sp>
        <p:nvSpPr>
          <p:cNvPr id="9" name="Titel 1">
            <a:extLst>
              <a:ext uri="{FF2B5EF4-FFF2-40B4-BE49-F238E27FC236}">
                <a16:creationId xmlns:a16="http://schemas.microsoft.com/office/drawing/2014/main" id="{9D11FEFB-C98C-409A-8A6F-20F5088DAD86}"/>
              </a:ext>
            </a:extLst>
          </p:cNvPr>
          <p:cNvSpPr>
            <a:spLocks noGrp="1"/>
          </p:cNvSpPr>
          <p:nvPr>
            <p:ph type="title"/>
          </p:nvPr>
        </p:nvSpPr>
        <p:spPr>
          <a:xfrm>
            <a:off x="809376" y="2759921"/>
            <a:ext cx="10573247" cy="457200"/>
          </a:xfrm>
        </p:spPr>
        <p:txBody>
          <a:bodyPr/>
          <a:lstStyle/>
          <a:p>
            <a:pPr algn="ctr"/>
            <a:r>
              <a:rPr lang="nl-NL" dirty="0"/>
              <a:t>Inspelen op al die verschillende wensen: </a:t>
            </a:r>
            <a:br>
              <a:rPr lang="nl-NL" dirty="0"/>
            </a:br>
            <a:r>
              <a:rPr lang="nl-NL" dirty="0"/>
              <a:t>de Leefstijlvinder</a:t>
            </a:r>
          </a:p>
        </p:txBody>
      </p:sp>
    </p:spTree>
    <p:extLst>
      <p:ext uri="{BB962C8B-B14F-4D97-AF65-F5344CB8AC3E}">
        <p14:creationId xmlns:p14="http://schemas.microsoft.com/office/powerpoint/2010/main" val="24402972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2053E1DD-4E35-40AC-9FBD-B325BFB2341F}"/>
              </a:ext>
            </a:extLst>
          </p:cNvPr>
          <p:cNvSpPr>
            <a:spLocks noGrp="1"/>
          </p:cNvSpPr>
          <p:nvPr>
            <p:ph type="title"/>
          </p:nvPr>
        </p:nvSpPr>
        <p:spPr/>
        <p:txBody>
          <a:bodyPr/>
          <a:lstStyle/>
          <a:p>
            <a:r>
              <a:rPr lang="nl-NL" dirty="0"/>
              <a:t>Wat is de Leefstijlvinder?</a:t>
            </a:r>
          </a:p>
        </p:txBody>
      </p:sp>
      <p:sp>
        <p:nvSpPr>
          <p:cNvPr id="12" name="Tijdelijke aanduiding voor inhoud 11">
            <a:extLst>
              <a:ext uri="{FF2B5EF4-FFF2-40B4-BE49-F238E27FC236}">
                <a16:creationId xmlns:a16="http://schemas.microsoft.com/office/drawing/2014/main" id="{446A04D7-60C1-48BE-B7DC-A531758CD2D1}"/>
              </a:ext>
            </a:extLst>
          </p:cNvPr>
          <p:cNvSpPr>
            <a:spLocks noGrp="1"/>
          </p:cNvSpPr>
          <p:nvPr>
            <p:ph idx="12"/>
          </p:nvPr>
        </p:nvSpPr>
        <p:spPr>
          <a:xfrm>
            <a:off x="884585" y="1719743"/>
            <a:ext cx="10573246" cy="4357958"/>
          </a:xfrm>
        </p:spPr>
        <p:txBody>
          <a:bodyPr numCol="2" spcCol="360000">
            <a:normAutofit/>
          </a:bodyPr>
          <a:lstStyle/>
          <a:p>
            <a:pPr>
              <a:spcBef>
                <a:spcPts val="0"/>
              </a:spcBef>
            </a:pPr>
            <a:r>
              <a:rPr lang="nl-NL" dirty="0"/>
              <a:t>Hulpmiddel voor doelgroepgericht werken</a:t>
            </a:r>
          </a:p>
          <a:p>
            <a:pPr marL="0" indent="0">
              <a:spcBef>
                <a:spcPts val="0"/>
              </a:spcBef>
              <a:buNone/>
            </a:pPr>
            <a:endParaRPr lang="nl-NL" sz="1000" dirty="0"/>
          </a:p>
          <a:p>
            <a:pPr>
              <a:spcBef>
                <a:spcPts val="0"/>
              </a:spcBef>
            </a:pPr>
            <a:r>
              <a:rPr lang="nl-NL" dirty="0"/>
              <a:t>Gebaseerd op drijfveren i.p.v. demografie</a:t>
            </a:r>
          </a:p>
          <a:p>
            <a:pPr>
              <a:spcBef>
                <a:spcPts val="0"/>
              </a:spcBef>
            </a:pPr>
            <a:endParaRPr lang="nl-NL" sz="1000" dirty="0"/>
          </a:p>
          <a:p>
            <a:pPr>
              <a:spcBef>
                <a:spcPts val="0"/>
              </a:spcBef>
            </a:pPr>
            <a:r>
              <a:rPr lang="nl-NL" dirty="0"/>
              <a:t>7 leefstijlen geïdentificeerd die verschillen in wat vakantie en vrije tijd voor hen betekent</a:t>
            </a:r>
          </a:p>
          <a:p>
            <a:pPr>
              <a:spcBef>
                <a:spcPts val="0"/>
              </a:spcBef>
            </a:pPr>
            <a:endParaRPr lang="nl-NL" dirty="0"/>
          </a:p>
          <a:p>
            <a:pPr>
              <a:spcBef>
                <a:spcPts val="0"/>
              </a:spcBef>
            </a:pPr>
            <a:endParaRPr lang="nl-NL" dirty="0"/>
          </a:p>
          <a:p>
            <a:pPr>
              <a:spcBef>
                <a:spcPts val="0"/>
              </a:spcBef>
            </a:pPr>
            <a:endParaRPr lang="nl-NL" dirty="0"/>
          </a:p>
          <a:p>
            <a:pPr>
              <a:spcBef>
                <a:spcPts val="0"/>
              </a:spcBef>
            </a:pPr>
            <a:endParaRPr lang="nl-NL" dirty="0"/>
          </a:p>
          <a:p>
            <a:pPr>
              <a:spcBef>
                <a:spcPts val="0"/>
              </a:spcBef>
            </a:pPr>
            <a:endParaRPr lang="nl-NL" dirty="0"/>
          </a:p>
          <a:p>
            <a:pPr>
              <a:spcBef>
                <a:spcPts val="0"/>
              </a:spcBef>
            </a:pPr>
            <a:endParaRPr lang="nl-NL" dirty="0"/>
          </a:p>
          <a:p>
            <a:pPr>
              <a:spcBef>
                <a:spcPts val="0"/>
              </a:spcBef>
            </a:pPr>
            <a:endParaRPr lang="nl-NL" dirty="0"/>
          </a:p>
          <a:p>
            <a:pPr>
              <a:spcBef>
                <a:spcPts val="0"/>
              </a:spcBef>
            </a:pPr>
            <a:endParaRPr lang="nl-NL" dirty="0"/>
          </a:p>
          <a:p>
            <a:pPr>
              <a:spcBef>
                <a:spcPts val="0"/>
              </a:spcBef>
            </a:pPr>
            <a:endParaRPr lang="nl-NL" dirty="0"/>
          </a:p>
          <a:p>
            <a:pPr>
              <a:spcBef>
                <a:spcPts val="0"/>
              </a:spcBef>
            </a:pPr>
            <a:endParaRPr lang="nl-NL" dirty="0"/>
          </a:p>
          <a:p>
            <a:pPr>
              <a:spcBef>
                <a:spcPts val="0"/>
              </a:spcBef>
            </a:pPr>
            <a:endParaRPr lang="nl-NL" dirty="0"/>
          </a:p>
          <a:p>
            <a:pPr>
              <a:spcBef>
                <a:spcPts val="0"/>
              </a:spcBef>
            </a:pPr>
            <a:r>
              <a:rPr lang="nl-NL" dirty="0"/>
              <a:t>Hieruit volgen bepaalde voorkeuren, behoeften en wensen als het gaat om hoe zij hun vrije tijd het liefst besteden</a:t>
            </a:r>
          </a:p>
          <a:p>
            <a:pPr>
              <a:spcBef>
                <a:spcPts val="0"/>
              </a:spcBef>
            </a:pPr>
            <a:endParaRPr lang="nl-NL" sz="1000" dirty="0"/>
          </a:p>
          <a:p>
            <a:pPr>
              <a:spcBef>
                <a:spcPts val="0"/>
              </a:spcBef>
            </a:pPr>
            <a:r>
              <a:rPr lang="nl-NL" dirty="0"/>
              <a:t>Iedereen heeft meerdere leefstijlen in zich </a:t>
            </a:r>
          </a:p>
        </p:txBody>
      </p:sp>
      <p:sp>
        <p:nvSpPr>
          <p:cNvPr id="6" name="Rechthoek 5">
            <a:extLst>
              <a:ext uri="{FF2B5EF4-FFF2-40B4-BE49-F238E27FC236}">
                <a16:creationId xmlns:a16="http://schemas.microsoft.com/office/drawing/2014/main" id="{9612966C-5440-4DE4-98B8-3FE3BB2D9DC5}"/>
              </a:ext>
            </a:extLst>
          </p:cNvPr>
          <p:cNvSpPr/>
          <p:nvPr/>
        </p:nvSpPr>
        <p:spPr>
          <a:xfrm>
            <a:off x="8662219" y="5678326"/>
            <a:ext cx="2936799" cy="10023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extLst>
              <a:ext uri="{FF2B5EF4-FFF2-40B4-BE49-F238E27FC236}">
                <a16:creationId xmlns:a16="http://schemas.microsoft.com/office/drawing/2014/main" id="{167AACFA-1303-4A59-BFE3-C8F0C0CFE7B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67250" y="6077701"/>
            <a:ext cx="1573162" cy="519333"/>
          </a:xfrm>
          <a:prstGeom prst="rect">
            <a:avLst/>
          </a:prstGeom>
        </p:spPr>
      </p:pic>
      <p:pic>
        <p:nvPicPr>
          <p:cNvPr id="13" name="Picture 2" descr="Je doelgroep leren kennen met de Leefstijlvinder - Visit Arnhem Nijmegen">
            <a:extLst>
              <a:ext uri="{FF2B5EF4-FFF2-40B4-BE49-F238E27FC236}">
                <a16:creationId xmlns:a16="http://schemas.microsoft.com/office/drawing/2014/main" id="{DCC72DD1-E8FE-4730-A927-FF4690D9DBB5}"/>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b="-2"/>
          <a:stretch/>
        </p:blipFill>
        <p:spPr bwMode="auto">
          <a:xfrm>
            <a:off x="943736" y="3402167"/>
            <a:ext cx="10454941" cy="3217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34275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2053E1DD-4E35-40AC-9FBD-B325BFB2341F}"/>
              </a:ext>
            </a:extLst>
          </p:cNvPr>
          <p:cNvSpPr>
            <a:spLocks noGrp="1"/>
          </p:cNvSpPr>
          <p:nvPr>
            <p:ph type="title"/>
          </p:nvPr>
        </p:nvSpPr>
        <p:spPr/>
        <p:txBody>
          <a:bodyPr/>
          <a:lstStyle/>
          <a:p>
            <a:r>
              <a:rPr lang="nl-NL" dirty="0"/>
              <a:t>Voorbeeld voorkeuren dagrecreatie</a:t>
            </a:r>
          </a:p>
        </p:txBody>
      </p:sp>
      <p:sp>
        <p:nvSpPr>
          <p:cNvPr id="6" name="Rechthoek 5">
            <a:extLst>
              <a:ext uri="{FF2B5EF4-FFF2-40B4-BE49-F238E27FC236}">
                <a16:creationId xmlns:a16="http://schemas.microsoft.com/office/drawing/2014/main" id="{9612966C-5440-4DE4-98B8-3FE3BB2D9DC5}"/>
              </a:ext>
            </a:extLst>
          </p:cNvPr>
          <p:cNvSpPr/>
          <p:nvPr/>
        </p:nvSpPr>
        <p:spPr>
          <a:xfrm>
            <a:off x="8662219" y="5678326"/>
            <a:ext cx="2936799" cy="10023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extLst>
              <a:ext uri="{FF2B5EF4-FFF2-40B4-BE49-F238E27FC236}">
                <a16:creationId xmlns:a16="http://schemas.microsoft.com/office/drawing/2014/main" id="{167AACFA-1303-4A59-BFE3-C8F0C0CFE7B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67250" y="6077701"/>
            <a:ext cx="1573162" cy="519333"/>
          </a:xfrm>
          <a:prstGeom prst="rect">
            <a:avLst/>
          </a:prstGeom>
        </p:spPr>
      </p:pic>
      <p:sp>
        <p:nvSpPr>
          <p:cNvPr id="3" name="Tijdelijke aanduiding voor inhoud 2">
            <a:extLst>
              <a:ext uri="{FF2B5EF4-FFF2-40B4-BE49-F238E27FC236}">
                <a16:creationId xmlns:a16="http://schemas.microsoft.com/office/drawing/2014/main" id="{323FA507-04FD-4DA6-9C11-FAC9C2ED1221}"/>
              </a:ext>
            </a:extLst>
          </p:cNvPr>
          <p:cNvSpPr>
            <a:spLocks noGrp="1"/>
          </p:cNvSpPr>
          <p:nvPr>
            <p:ph idx="12"/>
          </p:nvPr>
        </p:nvSpPr>
        <p:spPr/>
        <p:txBody>
          <a:bodyPr/>
          <a:lstStyle/>
          <a:p>
            <a:endParaRPr lang="nl-NL"/>
          </a:p>
        </p:txBody>
      </p:sp>
      <p:pic>
        <p:nvPicPr>
          <p:cNvPr id="9" name="Afbeelding 8">
            <a:extLst>
              <a:ext uri="{FF2B5EF4-FFF2-40B4-BE49-F238E27FC236}">
                <a16:creationId xmlns:a16="http://schemas.microsoft.com/office/drawing/2014/main" id="{863B637D-7046-4403-8C06-E1D88CDDEEB1}"/>
              </a:ext>
            </a:extLst>
          </p:cNvPr>
          <p:cNvPicPr>
            <a:picLocks noChangeAspect="1"/>
          </p:cNvPicPr>
          <p:nvPr/>
        </p:nvPicPr>
        <p:blipFill>
          <a:blip r:embed="rId4"/>
          <a:stretch>
            <a:fillRect/>
          </a:stretch>
        </p:blipFill>
        <p:spPr>
          <a:xfrm>
            <a:off x="884584" y="1958111"/>
            <a:ext cx="10659511" cy="4638923"/>
          </a:xfrm>
          <a:prstGeom prst="rect">
            <a:avLst/>
          </a:prstGeom>
        </p:spPr>
      </p:pic>
    </p:spTree>
    <p:extLst>
      <p:ext uri="{BB962C8B-B14F-4D97-AF65-F5344CB8AC3E}">
        <p14:creationId xmlns:p14="http://schemas.microsoft.com/office/powerpoint/2010/main" val="2741644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60429619-B1F7-4FA6-B367-067BB0F907E0}"/>
              </a:ext>
            </a:extLst>
          </p:cNvPr>
          <p:cNvPicPr>
            <a:picLocks noChangeAspect="1"/>
          </p:cNvPicPr>
          <p:nvPr/>
        </p:nvPicPr>
        <p:blipFill>
          <a:blip r:embed="rId3"/>
          <a:stretch>
            <a:fillRect/>
          </a:stretch>
        </p:blipFill>
        <p:spPr>
          <a:xfrm>
            <a:off x="692643" y="307126"/>
            <a:ext cx="5423636" cy="5916693"/>
          </a:xfrm>
          <a:prstGeom prst="rect">
            <a:avLst/>
          </a:prstGeom>
        </p:spPr>
      </p:pic>
      <p:pic>
        <p:nvPicPr>
          <p:cNvPr id="6" name="Afbeelding 5">
            <a:extLst>
              <a:ext uri="{FF2B5EF4-FFF2-40B4-BE49-F238E27FC236}">
                <a16:creationId xmlns:a16="http://schemas.microsoft.com/office/drawing/2014/main" id="{E04D5EA7-3F75-4B40-BB5F-041FA9093BA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970966" y="1240767"/>
            <a:ext cx="5604387" cy="2587567"/>
          </a:xfrm>
          <a:prstGeom prst="rect">
            <a:avLst/>
          </a:prstGeom>
        </p:spPr>
      </p:pic>
      <p:pic>
        <p:nvPicPr>
          <p:cNvPr id="9" name="Afbeelding 8">
            <a:extLst>
              <a:ext uri="{FF2B5EF4-FFF2-40B4-BE49-F238E27FC236}">
                <a16:creationId xmlns:a16="http://schemas.microsoft.com/office/drawing/2014/main" id="{2A0D977D-46F6-4096-BB8B-BDF59FC5D9C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67250" y="6077701"/>
            <a:ext cx="1573162" cy="519333"/>
          </a:xfrm>
          <a:prstGeom prst="rect">
            <a:avLst/>
          </a:prstGeom>
        </p:spPr>
      </p:pic>
      <p:pic>
        <p:nvPicPr>
          <p:cNvPr id="10" name="Picture 2" descr="Persvoorlichting - Impuls Zeeland helpt jou als ondernemer met innoveren,  investeren en internationaliseren">
            <a:extLst>
              <a:ext uri="{FF2B5EF4-FFF2-40B4-BE49-F238E27FC236}">
                <a16:creationId xmlns:a16="http://schemas.microsoft.com/office/drawing/2014/main" id="{965F62B8-BDA9-49BD-AB3E-5F29C958C343}"/>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0241212" y="6120282"/>
            <a:ext cx="1353805" cy="434170"/>
          </a:xfrm>
          <a:prstGeom prst="rect">
            <a:avLst/>
          </a:prstGeom>
          <a:noFill/>
          <a:extLst>
            <a:ext uri="{909E8E84-426E-40DD-AFC4-6F175D3DCCD1}">
              <a14:hiddenFill xmlns:a14="http://schemas.microsoft.com/office/drawing/2010/main">
                <a:solidFill>
                  <a:srgbClr val="FFFFFF"/>
                </a:solidFill>
              </a14:hiddenFill>
            </a:ext>
          </a:extLst>
        </p:spPr>
      </p:pic>
      <p:sp>
        <p:nvSpPr>
          <p:cNvPr id="8" name="Rechthoek 7">
            <a:extLst>
              <a:ext uri="{FF2B5EF4-FFF2-40B4-BE49-F238E27FC236}">
                <a16:creationId xmlns:a16="http://schemas.microsoft.com/office/drawing/2014/main" id="{A971820F-FFFA-44C4-BF9E-AC1DB0CF3A3F}"/>
              </a:ext>
            </a:extLst>
          </p:cNvPr>
          <p:cNvSpPr/>
          <p:nvPr/>
        </p:nvSpPr>
        <p:spPr>
          <a:xfrm>
            <a:off x="7973961" y="5678326"/>
            <a:ext cx="3625057" cy="10023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extLst>
              <a:ext uri="{FF2B5EF4-FFF2-40B4-BE49-F238E27FC236}">
                <a16:creationId xmlns:a16="http://schemas.microsoft.com/office/drawing/2014/main" id="{9FC1CB9D-A6B8-495A-A7E3-B000A219C5D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074247" y="3680904"/>
            <a:ext cx="2823946" cy="2563893"/>
          </a:xfrm>
          <a:prstGeom prst="rect">
            <a:avLst/>
          </a:prstGeom>
        </p:spPr>
      </p:pic>
      <p:sp>
        <p:nvSpPr>
          <p:cNvPr id="12" name="Tekstvak 11">
            <a:extLst>
              <a:ext uri="{FF2B5EF4-FFF2-40B4-BE49-F238E27FC236}">
                <a16:creationId xmlns:a16="http://schemas.microsoft.com/office/drawing/2014/main" id="{110EF8DD-CC2B-4731-A248-ED918F2380EF}"/>
              </a:ext>
            </a:extLst>
          </p:cNvPr>
          <p:cNvSpPr txBox="1"/>
          <p:nvPr/>
        </p:nvSpPr>
        <p:spPr>
          <a:xfrm>
            <a:off x="6558815" y="5902994"/>
            <a:ext cx="2442659" cy="369332"/>
          </a:xfrm>
          <a:prstGeom prst="rect">
            <a:avLst/>
          </a:prstGeom>
          <a:noFill/>
        </p:spPr>
        <p:txBody>
          <a:bodyPr wrap="square" rtlCol="0">
            <a:spAutoFit/>
          </a:bodyPr>
          <a:lstStyle/>
          <a:p>
            <a:r>
              <a:rPr lang="nl-NL" dirty="0"/>
              <a:t>15% van de Zeeuwen</a:t>
            </a:r>
          </a:p>
        </p:txBody>
      </p:sp>
      <p:sp>
        <p:nvSpPr>
          <p:cNvPr id="11" name="Tekstvak 10">
            <a:extLst>
              <a:ext uri="{FF2B5EF4-FFF2-40B4-BE49-F238E27FC236}">
                <a16:creationId xmlns:a16="http://schemas.microsoft.com/office/drawing/2014/main" id="{30F9DAAF-D6FE-4AA2-B0BE-60D1C28D78F5}"/>
              </a:ext>
            </a:extLst>
          </p:cNvPr>
          <p:cNvSpPr txBox="1"/>
          <p:nvPr/>
        </p:nvSpPr>
        <p:spPr>
          <a:xfrm>
            <a:off x="6558815" y="3459002"/>
            <a:ext cx="2442659" cy="369332"/>
          </a:xfrm>
          <a:prstGeom prst="rect">
            <a:avLst/>
          </a:prstGeom>
          <a:noFill/>
        </p:spPr>
        <p:txBody>
          <a:bodyPr wrap="square" rtlCol="0">
            <a:spAutoFit/>
          </a:bodyPr>
          <a:lstStyle/>
          <a:p>
            <a:r>
              <a:rPr lang="nl-NL" dirty="0"/>
              <a:t>29% van de Zeeuwen</a:t>
            </a:r>
          </a:p>
        </p:txBody>
      </p:sp>
      <p:sp>
        <p:nvSpPr>
          <p:cNvPr id="13" name="Tekstvak 12">
            <a:extLst>
              <a:ext uri="{FF2B5EF4-FFF2-40B4-BE49-F238E27FC236}">
                <a16:creationId xmlns:a16="http://schemas.microsoft.com/office/drawing/2014/main" id="{496A8DF6-4C59-4B4E-8A9D-3710D352EF61}"/>
              </a:ext>
            </a:extLst>
          </p:cNvPr>
          <p:cNvSpPr txBox="1"/>
          <p:nvPr/>
        </p:nvSpPr>
        <p:spPr>
          <a:xfrm>
            <a:off x="3776901" y="5902994"/>
            <a:ext cx="2442659" cy="369332"/>
          </a:xfrm>
          <a:prstGeom prst="rect">
            <a:avLst/>
          </a:prstGeom>
          <a:noFill/>
        </p:spPr>
        <p:txBody>
          <a:bodyPr wrap="square" rtlCol="0">
            <a:spAutoFit/>
          </a:bodyPr>
          <a:lstStyle/>
          <a:p>
            <a:r>
              <a:rPr lang="nl-NL" dirty="0"/>
              <a:t>14% van de Zeeuwen</a:t>
            </a:r>
          </a:p>
        </p:txBody>
      </p:sp>
      <p:sp>
        <p:nvSpPr>
          <p:cNvPr id="14" name="Tekstvak 13">
            <a:extLst>
              <a:ext uri="{FF2B5EF4-FFF2-40B4-BE49-F238E27FC236}">
                <a16:creationId xmlns:a16="http://schemas.microsoft.com/office/drawing/2014/main" id="{38D980F8-5E8A-4A4C-A810-1478B4A9A373}"/>
              </a:ext>
            </a:extLst>
          </p:cNvPr>
          <p:cNvSpPr txBox="1"/>
          <p:nvPr/>
        </p:nvSpPr>
        <p:spPr>
          <a:xfrm>
            <a:off x="1058994" y="5902994"/>
            <a:ext cx="2442659" cy="369332"/>
          </a:xfrm>
          <a:prstGeom prst="rect">
            <a:avLst/>
          </a:prstGeom>
          <a:noFill/>
        </p:spPr>
        <p:txBody>
          <a:bodyPr wrap="square" rtlCol="0">
            <a:spAutoFit/>
          </a:bodyPr>
          <a:lstStyle/>
          <a:p>
            <a:r>
              <a:rPr lang="nl-NL" dirty="0"/>
              <a:t>12% van de Zeeuwen</a:t>
            </a:r>
          </a:p>
        </p:txBody>
      </p:sp>
      <p:sp>
        <p:nvSpPr>
          <p:cNvPr id="15" name="Tekstvak 14">
            <a:extLst>
              <a:ext uri="{FF2B5EF4-FFF2-40B4-BE49-F238E27FC236}">
                <a16:creationId xmlns:a16="http://schemas.microsoft.com/office/drawing/2014/main" id="{4E282C31-C745-4E1A-927E-37AC51B0F4CA}"/>
              </a:ext>
            </a:extLst>
          </p:cNvPr>
          <p:cNvSpPr txBox="1"/>
          <p:nvPr/>
        </p:nvSpPr>
        <p:spPr>
          <a:xfrm>
            <a:off x="9320935" y="3456074"/>
            <a:ext cx="2442659" cy="369332"/>
          </a:xfrm>
          <a:prstGeom prst="rect">
            <a:avLst/>
          </a:prstGeom>
          <a:noFill/>
        </p:spPr>
        <p:txBody>
          <a:bodyPr wrap="square" rtlCol="0">
            <a:spAutoFit/>
          </a:bodyPr>
          <a:lstStyle/>
          <a:p>
            <a:r>
              <a:rPr lang="nl-NL" dirty="0"/>
              <a:t>12% van de Zeeuwen</a:t>
            </a:r>
          </a:p>
        </p:txBody>
      </p:sp>
      <p:sp>
        <p:nvSpPr>
          <p:cNvPr id="16" name="Tekstvak 15">
            <a:extLst>
              <a:ext uri="{FF2B5EF4-FFF2-40B4-BE49-F238E27FC236}">
                <a16:creationId xmlns:a16="http://schemas.microsoft.com/office/drawing/2014/main" id="{7AD1E60B-D79C-4A2C-BEC4-1A5CC5297528}"/>
              </a:ext>
            </a:extLst>
          </p:cNvPr>
          <p:cNvSpPr txBox="1"/>
          <p:nvPr/>
        </p:nvSpPr>
        <p:spPr>
          <a:xfrm>
            <a:off x="3790870" y="3429000"/>
            <a:ext cx="2442659" cy="369332"/>
          </a:xfrm>
          <a:prstGeom prst="rect">
            <a:avLst/>
          </a:prstGeom>
          <a:noFill/>
        </p:spPr>
        <p:txBody>
          <a:bodyPr wrap="square" rtlCol="0">
            <a:spAutoFit/>
          </a:bodyPr>
          <a:lstStyle/>
          <a:p>
            <a:r>
              <a:rPr lang="nl-NL" dirty="0"/>
              <a:t>11% van de Zeeuwen</a:t>
            </a:r>
          </a:p>
        </p:txBody>
      </p:sp>
      <p:sp>
        <p:nvSpPr>
          <p:cNvPr id="17" name="Tekstvak 16">
            <a:extLst>
              <a:ext uri="{FF2B5EF4-FFF2-40B4-BE49-F238E27FC236}">
                <a16:creationId xmlns:a16="http://schemas.microsoft.com/office/drawing/2014/main" id="{1C14CAF6-02ED-4C46-A7CA-229C4D6F75ED}"/>
              </a:ext>
            </a:extLst>
          </p:cNvPr>
          <p:cNvSpPr txBox="1"/>
          <p:nvPr/>
        </p:nvSpPr>
        <p:spPr>
          <a:xfrm>
            <a:off x="1165861" y="3429000"/>
            <a:ext cx="2442659" cy="369332"/>
          </a:xfrm>
          <a:prstGeom prst="rect">
            <a:avLst/>
          </a:prstGeom>
          <a:noFill/>
        </p:spPr>
        <p:txBody>
          <a:bodyPr wrap="square" rtlCol="0">
            <a:spAutoFit/>
          </a:bodyPr>
          <a:lstStyle/>
          <a:p>
            <a:r>
              <a:rPr lang="nl-NL" dirty="0"/>
              <a:t>8% van de Zeeuwen</a:t>
            </a:r>
          </a:p>
        </p:txBody>
      </p:sp>
      <p:sp>
        <p:nvSpPr>
          <p:cNvPr id="18" name="Tekstvak 17">
            <a:extLst>
              <a:ext uri="{FF2B5EF4-FFF2-40B4-BE49-F238E27FC236}">
                <a16:creationId xmlns:a16="http://schemas.microsoft.com/office/drawing/2014/main" id="{249C7451-4EF8-43BC-B1D2-C8D2C3218E91}"/>
              </a:ext>
            </a:extLst>
          </p:cNvPr>
          <p:cNvSpPr txBox="1"/>
          <p:nvPr/>
        </p:nvSpPr>
        <p:spPr>
          <a:xfrm>
            <a:off x="9940412" y="5644633"/>
            <a:ext cx="1823182" cy="600164"/>
          </a:xfrm>
          <a:prstGeom prst="rect">
            <a:avLst/>
          </a:prstGeom>
          <a:noFill/>
        </p:spPr>
        <p:txBody>
          <a:bodyPr wrap="square" rtlCol="0">
            <a:spAutoFit/>
          </a:bodyPr>
          <a:lstStyle/>
          <a:p>
            <a:r>
              <a:rPr lang="nl-NL" sz="1100" dirty="0"/>
              <a:t>Bron:</a:t>
            </a:r>
          </a:p>
          <a:p>
            <a:pPr marL="285750" indent="-285750">
              <a:buFontTx/>
              <a:buChar char="-"/>
            </a:pPr>
            <a:r>
              <a:rPr lang="nl-NL" sz="1100" dirty="0"/>
              <a:t>Leefstijlvinder.nl</a:t>
            </a:r>
          </a:p>
          <a:p>
            <a:pPr marL="285750" indent="-285750">
              <a:buFontTx/>
              <a:buChar char="-"/>
            </a:pPr>
            <a:r>
              <a:rPr lang="nl-NL" sz="1100" dirty="0"/>
              <a:t>ZVTO</a:t>
            </a:r>
          </a:p>
        </p:txBody>
      </p:sp>
    </p:spTree>
    <p:extLst>
      <p:ext uri="{BB962C8B-B14F-4D97-AF65-F5344CB8AC3E}">
        <p14:creationId xmlns:p14="http://schemas.microsoft.com/office/powerpoint/2010/main" val="3438499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1D4F4C39-43F3-4B6C-9879-BE209E22C455}"/>
              </a:ext>
            </a:extLst>
          </p:cNvPr>
          <p:cNvSpPr/>
          <p:nvPr/>
        </p:nvSpPr>
        <p:spPr>
          <a:xfrm>
            <a:off x="806245" y="1307690"/>
            <a:ext cx="10864645" cy="304800"/>
          </a:xfrm>
          <a:prstGeom prst="rect">
            <a:avLst/>
          </a:prstGeom>
          <a:solidFill>
            <a:srgbClr val="016299"/>
          </a:solidFill>
          <a:ln>
            <a:solidFill>
              <a:srgbClr val="0162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A5703A2-3C87-460F-A31F-9203E89737C5}"/>
              </a:ext>
            </a:extLst>
          </p:cNvPr>
          <p:cNvSpPr/>
          <p:nvPr/>
        </p:nvSpPr>
        <p:spPr>
          <a:xfrm>
            <a:off x="8662219" y="5678326"/>
            <a:ext cx="2936799" cy="10023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extLst>
              <a:ext uri="{FF2B5EF4-FFF2-40B4-BE49-F238E27FC236}">
                <a16:creationId xmlns:a16="http://schemas.microsoft.com/office/drawing/2014/main" id="{B11459CF-DC95-412D-AC20-DA0E30C0535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67250" y="6077701"/>
            <a:ext cx="1573162" cy="519333"/>
          </a:xfrm>
          <a:prstGeom prst="rect">
            <a:avLst/>
          </a:prstGeom>
        </p:spPr>
      </p:pic>
      <p:pic>
        <p:nvPicPr>
          <p:cNvPr id="8" name="Picture 2" descr="Persvoorlichting - Impuls Zeeland helpt jou als ondernemer met innoveren,  investeren en internationaliseren">
            <a:extLst>
              <a:ext uri="{FF2B5EF4-FFF2-40B4-BE49-F238E27FC236}">
                <a16:creationId xmlns:a16="http://schemas.microsoft.com/office/drawing/2014/main" id="{704975AF-3731-403C-8694-4D3093D153E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241212" y="6120282"/>
            <a:ext cx="1353805" cy="434170"/>
          </a:xfrm>
          <a:prstGeom prst="rect">
            <a:avLst/>
          </a:prstGeom>
          <a:noFill/>
          <a:extLst>
            <a:ext uri="{909E8E84-426E-40DD-AFC4-6F175D3DCCD1}">
              <a14:hiddenFill xmlns:a14="http://schemas.microsoft.com/office/drawing/2010/main">
                <a:solidFill>
                  <a:srgbClr val="FFFFFF"/>
                </a:solidFill>
              </a14:hiddenFill>
            </a:ext>
          </a:extLst>
        </p:spPr>
      </p:pic>
      <p:sp>
        <p:nvSpPr>
          <p:cNvPr id="9" name="Titel 1">
            <a:extLst>
              <a:ext uri="{FF2B5EF4-FFF2-40B4-BE49-F238E27FC236}">
                <a16:creationId xmlns:a16="http://schemas.microsoft.com/office/drawing/2014/main" id="{9D11FEFB-C98C-409A-8A6F-20F5088DAD86}"/>
              </a:ext>
            </a:extLst>
          </p:cNvPr>
          <p:cNvSpPr>
            <a:spLocks noGrp="1"/>
          </p:cNvSpPr>
          <p:nvPr>
            <p:ph type="title"/>
          </p:nvPr>
        </p:nvSpPr>
        <p:spPr>
          <a:xfrm>
            <a:off x="809376" y="2759921"/>
            <a:ext cx="10573247" cy="457200"/>
          </a:xfrm>
        </p:spPr>
        <p:txBody>
          <a:bodyPr/>
          <a:lstStyle/>
          <a:p>
            <a:pPr algn="ctr"/>
            <a:r>
              <a:rPr lang="nl-NL" dirty="0"/>
              <a:t>De inwoner als toeristisch-recreatieve doelgroep</a:t>
            </a:r>
          </a:p>
        </p:txBody>
      </p:sp>
    </p:spTree>
    <p:extLst>
      <p:ext uri="{BB962C8B-B14F-4D97-AF65-F5344CB8AC3E}">
        <p14:creationId xmlns:p14="http://schemas.microsoft.com/office/powerpoint/2010/main" val="18473853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2053E1DD-4E35-40AC-9FBD-B325BFB2341F}"/>
              </a:ext>
            </a:extLst>
          </p:cNvPr>
          <p:cNvSpPr>
            <a:spLocks noGrp="1"/>
          </p:cNvSpPr>
          <p:nvPr>
            <p:ph type="title"/>
          </p:nvPr>
        </p:nvSpPr>
        <p:spPr/>
        <p:txBody>
          <a:bodyPr/>
          <a:lstStyle/>
          <a:p>
            <a:r>
              <a:rPr lang="nl-NL" dirty="0"/>
              <a:t>Een praktische gids</a:t>
            </a:r>
          </a:p>
        </p:txBody>
      </p:sp>
      <p:sp>
        <p:nvSpPr>
          <p:cNvPr id="6" name="Rechthoek 5">
            <a:extLst>
              <a:ext uri="{FF2B5EF4-FFF2-40B4-BE49-F238E27FC236}">
                <a16:creationId xmlns:a16="http://schemas.microsoft.com/office/drawing/2014/main" id="{9612966C-5440-4DE4-98B8-3FE3BB2D9DC5}"/>
              </a:ext>
            </a:extLst>
          </p:cNvPr>
          <p:cNvSpPr/>
          <p:nvPr/>
        </p:nvSpPr>
        <p:spPr>
          <a:xfrm>
            <a:off x="8662219" y="5678326"/>
            <a:ext cx="2936799" cy="10023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a:extLst>
              <a:ext uri="{FF2B5EF4-FFF2-40B4-BE49-F238E27FC236}">
                <a16:creationId xmlns:a16="http://schemas.microsoft.com/office/drawing/2014/main" id="{EB12CFF3-B372-4748-9872-7EAE4FC858E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4583" y="1577511"/>
            <a:ext cx="7089377" cy="5013325"/>
          </a:xfrm>
          <a:prstGeom prst="rect">
            <a:avLst/>
          </a:prstGeom>
        </p:spPr>
      </p:pic>
      <p:sp>
        <p:nvSpPr>
          <p:cNvPr id="11" name="Rechthoek 10">
            <a:extLst>
              <a:ext uri="{FF2B5EF4-FFF2-40B4-BE49-F238E27FC236}">
                <a16:creationId xmlns:a16="http://schemas.microsoft.com/office/drawing/2014/main" id="{5762EEAA-D9F3-4405-834A-923C3D5207C7}"/>
              </a:ext>
            </a:extLst>
          </p:cNvPr>
          <p:cNvSpPr/>
          <p:nvPr/>
        </p:nvSpPr>
        <p:spPr>
          <a:xfrm>
            <a:off x="8662219" y="5678326"/>
            <a:ext cx="2936799" cy="10023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a:extLst>
              <a:ext uri="{FF2B5EF4-FFF2-40B4-BE49-F238E27FC236}">
                <a16:creationId xmlns:a16="http://schemas.microsoft.com/office/drawing/2014/main" id="{FB4A045F-2639-4630-8E47-B2324F09D92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67250" y="6077701"/>
            <a:ext cx="1573162" cy="519333"/>
          </a:xfrm>
          <a:prstGeom prst="rect">
            <a:avLst/>
          </a:prstGeom>
        </p:spPr>
      </p:pic>
      <p:pic>
        <p:nvPicPr>
          <p:cNvPr id="15" name="Picture 2" descr="Persvoorlichting - Impuls Zeeland helpt jou als ondernemer met innoveren,  investeren en internationaliseren">
            <a:extLst>
              <a:ext uri="{FF2B5EF4-FFF2-40B4-BE49-F238E27FC236}">
                <a16:creationId xmlns:a16="http://schemas.microsoft.com/office/drawing/2014/main" id="{804FF92B-AC12-4EAE-A96F-04AB7A0FDD1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241212" y="6120282"/>
            <a:ext cx="1353805" cy="434170"/>
          </a:xfrm>
          <a:prstGeom prst="rect">
            <a:avLst/>
          </a:prstGeom>
          <a:noFill/>
          <a:extLst>
            <a:ext uri="{909E8E84-426E-40DD-AFC4-6F175D3DCCD1}">
              <a14:hiddenFill xmlns:a14="http://schemas.microsoft.com/office/drawing/2010/main">
                <a:solidFill>
                  <a:srgbClr val="FFFFFF"/>
                </a:solidFill>
              </a14:hiddenFill>
            </a:ext>
          </a:extLst>
        </p:spPr>
      </p:pic>
      <p:pic>
        <p:nvPicPr>
          <p:cNvPr id="2" name="Afbeelding 1">
            <a:extLst>
              <a:ext uri="{FF2B5EF4-FFF2-40B4-BE49-F238E27FC236}">
                <a16:creationId xmlns:a16="http://schemas.microsoft.com/office/drawing/2014/main" id="{842F76AE-8922-4D1E-B1D8-74A3DFB876E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86575" y="303548"/>
            <a:ext cx="4433949" cy="3130475"/>
          </a:xfrm>
          <a:prstGeom prst="rect">
            <a:avLst/>
          </a:prstGeom>
        </p:spPr>
      </p:pic>
      <p:sp>
        <p:nvSpPr>
          <p:cNvPr id="9" name="Tijdelijke aanduiding voor inhoud 11">
            <a:extLst>
              <a:ext uri="{FF2B5EF4-FFF2-40B4-BE49-F238E27FC236}">
                <a16:creationId xmlns:a16="http://schemas.microsoft.com/office/drawing/2014/main" id="{A3C21B3C-D895-49DD-B124-E0158E0A8132}"/>
              </a:ext>
            </a:extLst>
          </p:cNvPr>
          <p:cNvSpPr>
            <a:spLocks noGrp="1"/>
          </p:cNvSpPr>
          <p:nvPr>
            <p:ph idx="12"/>
          </p:nvPr>
        </p:nvSpPr>
        <p:spPr>
          <a:xfrm>
            <a:off x="8153399" y="3619500"/>
            <a:ext cx="3304431" cy="2353426"/>
          </a:xfrm>
        </p:spPr>
        <p:txBody>
          <a:bodyPr numCol="1" spcCol="360000">
            <a:normAutofit fontScale="92500" lnSpcReduction="20000"/>
          </a:bodyPr>
          <a:lstStyle/>
          <a:p>
            <a:pPr marL="0" indent="0">
              <a:spcBef>
                <a:spcPts val="0"/>
              </a:spcBef>
              <a:buNone/>
            </a:pPr>
            <a:r>
              <a:rPr lang="nl-NL" dirty="0"/>
              <a:t>Voorkeuren op het gebied van:</a:t>
            </a:r>
          </a:p>
          <a:p>
            <a:pPr>
              <a:spcBef>
                <a:spcPts val="0"/>
              </a:spcBef>
            </a:pPr>
            <a:r>
              <a:rPr lang="nl-NL" dirty="0"/>
              <a:t>Verblijfsaccommodaties</a:t>
            </a:r>
          </a:p>
          <a:p>
            <a:pPr>
              <a:spcBef>
                <a:spcPts val="0"/>
              </a:spcBef>
            </a:pPr>
            <a:r>
              <a:rPr lang="nl-NL" dirty="0"/>
              <a:t>Dagactiviteiten </a:t>
            </a:r>
          </a:p>
          <a:p>
            <a:pPr>
              <a:spcBef>
                <a:spcPts val="0"/>
              </a:spcBef>
            </a:pPr>
            <a:r>
              <a:rPr lang="nl-NL" dirty="0"/>
              <a:t>Vervoer </a:t>
            </a:r>
          </a:p>
          <a:p>
            <a:pPr>
              <a:spcBef>
                <a:spcPts val="0"/>
              </a:spcBef>
            </a:pPr>
            <a:r>
              <a:rPr lang="nl-NL" dirty="0"/>
              <a:t>Horeca</a:t>
            </a:r>
          </a:p>
          <a:p>
            <a:pPr>
              <a:spcBef>
                <a:spcPts val="0"/>
              </a:spcBef>
            </a:pPr>
            <a:r>
              <a:rPr lang="nl-NL" dirty="0"/>
              <a:t>Natuur</a:t>
            </a:r>
          </a:p>
          <a:p>
            <a:pPr>
              <a:spcBef>
                <a:spcPts val="0"/>
              </a:spcBef>
            </a:pPr>
            <a:r>
              <a:rPr lang="nl-NL" dirty="0"/>
              <a:t>Cultuur</a:t>
            </a:r>
          </a:p>
          <a:p>
            <a:pPr marL="0" indent="0">
              <a:spcBef>
                <a:spcPts val="0"/>
              </a:spcBef>
              <a:buNone/>
            </a:pPr>
            <a:endParaRPr lang="nl-NL" dirty="0"/>
          </a:p>
          <a:p>
            <a:pPr marL="0" indent="0">
              <a:spcBef>
                <a:spcPts val="0"/>
              </a:spcBef>
              <a:buNone/>
            </a:pPr>
            <a:r>
              <a:rPr lang="nl-NL" dirty="0"/>
              <a:t>Regelgedrag</a:t>
            </a:r>
          </a:p>
          <a:p>
            <a:pPr marL="0" indent="0">
              <a:spcBef>
                <a:spcPts val="0"/>
              </a:spcBef>
              <a:buNone/>
            </a:pPr>
            <a:r>
              <a:rPr lang="nl-NL" dirty="0"/>
              <a:t>Communicatievoorkeuren</a:t>
            </a:r>
            <a:br>
              <a:rPr lang="nl-NL" dirty="0"/>
            </a:br>
            <a:r>
              <a:rPr lang="nl-NL" dirty="0"/>
              <a:t>Mediagebruik</a:t>
            </a:r>
          </a:p>
          <a:p>
            <a:pPr marL="0" indent="0">
              <a:spcBef>
                <a:spcPts val="0"/>
              </a:spcBef>
              <a:buNone/>
            </a:pPr>
            <a:endParaRPr lang="nl-NL" dirty="0"/>
          </a:p>
        </p:txBody>
      </p:sp>
    </p:spTree>
    <p:extLst>
      <p:ext uri="{BB962C8B-B14F-4D97-AF65-F5344CB8AC3E}">
        <p14:creationId xmlns:p14="http://schemas.microsoft.com/office/powerpoint/2010/main" val="26118775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2053E1DD-4E35-40AC-9FBD-B325BFB2341F}"/>
              </a:ext>
            </a:extLst>
          </p:cNvPr>
          <p:cNvSpPr>
            <a:spLocks noGrp="1"/>
          </p:cNvSpPr>
          <p:nvPr>
            <p:ph type="title"/>
          </p:nvPr>
        </p:nvSpPr>
        <p:spPr/>
        <p:txBody>
          <a:bodyPr/>
          <a:lstStyle/>
          <a:p>
            <a:r>
              <a:rPr lang="nl-NL" dirty="0"/>
              <a:t>Wat kun je ermee?</a:t>
            </a:r>
          </a:p>
        </p:txBody>
      </p:sp>
      <p:sp>
        <p:nvSpPr>
          <p:cNvPr id="6" name="Rechthoek 5">
            <a:extLst>
              <a:ext uri="{FF2B5EF4-FFF2-40B4-BE49-F238E27FC236}">
                <a16:creationId xmlns:a16="http://schemas.microsoft.com/office/drawing/2014/main" id="{9612966C-5440-4DE4-98B8-3FE3BB2D9DC5}"/>
              </a:ext>
            </a:extLst>
          </p:cNvPr>
          <p:cNvSpPr/>
          <p:nvPr/>
        </p:nvSpPr>
        <p:spPr>
          <a:xfrm>
            <a:off x="8662219" y="5678326"/>
            <a:ext cx="2936799" cy="10023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9B298D68-5397-4FE8-89A8-CABE25211FF2}"/>
              </a:ext>
            </a:extLst>
          </p:cNvPr>
          <p:cNvSpPr/>
          <p:nvPr/>
        </p:nvSpPr>
        <p:spPr>
          <a:xfrm>
            <a:off x="8662219" y="5678326"/>
            <a:ext cx="2936799" cy="10023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Picture 2" descr="Persvoorlichting - Impuls Zeeland helpt jou als ondernemer met innoveren,  investeren en internationaliseren">
            <a:extLst>
              <a:ext uri="{FF2B5EF4-FFF2-40B4-BE49-F238E27FC236}">
                <a16:creationId xmlns:a16="http://schemas.microsoft.com/office/drawing/2014/main" id="{51E19C91-967A-485C-8854-C384BF85538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241212" y="6120282"/>
            <a:ext cx="1353805" cy="434170"/>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a:extLst>
              <a:ext uri="{FF2B5EF4-FFF2-40B4-BE49-F238E27FC236}">
                <a16:creationId xmlns:a16="http://schemas.microsoft.com/office/drawing/2014/main" id="{167AACFA-1303-4A59-BFE3-C8F0C0CFE7B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67250" y="6077701"/>
            <a:ext cx="1573162" cy="519333"/>
          </a:xfrm>
          <a:prstGeom prst="rect">
            <a:avLst/>
          </a:prstGeom>
        </p:spPr>
      </p:pic>
      <p:sp>
        <p:nvSpPr>
          <p:cNvPr id="12" name="Tijdelijke aanduiding voor inhoud 11">
            <a:extLst>
              <a:ext uri="{FF2B5EF4-FFF2-40B4-BE49-F238E27FC236}">
                <a16:creationId xmlns:a16="http://schemas.microsoft.com/office/drawing/2014/main" id="{446A04D7-60C1-48BE-B7DC-A531758CD2D1}"/>
              </a:ext>
            </a:extLst>
          </p:cNvPr>
          <p:cNvSpPr>
            <a:spLocks noGrp="1"/>
          </p:cNvSpPr>
          <p:nvPr>
            <p:ph idx="12"/>
          </p:nvPr>
        </p:nvSpPr>
        <p:spPr>
          <a:xfrm>
            <a:off x="884585" y="1719743"/>
            <a:ext cx="10573246" cy="4357958"/>
          </a:xfrm>
        </p:spPr>
        <p:txBody>
          <a:bodyPr numCol="1" spcCol="360000">
            <a:normAutofit/>
          </a:bodyPr>
          <a:lstStyle/>
          <a:p>
            <a:pPr marL="0" indent="0">
              <a:spcBef>
                <a:spcPts val="0"/>
              </a:spcBef>
              <a:buNone/>
            </a:pPr>
            <a:r>
              <a:rPr lang="nl-NL" dirty="0"/>
              <a:t>Als overheid:</a:t>
            </a:r>
          </a:p>
          <a:p>
            <a:pPr>
              <a:spcBef>
                <a:spcPts val="0"/>
              </a:spcBef>
            </a:pPr>
            <a:r>
              <a:rPr lang="nl-NL" dirty="0"/>
              <a:t>Vergelijkende analyse vraag en aanbod</a:t>
            </a:r>
          </a:p>
          <a:p>
            <a:pPr>
              <a:spcBef>
                <a:spcPts val="0"/>
              </a:spcBef>
            </a:pPr>
            <a:r>
              <a:rPr lang="nl-NL" dirty="0"/>
              <a:t>Input voor beleidskeuzes (bijv. bevorderen van een divers aanbod)</a:t>
            </a:r>
          </a:p>
          <a:p>
            <a:pPr marL="0" indent="0">
              <a:spcBef>
                <a:spcPts val="0"/>
              </a:spcBef>
              <a:buNone/>
            </a:pPr>
            <a:endParaRPr lang="nl-NL" dirty="0"/>
          </a:p>
          <a:p>
            <a:pPr marL="0" indent="0">
              <a:spcBef>
                <a:spcPts val="0"/>
              </a:spcBef>
              <a:buNone/>
            </a:pPr>
            <a:r>
              <a:rPr lang="nl-NL" dirty="0"/>
              <a:t>Als DMO/Marketeer:</a:t>
            </a:r>
          </a:p>
          <a:p>
            <a:pPr>
              <a:spcBef>
                <a:spcPts val="0"/>
              </a:spcBef>
            </a:pPr>
            <a:r>
              <a:rPr lang="nl-NL" dirty="0"/>
              <a:t>Keuzes maken over doelgroepen voor toeristische marketing</a:t>
            </a:r>
          </a:p>
          <a:p>
            <a:pPr>
              <a:spcBef>
                <a:spcPts val="0"/>
              </a:spcBef>
            </a:pPr>
            <a:r>
              <a:rPr lang="nl-NL" dirty="0"/>
              <a:t>Afstemmen van boodschap en communicatiemiddelen op de gewenste doelgroepen</a:t>
            </a:r>
          </a:p>
          <a:p>
            <a:pPr marL="0" indent="0">
              <a:spcBef>
                <a:spcPts val="0"/>
              </a:spcBef>
              <a:buNone/>
            </a:pPr>
            <a:endParaRPr lang="nl-NL" dirty="0"/>
          </a:p>
          <a:p>
            <a:pPr marL="0" indent="0">
              <a:spcBef>
                <a:spcPts val="0"/>
              </a:spcBef>
              <a:buNone/>
            </a:pPr>
            <a:r>
              <a:rPr lang="nl-NL" dirty="0"/>
              <a:t>Als ondernemer:</a:t>
            </a:r>
          </a:p>
          <a:p>
            <a:pPr>
              <a:spcBef>
                <a:spcPts val="0"/>
              </a:spcBef>
            </a:pPr>
            <a:r>
              <a:rPr lang="nl-NL" dirty="0"/>
              <a:t>Doelgroepgericht werken om zo je concurrentiepositie te versterken</a:t>
            </a:r>
          </a:p>
          <a:p>
            <a:pPr>
              <a:spcBef>
                <a:spcPts val="0"/>
              </a:spcBef>
            </a:pPr>
            <a:r>
              <a:rPr lang="nl-NL" dirty="0"/>
              <a:t>Je huidige gasten nog beter bedienen</a:t>
            </a:r>
          </a:p>
          <a:p>
            <a:pPr>
              <a:spcBef>
                <a:spcPts val="0"/>
              </a:spcBef>
            </a:pPr>
            <a:r>
              <a:rPr lang="nl-NL" dirty="0"/>
              <a:t>Je product aantrekkelijk maken voor potentiële doelgroepen</a:t>
            </a:r>
          </a:p>
          <a:p>
            <a:pPr>
              <a:spcBef>
                <a:spcPts val="0"/>
              </a:spcBef>
            </a:pPr>
            <a:endParaRPr lang="nl-NL" dirty="0"/>
          </a:p>
          <a:p>
            <a:pPr marL="0" indent="0">
              <a:spcBef>
                <a:spcPts val="0"/>
              </a:spcBef>
              <a:buNone/>
            </a:pPr>
            <a:r>
              <a:rPr lang="nl-NL" dirty="0"/>
              <a:t>En in potentie dus ook het vergelijken van voorkeuren van inwoners versus bezoekers.</a:t>
            </a:r>
          </a:p>
          <a:p>
            <a:pPr marL="0" indent="0">
              <a:spcBef>
                <a:spcPts val="0"/>
              </a:spcBef>
              <a:buNone/>
            </a:pPr>
            <a:endParaRPr lang="nl-NL" dirty="0"/>
          </a:p>
        </p:txBody>
      </p:sp>
      <p:sp>
        <p:nvSpPr>
          <p:cNvPr id="11" name="Ster: 7 punten 10">
            <a:extLst>
              <a:ext uri="{FF2B5EF4-FFF2-40B4-BE49-F238E27FC236}">
                <a16:creationId xmlns:a16="http://schemas.microsoft.com/office/drawing/2014/main" id="{060B8631-2204-4D2A-9277-D15B0792EE3F}"/>
              </a:ext>
            </a:extLst>
          </p:cNvPr>
          <p:cNvSpPr/>
          <p:nvPr/>
        </p:nvSpPr>
        <p:spPr>
          <a:xfrm rot="539352">
            <a:off x="8834230" y="426247"/>
            <a:ext cx="3090114" cy="2444682"/>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Vraag een gratis autorisatie aan via Leefstijlvinder.nl</a:t>
            </a:r>
          </a:p>
        </p:txBody>
      </p:sp>
    </p:spTree>
    <p:extLst>
      <p:ext uri="{BB962C8B-B14F-4D97-AF65-F5344CB8AC3E}">
        <p14:creationId xmlns:p14="http://schemas.microsoft.com/office/powerpoint/2010/main" val="39302146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1D4F4C39-43F3-4B6C-9879-BE209E22C455}"/>
              </a:ext>
            </a:extLst>
          </p:cNvPr>
          <p:cNvSpPr/>
          <p:nvPr/>
        </p:nvSpPr>
        <p:spPr>
          <a:xfrm>
            <a:off x="806245" y="1307690"/>
            <a:ext cx="10864645" cy="304800"/>
          </a:xfrm>
          <a:prstGeom prst="rect">
            <a:avLst/>
          </a:prstGeom>
          <a:solidFill>
            <a:srgbClr val="016299"/>
          </a:solidFill>
          <a:ln>
            <a:solidFill>
              <a:srgbClr val="0162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A5703A2-3C87-460F-A31F-9203E89737C5}"/>
              </a:ext>
            </a:extLst>
          </p:cNvPr>
          <p:cNvSpPr/>
          <p:nvPr/>
        </p:nvSpPr>
        <p:spPr>
          <a:xfrm>
            <a:off x="8662219" y="5678326"/>
            <a:ext cx="2936799" cy="10023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extLst>
              <a:ext uri="{FF2B5EF4-FFF2-40B4-BE49-F238E27FC236}">
                <a16:creationId xmlns:a16="http://schemas.microsoft.com/office/drawing/2014/main" id="{B11459CF-DC95-412D-AC20-DA0E30C0535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67250" y="6077701"/>
            <a:ext cx="1573162" cy="519333"/>
          </a:xfrm>
          <a:prstGeom prst="rect">
            <a:avLst/>
          </a:prstGeom>
        </p:spPr>
      </p:pic>
      <p:pic>
        <p:nvPicPr>
          <p:cNvPr id="8" name="Picture 2" descr="Persvoorlichting - Impuls Zeeland helpt jou als ondernemer met innoveren,  investeren en internationaliseren">
            <a:extLst>
              <a:ext uri="{FF2B5EF4-FFF2-40B4-BE49-F238E27FC236}">
                <a16:creationId xmlns:a16="http://schemas.microsoft.com/office/drawing/2014/main" id="{704975AF-3731-403C-8694-4D3093D153E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241212" y="6120282"/>
            <a:ext cx="1353805" cy="434170"/>
          </a:xfrm>
          <a:prstGeom prst="rect">
            <a:avLst/>
          </a:prstGeom>
          <a:noFill/>
          <a:extLst>
            <a:ext uri="{909E8E84-426E-40DD-AFC4-6F175D3DCCD1}">
              <a14:hiddenFill xmlns:a14="http://schemas.microsoft.com/office/drawing/2010/main">
                <a:solidFill>
                  <a:srgbClr val="FFFFFF"/>
                </a:solidFill>
              </a14:hiddenFill>
            </a:ext>
          </a:extLst>
        </p:spPr>
      </p:pic>
      <p:sp>
        <p:nvSpPr>
          <p:cNvPr id="9" name="Titel 1">
            <a:extLst>
              <a:ext uri="{FF2B5EF4-FFF2-40B4-BE49-F238E27FC236}">
                <a16:creationId xmlns:a16="http://schemas.microsoft.com/office/drawing/2014/main" id="{9D11FEFB-C98C-409A-8A6F-20F5088DAD86}"/>
              </a:ext>
            </a:extLst>
          </p:cNvPr>
          <p:cNvSpPr>
            <a:spLocks noGrp="1"/>
          </p:cNvSpPr>
          <p:nvPr>
            <p:ph type="title"/>
          </p:nvPr>
        </p:nvSpPr>
        <p:spPr>
          <a:xfrm>
            <a:off x="809376" y="2759921"/>
            <a:ext cx="10573247" cy="457200"/>
          </a:xfrm>
        </p:spPr>
        <p:txBody>
          <a:bodyPr/>
          <a:lstStyle/>
          <a:p>
            <a:pPr algn="ctr"/>
            <a:r>
              <a:rPr lang="nl-NL" dirty="0"/>
              <a:t>Tot slot</a:t>
            </a:r>
          </a:p>
        </p:txBody>
      </p:sp>
    </p:spTree>
    <p:extLst>
      <p:ext uri="{BB962C8B-B14F-4D97-AF65-F5344CB8AC3E}">
        <p14:creationId xmlns:p14="http://schemas.microsoft.com/office/powerpoint/2010/main" val="30145922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2053E1DD-4E35-40AC-9FBD-B325BFB2341F}"/>
              </a:ext>
            </a:extLst>
          </p:cNvPr>
          <p:cNvSpPr>
            <a:spLocks noGrp="1"/>
          </p:cNvSpPr>
          <p:nvPr>
            <p:ph type="title"/>
          </p:nvPr>
        </p:nvSpPr>
        <p:spPr/>
        <p:txBody>
          <a:bodyPr/>
          <a:lstStyle/>
          <a:p>
            <a:r>
              <a:rPr lang="nl-NL" dirty="0">
                <a:solidFill>
                  <a:srgbClr val="016299"/>
                </a:solidFill>
              </a:rPr>
              <a:t>De inwoner als volwaardige toeristisch-recreatieve doelgroep</a:t>
            </a:r>
          </a:p>
        </p:txBody>
      </p:sp>
      <p:sp>
        <p:nvSpPr>
          <p:cNvPr id="6" name="Rechthoek 5">
            <a:extLst>
              <a:ext uri="{FF2B5EF4-FFF2-40B4-BE49-F238E27FC236}">
                <a16:creationId xmlns:a16="http://schemas.microsoft.com/office/drawing/2014/main" id="{9612966C-5440-4DE4-98B8-3FE3BB2D9DC5}"/>
              </a:ext>
            </a:extLst>
          </p:cNvPr>
          <p:cNvSpPr/>
          <p:nvPr/>
        </p:nvSpPr>
        <p:spPr>
          <a:xfrm>
            <a:off x="8662219" y="5678326"/>
            <a:ext cx="2936799" cy="10023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9B298D68-5397-4FE8-89A8-CABE25211FF2}"/>
              </a:ext>
            </a:extLst>
          </p:cNvPr>
          <p:cNvSpPr/>
          <p:nvPr/>
        </p:nvSpPr>
        <p:spPr>
          <a:xfrm>
            <a:off x="8662219" y="5678326"/>
            <a:ext cx="2936799" cy="10023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Picture 2" descr="Persvoorlichting - Impuls Zeeland helpt jou als ondernemer met innoveren,  investeren en internationaliseren">
            <a:extLst>
              <a:ext uri="{FF2B5EF4-FFF2-40B4-BE49-F238E27FC236}">
                <a16:creationId xmlns:a16="http://schemas.microsoft.com/office/drawing/2014/main" id="{51E19C91-967A-485C-8854-C384BF85538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241212" y="6120282"/>
            <a:ext cx="1353805" cy="434170"/>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a:extLst>
              <a:ext uri="{FF2B5EF4-FFF2-40B4-BE49-F238E27FC236}">
                <a16:creationId xmlns:a16="http://schemas.microsoft.com/office/drawing/2014/main" id="{167AACFA-1303-4A59-BFE3-C8F0C0CFE7B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67250" y="6077701"/>
            <a:ext cx="1573162" cy="519333"/>
          </a:xfrm>
          <a:prstGeom prst="rect">
            <a:avLst/>
          </a:prstGeom>
        </p:spPr>
      </p:pic>
      <p:sp>
        <p:nvSpPr>
          <p:cNvPr id="11" name="Tijdelijke aanduiding voor inhoud 11">
            <a:extLst>
              <a:ext uri="{FF2B5EF4-FFF2-40B4-BE49-F238E27FC236}">
                <a16:creationId xmlns:a16="http://schemas.microsoft.com/office/drawing/2014/main" id="{3296971F-C59D-4793-9568-AA1902777C95}"/>
              </a:ext>
            </a:extLst>
          </p:cNvPr>
          <p:cNvSpPr txBox="1">
            <a:spLocks/>
          </p:cNvSpPr>
          <p:nvPr/>
        </p:nvSpPr>
        <p:spPr>
          <a:xfrm>
            <a:off x="883061" y="1864243"/>
            <a:ext cx="10573246" cy="3917125"/>
          </a:xfrm>
          <a:prstGeom prst="rect">
            <a:avLst/>
          </a:prstGeom>
        </p:spPr>
        <p:txBody>
          <a:bodyPr vert="horz" lIns="91440" tIns="45720" rIns="91440" bIns="45720" numCol="1" spcCol="360000" rtlCol="0">
            <a:normAutofit/>
          </a:bodyPr>
          <a:lstStyle>
            <a:lvl1pPr marL="342900" indent="-342900" algn="l" defTabSz="914400" rtl="0" eaLnBrk="1" latinLnBrk="0" hangingPunct="1">
              <a:lnSpc>
                <a:spcPct val="90000"/>
              </a:lnSpc>
              <a:spcBef>
                <a:spcPts val="10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1pPr>
            <a:lvl2pPr marL="600075" indent="-257175" algn="l" defTabSz="914400" rtl="0" eaLnBrk="1" latinLnBrk="0" hangingPunct="1">
              <a:lnSpc>
                <a:spcPct val="90000"/>
              </a:lnSpc>
              <a:spcBef>
                <a:spcPts val="5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2pPr>
            <a:lvl3pPr marL="942975" indent="-257175" algn="l" defTabSz="914400" rtl="0" eaLnBrk="1" latinLnBrk="0" hangingPunct="1">
              <a:lnSpc>
                <a:spcPct val="90000"/>
              </a:lnSpc>
              <a:spcBef>
                <a:spcPts val="5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3pPr>
            <a:lvl4pPr marL="1243013" indent="-214313" algn="l" defTabSz="914400" rtl="0" eaLnBrk="1" latinLnBrk="0" hangingPunct="1">
              <a:lnSpc>
                <a:spcPct val="90000"/>
              </a:lnSpc>
              <a:spcBef>
                <a:spcPts val="5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4pPr>
            <a:lvl5pPr marL="1585913" indent="-214313" algn="l" defTabSz="914400" rtl="0" eaLnBrk="1" latinLnBrk="0" hangingPunct="1">
              <a:lnSpc>
                <a:spcPct val="90000"/>
              </a:lnSpc>
              <a:spcBef>
                <a:spcPts val="5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nl-NL" dirty="0"/>
              <a:t>Inwoners zijn een belangrijke doelgroep en verdienen voldoende aandacht bij het ontwikkelen van (beleid voor) vrijetijdsaanbod.</a:t>
            </a:r>
          </a:p>
          <a:p>
            <a:pPr>
              <a:spcBef>
                <a:spcPts val="0"/>
              </a:spcBef>
            </a:pPr>
            <a:endParaRPr lang="nl-NL" dirty="0"/>
          </a:p>
          <a:p>
            <a:pPr lvl="1">
              <a:spcBef>
                <a:spcPts val="0"/>
              </a:spcBef>
              <a:buFont typeface="Calibri" panose="020F0502020204030204" pitchFamily="34" charset="0"/>
              <a:buChar char="‒"/>
            </a:pPr>
            <a:r>
              <a:rPr lang="nl-NL" dirty="0"/>
              <a:t>Wandelen is veruit de populairste vrijetijdsactiviteit onder inwoners</a:t>
            </a:r>
          </a:p>
          <a:p>
            <a:pPr lvl="1">
              <a:spcBef>
                <a:spcPts val="0"/>
              </a:spcBef>
              <a:buFont typeface="Calibri" panose="020F0502020204030204" pitchFamily="34" charset="0"/>
              <a:buChar char="‒"/>
            </a:pPr>
            <a:endParaRPr lang="nl-NL" dirty="0"/>
          </a:p>
          <a:p>
            <a:pPr lvl="1">
              <a:spcBef>
                <a:spcPts val="0"/>
              </a:spcBef>
              <a:buFont typeface="Calibri" panose="020F0502020204030204" pitchFamily="34" charset="0"/>
              <a:buChar char="‒"/>
            </a:pPr>
            <a:r>
              <a:rPr lang="nl-NL" dirty="0"/>
              <a:t>Inwoners ondernemen 75% van hun vrijetijdsactiviteiten in de eigen woongemeente</a:t>
            </a:r>
          </a:p>
          <a:p>
            <a:pPr lvl="1">
              <a:spcBef>
                <a:spcPts val="0"/>
              </a:spcBef>
              <a:buFont typeface="Calibri" panose="020F0502020204030204" pitchFamily="34" charset="0"/>
              <a:buChar char="‒"/>
            </a:pPr>
            <a:endParaRPr lang="nl-NL" dirty="0"/>
          </a:p>
          <a:p>
            <a:pPr lvl="1">
              <a:spcBef>
                <a:spcPts val="0"/>
              </a:spcBef>
              <a:buFont typeface="Calibri" panose="020F0502020204030204" pitchFamily="34" charset="0"/>
              <a:buChar char="‒"/>
            </a:pPr>
            <a:r>
              <a:rPr lang="nl-NL" dirty="0"/>
              <a:t>Inwoners zijn best tevreden over het Zeeuwse vrijetijdsaanbod, zij waarderen het met een 7,4</a:t>
            </a:r>
          </a:p>
          <a:p>
            <a:pPr lvl="1">
              <a:spcBef>
                <a:spcPts val="0"/>
              </a:spcBef>
              <a:buFont typeface="Calibri" panose="020F0502020204030204" pitchFamily="34" charset="0"/>
              <a:buChar char="‒"/>
            </a:pPr>
            <a:endParaRPr lang="nl-NL" dirty="0"/>
          </a:p>
          <a:p>
            <a:pPr lvl="1">
              <a:spcBef>
                <a:spcPts val="0"/>
              </a:spcBef>
              <a:buFont typeface="Calibri" panose="020F0502020204030204" pitchFamily="34" charset="0"/>
              <a:buChar char="‒"/>
            </a:pPr>
            <a:r>
              <a:rPr lang="nl-NL" dirty="0"/>
              <a:t>Als inwoners activiteiten buiten Zeeland ondernemen, dan is dat met name voor de afwisseling, een combinatie met andere bezigheden of vanwege ruimere keuzemogelijkheden</a:t>
            </a:r>
          </a:p>
          <a:p>
            <a:pPr lvl="1">
              <a:spcBef>
                <a:spcPts val="0"/>
              </a:spcBef>
              <a:buFont typeface="Calibri" panose="020F0502020204030204" pitchFamily="34" charset="0"/>
              <a:buChar char="‒"/>
            </a:pPr>
            <a:endParaRPr lang="nl-NL" dirty="0"/>
          </a:p>
          <a:p>
            <a:pPr lvl="1">
              <a:spcBef>
                <a:spcPts val="0"/>
              </a:spcBef>
              <a:buFont typeface="Calibri" panose="020F0502020204030204" pitchFamily="34" charset="0"/>
              <a:buChar char="‒"/>
            </a:pPr>
            <a:r>
              <a:rPr lang="nl-NL" dirty="0"/>
              <a:t>Er is vooral behoefte aan meer voorzieningen op het gebied van winkelen, cultuur, uitgaan, attracties en evenementen</a:t>
            </a:r>
          </a:p>
          <a:p>
            <a:pPr>
              <a:spcBef>
                <a:spcPts val="0"/>
              </a:spcBef>
            </a:pPr>
            <a:endParaRPr lang="nl-NL" dirty="0"/>
          </a:p>
          <a:p>
            <a:pPr marL="0" indent="0">
              <a:spcBef>
                <a:spcPts val="0"/>
              </a:spcBef>
              <a:buFont typeface="Arial" panose="020B0604020202020204" pitchFamily="34" charset="0"/>
              <a:buNone/>
            </a:pPr>
            <a:endParaRPr lang="nl-NL" dirty="0"/>
          </a:p>
        </p:txBody>
      </p:sp>
    </p:spTree>
    <p:extLst>
      <p:ext uri="{BB962C8B-B14F-4D97-AF65-F5344CB8AC3E}">
        <p14:creationId xmlns:p14="http://schemas.microsoft.com/office/powerpoint/2010/main" val="33965980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2053E1DD-4E35-40AC-9FBD-B325BFB2341F}"/>
              </a:ext>
            </a:extLst>
          </p:cNvPr>
          <p:cNvSpPr>
            <a:spLocks noGrp="1"/>
          </p:cNvSpPr>
          <p:nvPr>
            <p:ph type="title"/>
          </p:nvPr>
        </p:nvSpPr>
        <p:spPr/>
        <p:txBody>
          <a:bodyPr/>
          <a:lstStyle/>
          <a:p>
            <a:r>
              <a:rPr lang="nl-NL" dirty="0">
                <a:solidFill>
                  <a:srgbClr val="016299"/>
                </a:solidFill>
              </a:rPr>
              <a:t>De inwoner als volwaardige toeristisch-recreatieve doelgroep</a:t>
            </a:r>
          </a:p>
        </p:txBody>
      </p:sp>
      <p:sp>
        <p:nvSpPr>
          <p:cNvPr id="6" name="Rechthoek 5">
            <a:extLst>
              <a:ext uri="{FF2B5EF4-FFF2-40B4-BE49-F238E27FC236}">
                <a16:creationId xmlns:a16="http://schemas.microsoft.com/office/drawing/2014/main" id="{9612966C-5440-4DE4-98B8-3FE3BB2D9DC5}"/>
              </a:ext>
            </a:extLst>
          </p:cNvPr>
          <p:cNvSpPr/>
          <p:nvPr/>
        </p:nvSpPr>
        <p:spPr>
          <a:xfrm>
            <a:off x="8662219" y="5678326"/>
            <a:ext cx="2936799" cy="10023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9B298D68-5397-4FE8-89A8-CABE25211FF2}"/>
              </a:ext>
            </a:extLst>
          </p:cNvPr>
          <p:cNvSpPr/>
          <p:nvPr/>
        </p:nvSpPr>
        <p:spPr>
          <a:xfrm>
            <a:off x="8662219" y="5678326"/>
            <a:ext cx="2936799" cy="10023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Picture 2" descr="Persvoorlichting - Impuls Zeeland helpt jou als ondernemer met innoveren,  investeren en internationaliseren">
            <a:extLst>
              <a:ext uri="{FF2B5EF4-FFF2-40B4-BE49-F238E27FC236}">
                <a16:creationId xmlns:a16="http://schemas.microsoft.com/office/drawing/2014/main" id="{51E19C91-967A-485C-8854-C384BF85538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241212" y="6120282"/>
            <a:ext cx="1353805" cy="434170"/>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a:extLst>
              <a:ext uri="{FF2B5EF4-FFF2-40B4-BE49-F238E27FC236}">
                <a16:creationId xmlns:a16="http://schemas.microsoft.com/office/drawing/2014/main" id="{167AACFA-1303-4A59-BFE3-C8F0C0CFE7B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67250" y="6077701"/>
            <a:ext cx="1573162" cy="519333"/>
          </a:xfrm>
          <a:prstGeom prst="rect">
            <a:avLst/>
          </a:prstGeom>
        </p:spPr>
      </p:pic>
      <p:sp>
        <p:nvSpPr>
          <p:cNvPr id="11" name="Tijdelijke aanduiding voor inhoud 11">
            <a:extLst>
              <a:ext uri="{FF2B5EF4-FFF2-40B4-BE49-F238E27FC236}">
                <a16:creationId xmlns:a16="http://schemas.microsoft.com/office/drawing/2014/main" id="{3296971F-C59D-4793-9568-AA1902777C95}"/>
              </a:ext>
            </a:extLst>
          </p:cNvPr>
          <p:cNvSpPr txBox="1">
            <a:spLocks/>
          </p:cNvSpPr>
          <p:nvPr/>
        </p:nvSpPr>
        <p:spPr>
          <a:xfrm>
            <a:off x="883061" y="1864243"/>
            <a:ext cx="10573246" cy="3917125"/>
          </a:xfrm>
          <a:prstGeom prst="rect">
            <a:avLst/>
          </a:prstGeom>
        </p:spPr>
        <p:txBody>
          <a:bodyPr vert="horz" lIns="91440" tIns="45720" rIns="91440" bIns="45720" numCol="1" spcCol="360000" rtlCol="0">
            <a:normAutofit/>
          </a:bodyPr>
          <a:lstStyle>
            <a:lvl1pPr marL="342900" indent="-342900" algn="l" defTabSz="914400" rtl="0" eaLnBrk="1" latinLnBrk="0" hangingPunct="1">
              <a:lnSpc>
                <a:spcPct val="90000"/>
              </a:lnSpc>
              <a:spcBef>
                <a:spcPts val="10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1pPr>
            <a:lvl2pPr marL="600075" indent="-257175" algn="l" defTabSz="914400" rtl="0" eaLnBrk="1" latinLnBrk="0" hangingPunct="1">
              <a:lnSpc>
                <a:spcPct val="90000"/>
              </a:lnSpc>
              <a:spcBef>
                <a:spcPts val="5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2pPr>
            <a:lvl3pPr marL="942975" indent="-257175" algn="l" defTabSz="914400" rtl="0" eaLnBrk="1" latinLnBrk="0" hangingPunct="1">
              <a:lnSpc>
                <a:spcPct val="90000"/>
              </a:lnSpc>
              <a:spcBef>
                <a:spcPts val="5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3pPr>
            <a:lvl4pPr marL="1243013" indent="-214313" algn="l" defTabSz="914400" rtl="0" eaLnBrk="1" latinLnBrk="0" hangingPunct="1">
              <a:lnSpc>
                <a:spcPct val="90000"/>
              </a:lnSpc>
              <a:spcBef>
                <a:spcPts val="5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4pPr>
            <a:lvl5pPr marL="1585913" indent="-214313" algn="l" defTabSz="914400" rtl="0" eaLnBrk="1" latinLnBrk="0" hangingPunct="1">
              <a:lnSpc>
                <a:spcPct val="90000"/>
              </a:lnSpc>
              <a:spcBef>
                <a:spcPts val="5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nl-NL" dirty="0"/>
              <a:t>De Leefstijlvinder is een nuttig hulpmiddel om meer doelgroepgericht te werken. De meest voorkomende leefstijlgroepen onder Zeeuwen zijn:</a:t>
            </a:r>
          </a:p>
          <a:p>
            <a:pPr>
              <a:spcBef>
                <a:spcPts val="0"/>
              </a:spcBef>
            </a:pPr>
            <a:endParaRPr lang="nl-NL" dirty="0"/>
          </a:p>
          <a:p>
            <a:pPr lvl="1">
              <a:spcBef>
                <a:spcPts val="0"/>
              </a:spcBef>
              <a:buFont typeface="Calibri" panose="020F0502020204030204" pitchFamily="34" charset="0"/>
              <a:buChar char="‒"/>
            </a:pPr>
            <a:r>
              <a:rPr lang="nl-NL" dirty="0"/>
              <a:t>Rustzoekers (29%)</a:t>
            </a:r>
          </a:p>
          <a:p>
            <a:pPr lvl="1">
              <a:spcBef>
                <a:spcPts val="0"/>
              </a:spcBef>
              <a:buFont typeface="Calibri" panose="020F0502020204030204" pitchFamily="34" charset="0"/>
              <a:buChar char="‒"/>
            </a:pPr>
            <a:r>
              <a:rPr lang="nl-NL" dirty="0"/>
              <a:t>Stijlzoekers (15%)</a:t>
            </a:r>
          </a:p>
          <a:p>
            <a:pPr lvl="1">
              <a:spcBef>
                <a:spcPts val="0"/>
              </a:spcBef>
              <a:buFont typeface="Calibri" panose="020F0502020204030204" pitchFamily="34" charset="0"/>
              <a:buChar char="‒"/>
            </a:pPr>
            <a:r>
              <a:rPr lang="nl-NL" dirty="0"/>
              <a:t>Verbindingszoekers (14%)</a:t>
            </a:r>
          </a:p>
          <a:p>
            <a:pPr lvl="1">
              <a:spcBef>
                <a:spcPts val="0"/>
              </a:spcBef>
              <a:buFont typeface="Calibri" panose="020F0502020204030204" pitchFamily="34" charset="0"/>
              <a:buChar char="‒"/>
            </a:pPr>
            <a:endParaRPr lang="nl-NL" dirty="0"/>
          </a:p>
          <a:p>
            <a:pPr>
              <a:spcBef>
                <a:spcPts val="0"/>
              </a:spcBef>
            </a:pPr>
            <a:endParaRPr lang="nl-NL" dirty="0"/>
          </a:p>
          <a:p>
            <a:pPr>
              <a:spcBef>
                <a:spcPts val="0"/>
              </a:spcBef>
            </a:pPr>
            <a:r>
              <a:rPr lang="nl-NL" dirty="0"/>
              <a:t>Inzicht in het vrijetijdsgedrag van inwoners ook relevant voor het voeren van het gesprek over:</a:t>
            </a:r>
          </a:p>
          <a:p>
            <a:pPr>
              <a:spcBef>
                <a:spcPts val="0"/>
              </a:spcBef>
            </a:pPr>
            <a:endParaRPr lang="nl-NL" dirty="0"/>
          </a:p>
          <a:p>
            <a:pPr lvl="1">
              <a:spcBef>
                <a:spcPts val="0"/>
              </a:spcBef>
              <a:buFont typeface="Calibri" panose="020F0502020204030204" pitchFamily="34" charset="0"/>
              <a:buChar char="‒"/>
            </a:pPr>
            <a:r>
              <a:rPr lang="nl-NL" dirty="0"/>
              <a:t>drukte</a:t>
            </a:r>
          </a:p>
          <a:p>
            <a:pPr lvl="1">
              <a:spcBef>
                <a:spcPts val="0"/>
              </a:spcBef>
              <a:buFont typeface="Calibri" panose="020F0502020204030204" pitchFamily="34" charset="0"/>
              <a:buChar char="‒"/>
            </a:pPr>
            <a:r>
              <a:rPr lang="nl-NL" dirty="0"/>
              <a:t>managen van bezoekersstromen</a:t>
            </a:r>
          </a:p>
          <a:p>
            <a:pPr lvl="1">
              <a:spcBef>
                <a:spcPts val="0"/>
              </a:spcBef>
              <a:buFont typeface="Calibri" panose="020F0502020204030204" pitchFamily="34" charset="0"/>
              <a:buChar char="‒"/>
            </a:pPr>
            <a:r>
              <a:rPr lang="nl-NL" dirty="0"/>
              <a:t>ruimtelijke opgaven</a:t>
            </a:r>
          </a:p>
          <a:p>
            <a:pPr marL="0" indent="0">
              <a:spcBef>
                <a:spcPts val="0"/>
              </a:spcBef>
              <a:buFont typeface="Arial" panose="020B0604020202020204" pitchFamily="34" charset="0"/>
              <a:buNone/>
            </a:pPr>
            <a:endParaRPr lang="nl-NL" dirty="0"/>
          </a:p>
        </p:txBody>
      </p:sp>
    </p:spTree>
    <p:extLst>
      <p:ext uri="{BB962C8B-B14F-4D97-AF65-F5344CB8AC3E}">
        <p14:creationId xmlns:p14="http://schemas.microsoft.com/office/powerpoint/2010/main" val="41200041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1D4F4C39-43F3-4B6C-9879-BE209E22C455}"/>
              </a:ext>
            </a:extLst>
          </p:cNvPr>
          <p:cNvSpPr/>
          <p:nvPr/>
        </p:nvSpPr>
        <p:spPr>
          <a:xfrm>
            <a:off x="806245" y="1307690"/>
            <a:ext cx="10864645" cy="304800"/>
          </a:xfrm>
          <a:prstGeom prst="rect">
            <a:avLst/>
          </a:prstGeom>
          <a:solidFill>
            <a:srgbClr val="016299"/>
          </a:solidFill>
          <a:ln>
            <a:solidFill>
              <a:srgbClr val="0162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A5703A2-3C87-460F-A31F-9203E89737C5}"/>
              </a:ext>
            </a:extLst>
          </p:cNvPr>
          <p:cNvSpPr/>
          <p:nvPr/>
        </p:nvSpPr>
        <p:spPr>
          <a:xfrm>
            <a:off x="8662219" y="5678326"/>
            <a:ext cx="2936799" cy="10023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extLst>
              <a:ext uri="{FF2B5EF4-FFF2-40B4-BE49-F238E27FC236}">
                <a16:creationId xmlns:a16="http://schemas.microsoft.com/office/drawing/2014/main" id="{B11459CF-DC95-412D-AC20-DA0E30C0535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67250" y="6077701"/>
            <a:ext cx="1573162" cy="519333"/>
          </a:xfrm>
          <a:prstGeom prst="rect">
            <a:avLst/>
          </a:prstGeom>
        </p:spPr>
      </p:pic>
      <p:pic>
        <p:nvPicPr>
          <p:cNvPr id="8" name="Picture 2" descr="Persvoorlichting - Impuls Zeeland helpt jou als ondernemer met innoveren,  investeren en internationaliseren">
            <a:extLst>
              <a:ext uri="{FF2B5EF4-FFF2-40B4-BE49-F238E27FC236}">
                <a16:creationId xmlns:a16="http://schemas.microsoft.com/office/drawing/2014/main" id="{704975AF-3731-403C-8694-4D3093D153E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241212" y="6120282"/>
            <a:ext cx="1353805" cy="434170"/>
          </a:xfrm>
          <a:prstGeom prst="rect">
            <a:avLst/>
          </a:prstGeom>
          <a:noFill/>
          <a:extLst>
            <a:ext uri="{909E8E84-426E-40DD-AFC4-6F175D3DCCD1}">
              <a14:hiddenFill xmlns:a14="http://schemas.microsoft.com/office/drawing/2010/main">
                <a:solidFill>
                  <a:srgbClr val="FFFFFF"/>
                </a:solidFill>
              </a14:hiddenFill>
            </a:ext>
          </a:extLst>
        </p:spPr>
      </p:pic>
      <p:sp>
        <p:nvSpPr>
          <p:cNvPr id="9" name="Titel 1">
            <a:extLst>
              <a:ext uri="{FF2B5EF4-FFF2-40B4-BE49-F238E27FC236}">
                <a16:creationId xmlns:a16="http://schemas.microsoft.com/office/drawing/2014/main" id="{9D11FEFB-C98C-409A-8A6F-20F5088DAD86}"/>
              </a:ext>
            </a:extLst>
          </p:cNvPr>
          <p:cNvSpPr>
            <a:spLocks noGrp="1"/>
          </p:cNvSpPr>
          <p:nvPr>
            <p:ph type="title"/>
          </p:nvPr>
        </p:nvSpPr>
        <p:spPr>
          <a:xfrm>
            <a:off x="809376" y="2759921"/>
            <a:ext cx="10573247" cy="457200"/>
          </a:xfrm>
        </p:spPr>
        <p:txBody>
          <a:bodyPr/>
          <a:lstStyle/>
          <a:p>
            <a:pPr algn="ctr"/>
            <a:r>
              <a:rPr lang="nl-NL" dirty="0"/>
              <a:t>Discussie</a:t>
            </a:r>
          </a:p>
        </p:txBody>
      </p:sp>
    </p:spTree>
    <p:extLst>
      <p:ext uri="{BB962C8B-B14F-4D97-AF65-F5344CB8AC3E}">
        <p14:creationId xmlns:p14="http://schemas.microsoft.com/office/powerpoint/2010/main" val="18770898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2053E1DD-4E35-40AC-9FBD-B325BFB2341F}"/>
              </a:ext>
            </a:extLst>
          </p:cNvPr>
          <p:cNvSpPr>
            <a:spLocks noGrp="1"/>
          </p:cNvSpPr>
          <p:nvPr>
            <p:ph type="title"/>
          </p:nvPr>
        </p:nvSpPr>
        <p:spPr/>
        <p:txBody>
          <a:bodyPr/>
          <a:lstStyle/>
          <a:p>
            <a:r>
              <a:rPr lang="nl-NL" dirty="0">
                <a:solidFill>
                  <a:srgbClr val="016299"/>
                </a:solidFill>
              </a:rPr>
              <a:t>Wat vindt u…</a:t>
            </a:r>
          </a:p>
        </p:txBody>
      </p:sp>
      <p:sp>
        <p:nvSpPr>
          <p:cNvPr id="6" name="Rechthoek 5">
            <a:extLst>
              <a:ext uri="{FF2B5EF4-FFF2-40B4-BE49-F238E27FC236}">
                <a16:creationId xmlns:a16="http://schemas.microsoft.com/office/drawing/2014/main" id="{9612966C-5440-4DE4-98B8-3FE3BB2D9DC5}"/>
              </a:ext>
            </a:extLst>
          </p:cNvPr>
          <p:cNvSpPr/>
          <p:nvPr/>
        </p:nvSpPr>
        <p:spPr>
          <a:xfrm>
            <a:off x="8662219" y="5678326"/>
            <a:ext cx="2936799" cy="10023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9B298D68-5397-4FE8-89A8-CABE25211FF2}"/>
              </a:ext>
            </a:extLst>
          </p:cNvPr>
          <p:cNvSpPr/>
          <p:nvPr/>
        </p:nvSpPr>
        <p:spPr>
          <a:xfrm>
            <a:off x="8662219" y="5678326"/>
            <a:ext cx="2936799" cy="10023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Picture 2" descr="Persvoorlichting - Impuls Zeeland helpt jou als ondernemer met innoveren,  investeren en internationaliseren">
            <a:extLst>
              <a:ext uri="{FF2B5EF4-FFF2-40B4-BE49-F238E27FC236}">
                <a16:creationId xmlns:a16="http://schemas.microsoft.com/office/drawing/2014/main" id="{51E19C91-967A-485C-8854-C384BF85538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241212" y="6120282"/>
            <a:ext cx="1353805" cy="434170"/>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a:extLst>
              <a:ext uri="{FF2B5EF4-FFF2-40B4-BE49-F238E27FC236}">
                <a16:creationId xmlns:a16="http://schemas.microsoft.com/office/drawing/2014/main" id="{167AACFA-1303-4A59-BFE3-C8F0C0CFE7B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67250" y="6077701"/>
            <a:ext cx="1573162" cy="519333"/>
          </a:xfrm>
          <a:prstGeom prst="rect">
            <a:avLst/>
          </a:prstGeom>
        </p:spPr>
      </p:pic>
      <p:sp>
        <p:nvSpPr>
          <p:cNvPr id="11" name="Tijdelijke aanduiding voor inhoud 11">
            <a:extLst>
              <a:ext uri="{FF2B5EF4-FFF2-40B4-BE49-F238E27FC236}">
                <a16:creationId xmlns:a16="http://schemas.microsoft.com/office/drawing/2014/main" id="{3296971F-C59D-4793-9568-AA1902777C95}"/>
              </a:ext>
            </a:extLst>
          </p:cNvPr>
          <p:cNvSpPr txBox="1">
            <a:spLocks/>
          </p:cNvSpPr>
          <p:nvPr/>
        </p:nvSpPr>
        <p:spPr>
          <a:xfrm>
            <a:off x="883061" y="1864243"/>
            <a:ext cx="10573246" cy="3917125"/>
          </a:xfrm>
          <a:prstGeom prst="rect">
            <a:avLst/>
          </a:prstGeom>
        </p:spPr>
        <p:txBody>
          <a:bodyPr vert="horz" lIns="91440" tIns="45720" rIns="91440" bIns="45720" numCol="1" spcCol="360000" rtlCol="0">
            <a:normAutofit/>
          </a:bodyPr>
          <a:lstStyle>
            <a:lvl1pPr marL="342900" indent="-342900" algn="l" defTabSz="914400" rtl="0" eaLnBrk="1" latinLnBrk="0" hangingPunct="1">
              <a:lnSpc>
                <a:spcPct val="90000"/>
              </a:lnSpc>
              <a:spcBef>
                <a:spcPts val="10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1pPr>
            <a:lvl2pPr marL="600075" indent="-257175" algn="l" defTabSz="914400" rtl="0" eaLnBrk="1" latinLnBrk="0" hangingPunct="1">
              <a:lnSpc>
                <a:spcPct val="90000"/>
              </a:lnSpc>
              <a:spcBef>
                <a:spcPts val="5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2pPr>
            <a:lvl3pPr marL="942975" indent="-257175" algn="l" defTabSz="914400" rtl="0" eaLnBrk="1" latinLnBrk="0" hangingPunct="1">
              <a:lnSpc>
                <a:spcPct val="90000"/>
              </a:lnSpc>
              <a:spcBef>
                <a:spcPts val="5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3pPr>
            <a:lvl4pPr marL="1243013" indent="-214313" algn="l" defTabSz="914400" rtl="0" eaLnBrk="1" latinLnBrk="0" hangingPunct="1">
              <a:lnSpc>
                <a:spcPct val="90000"/>
              </a:lnSpc>
              <a:spcBef>
                <a:spcPts val="5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4pPr>
            <a:lvl5pPr marL="1585913" indent="-214313" algn="l" defTabSz="914400" rtl="0" eaLnBrk="1" latinLnBrk="0" hangingPunct="1">
              <a:lnSpc>
                <a:spcPct val="90000"/>
              </a:lnSpc>
              <a:spcBef>
                <a:spcPts val="5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nl-NL" sz="2400" dirty="0"/>
              <a:t>Moeten we voorzieningen primair voor inwoners ontwikkelen en daarmee indirect de ‘juiste’ bezoekers aantrekken? Of moeten we beide groepen direct bedienen?</a:t>
            </a:r>
          </a:p>
          <a:p>
            <a:pPr lvl="0"/>
            <a:endParaRPr lang="nl-NL" sz="2400" dirty="0"/>
          </a:p>
          <a:p>
            <a:pPr marL="0" indent="0">
              <a:spcBef>
                <a:spcPts val="0"/>
              </a:spcBef>
              <a:buFont typeface="Arial" panose="020B0604020202020204" pitchFamily="34" charset="0"/>
              <a:buNone/>
            </a:pPr>
            <a:endParaRPr lang="nl-NL" sz="2400" dirty="0"/>
          </a:p>
        </p:txBody>
      </p:sp>
    </p:spTree>
    <p:extLst>
      <p:ext uri="{BB962C8B-B14F-4D97-AF65-F5344CB8AC3E}">
        <p14:creationId xmlns:p14="http://schemas.microsoft.com/office/powerpoint/2010/main" val="38663391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2053E1DD-4E35-40AC-9FBD-B325BFB2341F}"/>
              </a:ext>
            </a:extLst>
          </p:cNvPr>
          <p:cNvSpPr>
            <a:spLocks noGrp="1"/>
          </p:cNvSpPr>
          <p:nvPr>
            <p:ph type="title"/>
          </p:nvPr>
        </p:nvSpPr>
        <p:spPr/>
        <p:txBody>
          <a:bodyPr/>
          <a:lstStyle/>
          <a:p>
            <a:r>
              <a:rPr lang="nl-NL" dirty="0">
                <a:solidFill>
                  <a:srgbClr val="016299"/>
                </a:solidFill>
              </a:rPr>
              <a:t>Wat vindt u…</a:t>
            </a:r>
          </a:p>
        </p:txBody>
      </p:sp>
      <p:sp>
        <p:nvSpPr>
          <p:cNvPr id="6" name="Rechthoek 5">
            <a:extLst>
              <a:ext uri="{FF2B5EF4-FFF2-40B4-BE49-F238E27FC236}">
                <a16:creationId xmlns:a16="http://schemas.microsoft.com/office/drawing/2014/main" id="{9612966C-5440-4DE4-98B8-3FE3BB2D9DC5}"/>
              </a:ext>
            </a:extLst>
          </p:cNvPr>
          <p:cNvSpPr/>
          <p:nvPr/>
        </p:nvSpPr>
        <p:spPr>
          <a:xfrm>
            <a:off x="8662219" y="5678326"/>
            <a:ext cx="2936799" cy="10023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9B298D68-5397-4FE8-89A8-CABE25211FF2}"/>
              </a:ext>
            </a:extLst>
          </p:cNvPr>
          <p:cNvSpPr/>
          <p:nvPr/>
        </p:nvSpPr>
        <p:spPr>
          <a:xfrm>
            <a:off x="8662219" y="5678326"/>
            <a:ext cx="2936799" cy="10023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Picture 2" descr="Persvoorlichting - Impuls Zeeland helpt jou als ondernemer met innoveren,  investeren en internationaliseren">
            <a:extLst>
              <a:ext uri="{FF2B5EF4-FFF2-40B4-BE49-F238E27FC236}">
                <a16:creationId xmlns:a16="http://schemas.microsoft.com/office/drawing/2014/main" id="{51E19C91-967A-485C-8854-C384BF85538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241212" y="6120282"/>
            <a:ext cx="1353805" cy="434170"/>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a:extLst>
              <a:ext uri="{FF2B5EF4-FFF2-40B4-BE49-F238E27FC236}">
                <a16:creationId xmlns:a16="http://schemas.microsoft.com/office/drawing/2014/main" id="{167AACFA-1303-4A59-BFE3-C8F0C0CFE7B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67250" y="6077701"/>
            <a:ext cx="1573162" cy="519333"/>
          </a:xfrm>
          <a:prstGeom prst="rect">
            <a:avLst/>
          </a:prstGeom>
        </p:spPr>
      </p:pic>
      <p:sp>
        <p:nvSpPr>
          <p:cNvPr id="11" name="Tijdelijke aanduiding voor inhoud 11">
            <a:extLst>
              <a:ext uri="{FF2B5EF4-FFF2-40B4-BE49-F238E27FC236}">
                <a16:creationId xmlns:a16="http://schemas.microsoft.com/office/drawing/2014/main" id="{3296971F-C59D-4793-9568-AA1902777C95}"/>
              </a:ext>
            </a:extLst>
          </p:cNvPr>
          <p:cNvSpPr txBox="1">
            <a:spLocks/>
          </p:cNvSpPr>
          <p:nvPr/>
        </p:nvSpPr>
        <p:spPr>
          <a:xfrm>
            <a:off x="883061" y="1864243"/>
            <a:ext cx="10573246" cy="3917125"/>
          </a:xfrm>
          <a:prstGeom prst="rect">
            <a:avLst/>
          </a:prstGeom>
        </p:spPr>
        <p:txBody>
          <a:bodyPr vert="horz" lIns="91440" tIns="45720" rIns="91440" bIns="45720" numCol="1" spcCol="360000" rtlCol="0">
            <a:normAutofit/>
          </a:bodyPr>
          <a:lstStyle>
            <a:lvl1pPr marL="342900" indent="-342900" algn="l" defTabSz="914400" rtl="0" eaLnBrk="1" latinLnBrk="0" hangingPunct="1">
              <a:lnSpc>
                <a:spcPct val="90000"/>
              </a:lnSpc>
              <a:spcBef>
                <a:spcPts val="10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1pPr>
            <a:lvl2pPr marL="600075" indent="-257175" algn="l" defTabSz="914400" rtl="0" eaLnBrk="1" latinLnBrk="0" hangingPunct="1">
              <a:lnSpc>
                <a:spcPct val="90000"/>
              </a:lnSpc>
              <a:spcBef>
                <a:spcPts val="5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2pPr>
            <a:lvl3pPr marL="942975" indent="-257175" algn="l" defTabSz="914400" rtl="0" eaLnBrk="1" latinLnBrk="0" hangingPunct="1">
              <a:lnSpc>
                <a:spcPct val="90000"/>
              </a:lnSpc>
              <a:spcBef>
                <a:spcPts val="5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3pPr>
            <a:lvl4pPr marL="1243013" indent="-214313" algn="l" defTabSz="914400" rtl="0" eaLnBrk="1" latinLnBrk="0" hangingPunct="1">
              <a:lnSpc>
                <a:spcPct val="90000"/>
              </a:lnSpc>
              <a:spcBef>
                <a:spcPts val="5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4pPr>
            <a:lvl5pPr marL="1585913" indent="-214313" algn="l" defTabSz="914400" rtl="0" eaLnBrk="1" latinLnBrk="0" hangingPunct="1">
              <a:lnSpc>
                <a:spcPct val="90000"/>
              </a:lnSpc>
              <a:spcBef>
                <a:spcPts val="5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nl-NL" sz="2400" dirty="0"/>
              <a:t>Welke bestaande voorzieningen zijn nu nog onvoldoende benut, maar hebben potentie voor zowel inwoners als bezoekers?</a:t>
            </a:r>
          </a:p>
          <a:p>
            <a:pPr lvl="0"/>
            <a:endParaRPr lang="nl-NL" sz="2400" dirty="0"/>
          </a:p>
          <a:p>
            <a:pPr lvl="0"/>
            <a:endParaRPr lang="nl-NL" sz="2400" dirty="0"/>
          </a:p>
          <a:p>
            <a:pPr marL="0" indent="0">
              <a:spcBef>
                <a:spcPts val="0"/>
              </a:spcBef>
              <a:buFont typeface="Arial" panose="020B0604020202020204" pitchFamily="34" charset="0"/>
              <a:buNone/>
            </a:pPr>
            <a:endParaRPr lang="nl-NL" sz="2400" dirty="0"/>
          </a:p>
        </p:txBody>
      </p:sp>
    </p:spTree>
    <p:extLst>
      <p:ext uri="{BB962C8B-B14F-4D97-AF65-F5344CB8AC3E}">
        <p14:creationId xmlns:p14="http://schemas.microsoft.com/office/powerpoint/2010/main" val="40706189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2053E1DD-4E35-40AC-9FBD-B325BFB2341F}"/>
              </a:ext>
            </a:extLst>
          </p:cNvPr>
          <p:cNvSpPr>
            <a:spLocks noGrp="1"/>
          </p:cNvSpPr>
          <p:nvPr>
            <p:ph type="title"/>
          </p:nvPr>
        </p:nvSpPr>
        <p:spPr/>
        <p:txBody>
          <a:bodyPr/>
          <a:lstStyle/>
          <a:p>
            <a:r>
              <a:rPr lang="nl-NL" dirty="0">
                <a:solidFill>
                  <a:srgbClr val="016299"/>
                </a:solidFill>
              </a:rPr>
              <a:t>Wat vindt u…</a:t>
            </a:r>
          </a:p>
        </p:txBody>
      </p:sp>
      <p:sp>
        <p:nvSpPr>
          <p:cNvPr id="6" name="Rechthoek 5">
            <a:extLst>
              <a:ext uri="{FF2B5EF4-FFF2-40B4-BE49-F238E27FC236}">
                <a16:creationId xmlns:a16="http://schemas.microsoft.com/office/drawing/2014/main" id="{9612966C-5440-4DE4-98B8-3FE3BB2D9DC5}"/>
              </a:ext>
            </a:extLst>
          </p:cNvPr>
          <p:cNvSpPr/>
          <p:nvPr/>
        </p:nvSpPr>
        <p:spPr>
          <a:xfrm>
            <a:off x="8662219" y="5678326"/>
            <a:ext cx="2936799" cy="10023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9B298D68-5397-4FE8-89A8-CABE25211FF2}"/>
              </a:ext>
            </a:extLst>
          </p:cNvPr>
          <p:cNvSpPr/>
          <p:nvPr/>
        </p:nvSpPr>
        <p:spPr>
          <a:xfrm>
            <a:off x="8662219" y="5678326"/>
            <a:ext cx="2936799" cy="10023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Picture 2" descr="Persvoorlichting - Impuls Zeeland helpt jou als ondernemer met innoveren,  investeren en internationaliseren">
            <a:extLst>
              <a:ext uri="{FF2B5EF4-FFF2-40B4-BE49-F238E27FC236}">
                <a16:creationId xmlns:a16="http://schemas.microsoft.com/office/drawing/2014/main" id="{51E19C91-967A-485C-8854-C384BF85538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241212" y="6120282"/>
            <a:ext cx="1353805" cy="434170"/>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a:extLst>
              <a:ext uri="{FF2B5EF4-FFF2-40B4-BE49-F238E27FC236}">
                <a16:creationId xmlns:a16="http://schemas.microsoft.com/office/drawing/2014/main" id="{167AACFA-1303-4A59-BFE3-C8F0C0CFE7B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67250" y="6077701"/>
            <a:ext cx="1573162" cy="519333"/>
          </a:xfrm>
          <a:prstGeom prst="rect">
            <a:avLst/>
          </a:prstGeom>
        </p:spPr>
      </p:pic>
      <p:sp>
        <p:nvSpPr>
          <p:cNvPr id="11" name="Tijdelijke aanduiding voor inhoud 11">
            <a:extLst>
              <a:ext uri="{FF2B5EF4-FFF2-40B4-BE49-F238E27FC236}">
                <a16:creationId xmlns:a16="http://schemas.microsoft.com/office/drawing/2014/main" id="{3296971F-C59D-4793-9568-AA1902777C95}"/>
              </a:ext>
            </a:extLst>
          </p:cNvPr>
          <p:cNvSpPr txBox="1">
            <a:spLocks/>
          </p:cNvSpPr>
          <p:nvPr/>
        </p:nvSpPr>
        <p:spPr>
          <a:xfrm>
            <a:off x="883061" y="1864243"/>
            <a:ext cx="10573246" cy="3917125"/>
          </a:xfrm>
          <a:prstGeom prst="rect">
            <a:avLst/>
          </a:prstGeom>
        </p:spPr>
        <p:txBody>
          <a:bodyPr vert="horz" lIns="91440" tIns="45720" rIns="91440" bIns="45720" numCol="1" spcCol="360000" rtlCol="0">
            <a:normAutofit/>
          </a:bodyPr>
          <a:lstStyle>
            <a:lvl1pPr marL="342900" indent="-342900" algn="l" defTabSz="914400" rtl="0" eaLnBrk="1" latinLnBrk="0" hangingPunct="1">
              <a:lnSpc>
                <a:spcPct val="90000"/>
              </a:lnSpc>
              <a:spcBef>
                <a:spcPts val="10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1pPr>
            <a:lvl2pPr marL="600075" indent="-257175" algn="l" defTabSz="914400" rtl="0" eaLnBrk="1" latinLnBrk="0" hangingPunct="1">
              <a:lnSpc>
                <a:spcPct val="90000"/>
              </a:lnSpc>
              <a:spcBef>
                <a:spcPts val="5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2pPr>
            <a:lvl3pPr marL="942975" indent="-257175" algn="l" defTabSz="914400" rtl="0" eaLnBrk="1" latinLnBrk="0" hangingPunct="1">
              <a:lnSpc>
                <a:spcPct val="90000"/>
              </a:lnSpc>
              <a:spcBef>
                <a:spcPts val="5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3pPr>
            <a:lvl4pPr marL="1243013" indent="-214313" algn="l" defTabSz="914400" rtl="0" eaLnBrk="1" latinLnBrk="0" hangingPunct="1">
              <a:lnSpc>
                <a:spcPct val="90000"/>
              </a:lnSpc>
              <a:spcBef>
                <a:spcPts val="5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4pPr>
            <a:lvl5pPr marL="1585913" indent="-214313" algn="l" defTabSz="914400" rtl="0" eaLnBrk="1" latinLnBrk="0" hangingPunct="1">
              <a:lnSpc>
                <a:spcPct val="90000"/>
              </a:lnSpc>
              <a:spcBef>
                <a:spcPts val="5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nl-NL" sz="2400" dirty="0"/>
              <a:t>Welke aanvullende voorzieningen hebben de potentie om zowel inwoners als bezoekers te bedienen?</a:t>
            </a:r>
          </a:p>
          <a:p>
            <a:pPr lvl="0"/>
            <a:endParaRPr lang="nl-NL" sz="2400" dirty="0"/>
          </a:p>
          <a:p>
            <a:pPr lvl="0"/>
            <a:endParaRPr lang="nl-NL" sz="2400" dirty="0"/>
          </a:p>
          <a:p>
            <a:pPr marL="0" indent="0">
              <a:spcBef>
                <a:spcPts val="0"/>
              </a:spcBef>
              <a:buFont typeface="Arial" panose="020B0604020202020204" pitchFamily="34" charset="0"/>
              <a:buNone/>
            </a:pPr>
            <a:endParaRPr lang="nl-NL" sz="2400" dirty="0"/>
          </a:p>
        </p:txBody>
      </p:sp>
    </p:spTree>
    <p:extLst>
      <p:ext uri="{BB962C8B-B14F-4D97-AF65-F5344CB8AC3E}">
        <p14:creationId xmlns:p14="http://schemas.microsoft.com/office/powerpoint/2010/main" val="30264730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1D4F4C39-43F3-4B6C-9879-BE209E22C455}"/>
              </a:ext>
            </a:extLst>
          </p:cNvPr>
          <p:cNvSpPr/>
          <p:nvPr/>
        </p:nvSpPr>
        <p:spPr>
          <a:xfrm>
            <a:off x="806245" y="1307690"/>
            <a:ext cx="10864645" cy="304800"/>
          </a:xfrm>
          <a:prstGeom prst="rect">
            <a:avLst/>
          </a:prstGeom>
          <a:solidFill>
            <a:srgbClr val="016299"/>
          </a:solidFill>
          <a:ln>
            <a:solidFill>
              <a:srgbClr val="0162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A5703A2-3C87-460F-A31F-9203E89737C5}"/>
              </a:ext>
            </a:extLst>
          </p:cNvPr>
          <p:cNvSpPr/>
          <p:nvPr/>
        </p:nvSpPr>
        <p:spPr>
          <a:xfrm>
            <a:off x="8662219" y="5678326"/>
            <a:ext cx="2936799" cy="10023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extLst>
              <a:ext uri="{FF2B5EF4-FFF2-40B4-BE49-F238E27FC236}">
                <a16:creationId xmlns:a16="http://schemas.microsoft.com/office/drawing/2014/main" id="{B11459CF-DC95-412D-AC20-DA0E30C0535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67250" y="6077701"/>
            <a:ext cx="1573162" cy="519333"/>
          </a:xfrm>
          <a:prstGeom prst="rect">
            <a:avLst/>
          </a:prstGeom>
        </p:spPr>
      </p:pic>
      <p:pic>
        <p:nvPicPr>
          <p:cNvPr id="8" name="Picture 2" descr="Persvoorlichting - Impuls Zeeland helpt jou als ondernemer met innoveren,  investeren en internationaliseren">
            <a:extLst>
              <a:ext uri="{FF2B5EF4-FFF2-40B4-BE49-F238E27FC236}">
                <a16:creationId xmlns:a16="http://schemas.microsoft.com/office/drawing/2014/main" id="{704975AF-3731-403C-8694-4D3093D153E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241212" y="6120282"/>
            <a:ext cx="1353805" cy="434170"/>
          </a:xfrm>
          <a:prstGeom prst="rect">
            <a:avLst/>
          </a:prstGeom>
          <a:noFill/>
          <a:extLst>
            <a:ext uri="{909E8E84-426E-40DD-AFC4-6F175D3DCCD1}">
              <a14:hiddenFill xmlns:a14="http://schemas.microsoft.com/office/drawing/2010/main">
                <a:solidFill>
                  <a:srgbClr val="FFFFFF"/>
                </a:solidFill>
              </a14:hiddenFill>
            </a:ext>
          </a:extLst>
        </p:spPr>
      </p:pic>
      <p:sp>
        <p:nvSpPr>
          <p:cNvPr id="9" name="Titel 1">
            <a:extLst>
              <a:ext uri="{FF2B5EF4-FFF2-40B4-BE49-F238E27FC236}">
                <a16:creationId xmlns:a16="http://schemas.microsoft.com/office/drawing/2014/main" id="{9D11FEFB-C98C-409A-8A6F-20F5088DAD86}"/>
              </a:ext>
            </a:extLst>
          </p:cNvPr>
          <p:cNvSpPr>
            <a:spLocks noGrp="1"/>
          </p:cNvSpPr>
          <p:nvPr>
            <p:ph type="title"/>
          </p:nvPr>
        </p:nvSpPr>
        <p:spPr>
          <a:xfrm>
            <a:off x="809376" y="2759921"/>
            <a:ext cx="10573247" cy="457200"/>
          </a:xfrm>
        </p:spPr>
        <p:txBody>
          <a:bodyPr/>
          <a:lstStyle/>
          <a:p>
            <a:pPr algn="ctr"/>
            <a:r>
              <a:rPr lang="nl-NL" dirty="0"/>
              <a:t>Dank voor </a:t>
            </a:r>
            <a:r>
              <a:rPr lang="nl-NL"/>
              <a:t>uw aandacht!</a:t>
            </a:r>
            <a:endParaRPr lang="nl-NL" dirty="0"/>
          </a:p>
        </p:txBody>
      </p:sp>
    </p:spTree>
    <p:extLst>
      <p:ext uri="{BB962C8B-B14F-4D97-AF65-F5344CB8AC3E}">
        <p14:creationId xmlns:p14="http://schemas.microsoft.com/office/powerpoint/2010/main" val="3938495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2053E1DD-4E35-40AC-9FBD-B325BFB2341F}"/>
              </a:ext>
            </a:extLst>
          </p:cNvPr>
          <p:cNvSpPr>
            <a:spLocks noGrp="1"/>
          </p:cNvSpPr>
          <p:nvPr>
            <p:ph type="title"/>
          </p:nvPr>
        </p:nvSpPr>
        <p:spPr/>
        <p:txBody>
          <a:bodyPr/>
          <a:lstStyle/>
          <a:p>
            <a:r>
              <a:rPr lang="nl-NL" dirty="0">
                <a:solidFill>
                  <a:srgbClr val="016299"/>
                </a:solidFill>
              </a:rPr>
              <a:t>De focus ligt vaak op de ‘bezoeker’ van buiten…</a:t>
            </a:r>
          </a:p>
        </p:txBody>
      </p:sp>
      <p:sp>
        <p:nvSpPr>
          <p:cNvPr id="6" name="Rechthoek 5">
            <a:extLst>
              <a:ext uri="{FF2B5EF4-FFF2-40B4-BE49-F238E27FC236}">
                <a16:creationId xmlns:a16="http://schemas.microsoft.com/office/drawing/2014/main" id="{9612966C-5440-4DE4-98B8-3FE3BB2D9DC5}"/>
              </a:ext>
            </a:extLst>
          </p:cNvPr>
          <p:cNvSpPr/>
          <p:nvPr/>
        </p:nvSpPr>
        <p:spPr>
          <a:xfrm>
            <a:off x="8662219" y="5678326"/>
            <a:ext cx="2936799" cy="10023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9B298D68-5397-4FE8-89A8-CABE25211FF2}"/>
              </a:ext>
            </a:extLst>
          </p:cNvPr>
          <p:cNvSpPr/>
          <p:nvPr/>
        </p:nvSpPr>
        <p:spPr>
          <a:xfrm>
            <a:off x="8662219" y="5678326"/>
            <a:ext cx="2936799" cy="10023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Picture 2" descr="Persvoorlichting - Impuls Zeeland helpt jou als ondernemer met innoveren,  investeren en internationaliseren">
            <a:extLst>
              <a:ext uri="{FF2B5EF4-FFF2-40B4-BE49-F238E27FC236}">
                <a16:creationId xmlns:a16="http://schemas.microsoft.com/office/drawing/2014/main" id="{51E19C91-967A-485C-8854-C384BF85538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241212" y="6120282"/>
            <a:ext cx="1353805" cy="434170"/>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a:extLst>
              <a:ext uri="{FF2B5EF4-FFF2-40B4-BE49-F238E27FC236}">
                <a16:creationId xmlns:a16="http://schemas.microsoft.com/office/drawing/2014/main" id="{167AACFA-1303-4A59-BFE3-C8F0C0CFE7B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67250" y="6077701"/>
            <a:ext cx="1573162" cy="519333"/>
          </a:xfrm>
          <a:prstGeom prst="rect">
            <a:avLst/>
          </a:prstGeom>
        </p:spPr>
      </p:pic>
      <p:sp>
        <p:nvSpPr>
          <p:cNvPr id="11" name="Tijdelijke aanduiding voor inhoud 11">
            <a:extLst>
              <a:ext uri="{FF2B5EF4-FFF2-40B4-BE49-F238E27FC236}">
                <a16:creationId xmlns:a16="http://schemas.microsoft.com/office/drawing/2014/main" id="{3296971F-C59D-4793-9568-AA1902777C95}"/>
              </a:ext>
            </a:extLst>
          </p:cNvPr>
          <p:cNvSpPr txBox="1">
            <a:spLocks/>
          </p:cNvSpPr>
          <p:nvPr/>
        </p:nvSpPr>
        <p:spPr>
          <a:xfrm>
            <a:off x="883061" y="1864243"/>
            <a:ext cx="10697334" cy="1940841"/>
          </a:xfrm>
          <a:prstGeom prst="rect">
            <a:avLst/>
          </a:prstGeom>
        </p:spPr>
        <p:txBody>
          <a:bodyPr vert="horz" lIns="91440" tIns="45720" rIns="91440" bIns="45720" numCol="1" spcCol="360000" rtlCol="0">
            <a:normAutofit/>
          </a:bodyPr>
          <a:lstStyle>
            <a:lvl1pPr marL="342900" indent="-342900" algn="l" defTabSz="914400" rtl="0" eaLnBrk="1" latinLnBrk="0" hangingPunct="1">
              <a:lnSpc>
                <a:spcPct val="90000"/>
              </a:lnSpc>
              <a:spcBef>
                <a:spcPts val="10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1pPr>
            <a:lvl2pPr marL="600075" indent="-257175" algn="l" defTabSz="914400" rtl="0" eaLnBrk="1" latinLnBrk="0" hangingPunct="1">
              <a:lnSpc>
                <a:spcPct val="90000"/>
              </a:lnSpc>
              <a:spcBef>
                <a:spcPts val="5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2pPr>
            <a:lvl3pPr marL="942975" indent="-257175" algn="l" defTabSz="914400" rtl="0" eaLnBrk="1" latinLnBrk="0" hangingPunct="1">
              <a:lnSpc>
                <a:spcPct val="90000"/>
              </a:lnSpc>
              <a:spcBef>
                <a:spcPts val="5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3pPr>
            <a:lvl4pPr marL="1243013" indent="-214313" algn="l" defTabSz="914400" rtl="0" eaLnBrk="1" latinLnBrk="0" hangingPunct="1">
              <a:lnSpc>
                <a:spcPct val="90000"/>
              </a:lnSpc>
              <a:spcBef>
                <a:spcPts val="5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4pPr>
            <a:lvl5pPr marL="1585913" indent="-214313" algn="l" defTabSz="914400" rtl="0" eaLnBrk="1" latinLnBrk="0" hangingPunct="1">
              <a:lnSpc>
                <a:spcPct val="90000"/>
              </a:lnSpc>
              <a:spcBef>
                <a:spcPts val="5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nl-NL" dirty="0"/>
              <a:t>… maar Zeeuwen recreëren óók volop in de eigen woonomgeving. </a:t>
            </a:r>
          </a:p>
          <a:p>
            <a:pPr marL="0" indent="0">
              <a:spcBef>
                <a:spcPts val="0"/>
              </a:spcBef>
              <a:buFont typeface="Arial" panose="020B0604020202020204" pitchFamily="34" charset="0"/>
              <a:buNone/>
            </a:pPr>
            <a:r>
              <a:rPr lang="nl-NL" dirty="0"/>
              <a:t>… en zijn dus ook deel van de doelgroep!</a:t>
            </a:r>
          </a:p>
          <a:p>
            <a:pPr marL="0" indent="0">
              <a:spcBef>
                <a:spcPts val="0"/>
              </a:spcBef>
              <a:buFont typeface="Arial" panose="020B0604020202020204" pitchFamily="34" charset="0"/>
              <a:buNone/>
            </a:pPr>
            <a:endParaRPr lang="nl-NL" dirty="0"/>
          </a:p>
          <a:p>
            <a:pPr marL="0" indent="0">
              <a:spcBef>
                <a:spcPts val="0"/>
              </a:spcBef>
              <a:buFont typeface="Arial" panose="020B0604020202020204" pitchFamily="34" charset="0"/>
              <a:buNone/>
            </a:pPr>
            <a:endParaRPr lang="nl-NL" dirty="0"/>
          </a:p>
          <a:p>
            <a:pPr marL="0" indent="0">
              <a:spcBef>
                <a:spcPts val="0"/>
              </a:spcBef>
              <a:buFont typeface="Arial" panose="020B0604020202020204" pitchFamily="34" charset="0"/>
              <a:buNone/>
            </a:pPr>
            <a:r>
              <a:rPr lang="nl-NL" sz="1600" b="1" dirty="0"/>
              <a:t>Omvang van toerisme en recreatie in Zeeland (KCKT, 2024)</a:t>
            </a:r>
          </a:p>
        </p:txBody>
      </p:sp>
      <p:graphicFrame>
        <p:nvGraphicFramePr>
          <p:cNvPr id="13" name="Table 5">
            <a:extLst>
              <a:ext uri="{FF2B5EF4-FFF2-40B4-BE49-F238E27FC236}">
                <a16:creationId xmlns:a16="http://schemas.microsoft.com/office/drawing/2014/main" id="{BB755B29-95B2-4EB6-B214-32ADD8B5CA67}"/>
              </a:ext>
            </a:extLst>
          </p:cNvPr>
          <p:cNvGraphicFramePr>
            <a:graphicFrameLocks noGrp="1"/>
          </p:cNvGraphicFramePr>
          <p:nvPr>
            <p:extLst>
              <p:ext uri="{D42A27DB-BD31-4B8C-83A1-F6EECF244321}">
                <p14:modId xmlns:p14="http://schemas.microsoft.com/office/powerpoint/2010/main" val="2168584898"/>
              </p:ext>
            </p:extLst>
          </p:nvPr>
        </p:nvGraphicFramePr>
        <p:xfrm>
          <a:off x="838201" y="3363519"/>
          <a:ext cx="10742194" cy="2136720"/>
        </p:xfrm>
        <a:graphic>
          <a:graphicData uri="http://schemas.openxmlformats.org/drawingml/2006/table">
            <a:tbl>
              <a:tblPr firstRow="1" bandRow="1">
                <a:tableStyleId>{5C22544A-7EE6-4342-B048-85BDC9FD1C3A}</a:tableStyleId>
              </a:tblPr>
              <a:tblGrid>
                <a:gridCol w="1701424">
                  <a:extLst>
                    <a:ext uri="{9D8B030D-6E8A-4147-A177-3AD203B41FA5}">
                      <a16:colId xmlns:a16="http://schemas.microsoft.com/office/drawing/2014/main" val="700524165"/>
                    </a:ext>
                  </a:extLst>
                </a:gridCol>
                <a:gridCol w="1701424">
                  <a:extLst>
                    <a:ext uri="{9D8B030D-6E8A-4147-A177-3AD203B41FA5}">
                      <a16:colId xmlns:a16="http://schemas.microsoft.com/office/drawing/2014/main" val="1351592483"/>
                    </a:ext>
                  </a:extLst>
                </a:gridCol>
                <a:gridCol w="195590">
                  <a:extLst>
                    <a:ext uri="{9D8B030D-6E8A-4147-A177-3AD203B41FA5}">
                      <a16:colId xmlns:a16="http://schemas.microsoft.com/office/drawing/2014/main" val="4260161340"/>
                    </a:ext>
                  </a:extLst>
                </a:gridCol>
                <a:gridCol w="1800000">
                  <a:extLst>
                    <a:ext uri="{9D8B030D-6E8A-4147-A177-3AD203B41FA5}">
                      <a16:colId xmlns:a16="http://schemas.microsoft.com/office/drawing/2014/main" val="2135380927"/>
                    </a:ext>
                  </a:extLst>
                </a:gridCol>
                <a:gridCol w="1688805">
                  <a:extLst>
                    <a:ext uri="{9D8B030D-6E8A-4147-A177-3AD203B41FA5}">
                      <a16:colId xmlns:a16="http://schemas.microsoft.com/office/drawing/2014/main" val="340260309"/>
                    </a:ext>
                  </a:extLst>
                </a:gridCol>
                <a:gridCol w="1688805">
                  <a:extLst>
                    <a:ext uri="{9D8B030D-6E8A-4147-A177-3AD203B41FA5}">
                      <a16:colId xmlns:a16="http://schemas.microsoft.com/office/drawing/2014/main" val="1490310300"/>
                    </a:ext>
                  </a:extLst>
                </a:gridCol>
                <a:gridCol w="166146">
                  <a:extLst>
                    <a:ext uri="{9D8B030D-6E8A-4147-A177-3AD203B41FA5}">
                      <a16:colId xmlns:a16="http://schemas.microsoft.com/office/drawing/2014/main" val="60495173"/>
                    </a:ext>
                  </a:extLst>
                </a:gridCol>
                <a:gridCol w="1800000">
                  <a:extLst>
                    <a:ext uri="{9D8B030D-6E8A-4147-A177-3AD203B41FA5}">
                      <a16:colId xmlns:a16="http://schemas.microsoft.com/office/drawing/2014/main" val="576882923"/>
                    </a:ext>
                  </a:extLst>
                </a:gridCol>
              </a:tblGrid>
              <a:tr h="239264">
                <a:tc gridSpan="2">
                  <a:txBody>
                    <a:bodyPr/>
                    <a:lstStyle/>
                    <a:p>
                      <a:pPr algn="ctr"/>
                      <a:r>
                        <a:rPr lang="nl-NL" sz="1600" dirty="0">
                          <a:effectLst/>
                        </a:rPr>
                        <a:t>Verblijfsbezoekers</a:t>
                      </a:r>
                      <a:endParaRPr lang="nl-NL" sz="1600" dirty="0">
                        <a:solidFill>
                          <a:srgbClr val="595959"/>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361" marR="68361" marT="36080" marB="36080">
                    <a:lnL w="12700" cap="flat" cmpd="sng" algn="ctr">
                      <a:solidFill>
                        <a:srgbClr val="2F528F"/>
                      </a:solidFill>
                      <a:prstDash val="solid"/>
                      <a:round/>
                      <a:headEnd type="none" w="med" len="med"/>
                      <a:tailEnd type="none" w="med" len="med"/>
                    </a:lnL>
                    <a:lnR w="12700" cap="flat" cmpd="sng" algn="ctr">
                      <a:solidFill>
                        <a:srgbClr val="2F528F"/>
                      </a:solidFill>
                      <a:prstDash val="solid"/>
                      <a:round/>
                      <a:headEnd type="none" w="med" len="med"/>
                      <a:tailEnd type="none" w="med" len="med"/>
                    </a:lnR>
                    <a:lnT w="12700" cap="flat" cmpd="sng" algn="ctr">
                      <a:solidFill>
                        <a:srgbClr val="2F528F"/>
                      </a:solidFill>
                      <a:prstDash val="solid"/>
                      <a:round/>
                      <a:headEnd type="none" w="med" len="med"/>
                      <a:tailEnd type="none" w="med" len="med"/>
                    </a:lnT>
                    <a:lnB w="12700" cap="flat" cmpd="sng" algn="ctr">
                      <a:solidFill>
                        <a:srgbClr val="2F528F"/>
                      </a:solidFill>
                      <a:prstDash val="solid"/>
                      <a:round/>
                      <a:headEnd type="none" w="med" len="med"/>
                      <a:tailEnd type="none" w="med" len="med"/>
                    </a:lnB>
                    <a:solidFill>
                      <a:srgbClr val="2F528F"/>
                    </a:solidFill>
                  </a:tcPr>
                </a:tc>
                <a:tc hMerge="1">
                  <a:txBody>
                    <a:bodyPr/>
                    <a:lstStyle/>
                    <a:p>
                      <a:endParaRPr lang="nl-NL"/>
                    </a:p>
                  </a:txBody>
                  <a:tcPr/>
                </a:tc>
                <a:tc>
                  <a:txBody>
                    <a:bodyPr/>
                    <a:lstStyle/>
                    <a:p>
                      <a:pPr algn="ctr"/>
                      <a:r>
                        <a:rPr lang="nl-NL" sz="1600" dirty="0">
                          <a:effectLst/>
                        </a:rPr>
                        <a:t> </a:t>
                      </a:r>
                      <a:endParaRPr lang="nl-NL" sz="1600" dirty="0">
                        <a:solidFill>
                          <a:srgbClr val="595959"/>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361" marR="68361" marT="36080" marB="36080">
                    <a:lnL w="12700" cap="flat" cmpd="sng" algn="ctr">
                      <a:solidFill>
                        <a:srgbClr val="2F528F"/>
                      </a:solidFill>
                      <a:prstDash val="solid"/>
                      <a:round/>
                      <a:headEnd type="none" w="med" len="med"/>
                      <a:tailEnd type="none" w="med" len="med"/>
                    </a:lnL>
                    <a:lnR w="12700" cap="flat" cmpd="sng" algn="ctr">
                      <a:solidFill>
                        <a:srgbClr val="2F528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gridSpan="3">
                  <a:txBody>
                    <a:bodyPr/>
                    <a:lstStyle/>
                    <a:p>
                      <a:pPr algn="ctr"/>
                      <a:r>
                        <a:rPr lang="nl-NL" sz="1600" dirty="0">
                          <a:effectLst/>
                        </a:rPr>
                        <a:t>Dagbezoekers</a:t>
                      </a:r>
                      <a:endParaRPr lang="nl-NL" sz="1600" dirty="0">
                        <a:solidFill>
                          <a:srgbClr val="595959"/>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361" marR="68361" marT="36080" marB="36080">
                    <a:lnL w="12700" cap="flat" cmpd="sng" algn="ctr">
                      <a:solidFill>
                        <a:srgbClr val="2F528F"/>
                      </a:solidFill>
                      <a:prstDash val="solid"/>
                      <a:round/>
                      <a:headEnd type="none" w="med" len="med"/>
                      <a:tailEnd type="none" w="med" len="med"/>
                    </a:lnL>
                    <a:lnR w="12700" cap="flat" cmpd="sng" algn="ctr">
                      <a:solidFill>
                        <a:srgbClr val="2F528F"/>
                      </a:solidFill>
                      <a:prstDash val="solid"/>
                      <a:round/>
                      <a:headEnd type="none" w="med" len="med"/>
                      <a:tailEnd type="none" w="med" len="med"/>
                    </a:lnR>
                    <a:lnT w="12700" cap="flat" cmpd="sng" algn="ctr">
                      <a:solidFill>
                        <a:srgbClr val="2F528F"/>
                      </a:solidFill>
                      <a:prstDash val="solid"/>
                      <a:round/>
                      <a:headEnd type="none" w="med" len="med"/>
                      <a:tailEnd type="none" w="med" len="med"/>
                    </a:lnT>
                    <a:lnB w="12700" cap="flat" cmpd="sng" algn="ctr">
                      <a:solidFill>
                        <a:srgbClr val="2F528F"/>
                      </a:solidFill>
                      <a:prstDash val="solid"/>
                      <a:round/>
                      <a:headEnd type="none" w="med" len="med"/>
                      <a:tailEnd type="none" w="med" len="med"/>
                    </a:lnB>
                    <a:solidFill>
                      <a:srgbClr val="2F528F"/>
                    </a:solidFill>
                  </a:tcPr>
                </a:tc>
                <a:tc hMerge="1">
                  <a:txBody>
                    <a:bodyPr/>
                    <a:lstStyle/>
                    <a:p>
                      <a:endParaRPr lang="nl-NL"/>
                    </a:p>
                  </a:txBody>
                  <a:tcPr/>
                </a:tc>
                <a:tc hMerge="1">
                  <a:txBody>
                    <a:bodyPr/>
                    <a:lstStyle/>
                    <a:p>
                      <a:endParaRPr lang="nl-NL"/>
                    </a:p>
                  </a:txBody>
                  <a:tcPr/>
                </a:tc>
                <a:tc>
                  <a:txBody>
                    <a:bodyPr/>
                    <a:lstStyle/>
                    <a:p>
                      <a:pPr algn="ctr"/>
                      <a:r>
                        <a:rPr lang="nl-NL" sz="1600" dirty="0">
                          <a:effectLst/>
                        </a:rPr>
                        <a:t> </a:t>
                      </a:r>
                      <a:endParaRPr lang="nl-NL" sz="1600" dirty="0">
                        <a:solidFill>
                          <a:srgbClr val="595959"/>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361" marR="68361" marT="36080" marB="36080">
                    <a:lnL w="12700" cap="flat" cmpd="sng" algn="ctr">
                      <a:solidFill>
                        <a:srgbClr val="2F528F"/>
                      </a:solidFill>
                      <a:prstDash val="solid"/>
                      <a:round/>
                      <a:headEnd type="none" w="med" len="med"/>
                      <a:tailEnd type="none" w="med" len="med"/>
                    </a:lnL>
                    <a:lnR w="12700" cap="flat" cmpd="sng" algn="ctr">
                      <a:solidFill>
                        <a:srgbClr val="2F528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nl-NL" sz="1600" dirty="0">
                          <a:effectLst/>
                        </a:rPr>
                        <a:t>Vrijetijdsgedrag</a:t>
                      </a:r>
                      <a:endParaRPr lang="nl-NL" sz="1600" dirty="0">
                        <a:solidFill>
                          <a:srgbClr val="595959"/>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361" marR="68361" marT="36080" marB="36080">
                    <a:lnL w="12700" cap="flat" cmpd="sng" algn="ctr">
                      <a:solidFill>
                        <a:srgbClr val="2F528F"/>
                      </a:solidFill>
                      <a:prstDash val="solid"/>
                      <a:round/>
                      <a:headEnd type="none" w="med" len="med"/>
                      <a:tailEnd type="none" w="med" len="med"/>
                    </a:lnL>
                    <a:lnR w="12700" cap="flat" cmpd="sng" algn="ctr">
                      <a:solidFill>
                        <a:srgbClr val="2F528F"/>
                      </a:solidFill>
                      <a:prstDash val="solid"/>
                      <a:round/>
                      <a:headEnd type="none" w="med" len="med"/>
                      <a:tailEnd type="none" w="med" len="med"/>
                    </a:lnR>
                    <a:lnT w="12700" cap="flat" cmpd="sng" algn="ctr">
                      <a:solidFill>
                        <a:srgbClr val="2F528F"/>
                      </a:solidFill>
                      <a:prstDash val="solid"/>
                      <a:round/>
                      <a:headEnd type="none" w="med" len="med"/>
                      <a:tailEnd type="none" w="med" len="med"/>
                    </a:lnT>
                    <a:lnB w="12700" cap="flat" cmpd="sng" algn="ctr">
                      <a:solidFill>
                        <a:srgbClr val="2F528F"/>
                      </a:solidFill>
                      <a:prstDash val="solid"/>
                      <a:round/>
                      <a:headEnd type="none" w="med" len="med"/>
                      <a:tailEnd type="none" w="med" len="med"/>
                    </a:lnB>
                    <a:solidFill>
                      <a:srgbClr val="2F528F"/>
                    </a:solidFill>
                  </a:tcPr>
                </a:tc>
                <a:extLst>
                  <a:ext uri="{0D108BD9-81ED-4DB2-BD59-A6C34878D82A}">
                    <a16:rowId xmlns:a16="http://schemas.microsoft.com/office/drawing/2014/main" val="711330339"/>
                  </a:ext>
                </a:extLst>
              </a:tr>
              <a:tr h="239264">
                <a:tc>
                  <a:txBody>
                    <a:bodyPr/>
                    <a:lstStyle/>
                    <a:p>
                      <a:pPr algn="ctr"/>
                      <a:r>
                        <a:rPr lang="nl-NL" sz="1600" b="1" dirty="0">
                          <a:solidFill>
                            <a:srgbClr val="2F528F"/>
                          </a:solidFill>
                          <a:effectLst/>
                        </a:rPr>
                        <a:t>Toeristen</a:t>
                      </a:r>
                      <a:endParaRPr lang="nl-NL" sz="1600" b="1" dirty="0">
                        <a:solidFill>
                          <a:srgbClr val="2F528F"/>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361" marR="68361" marT="36080" marB="36080">
                    <a:lnL w="12700" cap="flat" cmpd="sng" algn="ctr">
                      <a:solidFill>
                        <a:srgbClr val="2F528F"/>
                      </a:solidFill>
                      <a:prstDash val="solid"/>
                      <a:round/>
                      <a:headEnd type="none" w="med" len="med"/>
                      <a:tailEnd type="none" w="med" len="med"/>
                    </a:lnL>
                    <a:lnR w="12700" cap="flat" cmpd="sng" algn="ctr">
                      <a:solidFill>
                        <a:srgbClr val="2F528F"/>
                      </a:solidFill>
                      <a:prstDash val="solid"/>
                      <a:round/>
                      <a:headEnd type="none" w="med" len="med"/>
                      <a:tailEnd type="none" w="med" len="med"/>
                    </a:lnR>
                    <a:lnT w="12700" cap="flat" cmpd="sng" algn="ctr">
                      <a:solidFill>
                        <a:srgbClr val="2F528F"/>
                      </a:solidFill>
                      <a:prstDash val="solid"/>
                      <a:round/>
                      <a:headEnd type="none" w="med" len="med"/>
                      <a:tailEnd type="none" w="med" len="med"/>
                    </a:lnT>
                    <a:lnB w="12700" cap="flat" cmpd="sng" algn="ctr">
                      <a:solidFill>
                        <a:srgbClr val="2F528F"/>
                      </a:solidFill>
                      <a:prstDash val="solid"/>
                      <a:round/>
                      <a:headEnd type="none" w="med" len="med"/>
                      <a:tailEnd type="none" w="med" len="med"/>
                    </a:lnB>
                  </a:tcPr>
                </a:tc>
                <a:tc>
                  <a:txBody>
                    <a:bodyPr/>
                    <a:lstStyle/>
                    <a:p>
                      <a:pPr algn="ctr"/>
                      <a:r>
                        <a:rPr lang="nl-NL" sz="1600" b="1" dirty="0">
                          <a:solidFill>
                            <a:srgbClr val="2F528F"/>
                          </a:solidFill>
                          <a:effectLst/>
                        </a:rPr>
                        <a:t>Vaste gasten</a:t>
                      </a:r>
                      <a:endParaRPr lang="nl-NL" sz="1600" b="1" dirty="0">
                        <a:solidFill>
                          <a:srgbClr val="2F528F"/>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361" marR="68361" marT="36080" marB="36080">
                    <a:lnL w="12700" cap="flat" cmpd="sng" algn="ctr">
                      <a:solidFill>
                        <a:srgbClr val="2F528F"/>
                      </a:solidFill>
                      <a:prstDash val="solid"/>
                      <a:round/>
                      <a:headEnd type="none" w="med" len="med"/>
                      <a:tailEnd type="none" w="med" len="med"/>
                    </a:lnL>
                    <a:lnR w="12700" cap="flat" cmpd="sng" algn="ctr">
                      <a:solidFill>
                        <a:srgbClr val="2F528F"/>
                      </a:solidFill>
                      <a:prstDash val="solid"/>
                      <a:round/>
                      <a:headEnd type="none" w="med" len="med"/>
                      <a:tailEnd type="none" w="med" len="med"/>
                    </a:lnR>
                    <a:lnT w="12700" cap="flat" cmpd="sng" algn="ctr">
                      <a:solidFill>
                        <a:srgbClr val="2F528F"/>
                      </a:solidFill>
                      <a:prstDash val="solid"/>
                      <a:round/>
                      <a:headEnd type="none" w="med" len="med"/>
                      <a:tailEnd type="none" w="med" len="med"/>
                    </a:lnT>
                    <a:lnB w="12700" cap="flat" cmpd="sng" algn="ctr">
                      <a:solidFill>
                        <a:srgbClr val="2F528F"/>
                      </a:solidFill>
                      <a:prstDash val="solid"/>
                      <a:round/>
                      <a:headEnd type="none" w="med" len="med"/>
                      <a:tailEnd type="none" w="med" len="med"/>
                    </a:lnB>
                  </a:tcPr>
                </a:tc>
                <a:tc>
                  <a:txBody>
                    <a:bodyPr/>
                    <a:lstStyle/>
                    <a:p>
                      <a:pPr algn="ctr"/>
                      <a:r>
                        <a:rPr lang="nl-NL" sz="1600" b="1" dirty="0">
                          <a:solidFill>
                            <a:srgbClr val="2F528F"/>
                          </a:solidFill>
                          <a:effectLst/>
                        </a:rPr>
                        <a:t> </a:t>
                      </a:r>
                      <a:endParaRPr lang="nl-NL" sz="1600" b="1" dirty="0">
                        <a:solidFill>
                          <a:srgbClr val="2F528F"/>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361" marR="68361" marT="36080" marB="36080">
                    <a:lnL w="12700" cap="flat" cmpd="sng" algn="ctr">
                      <a:solidFill>
                        <a:srgbClr val="2F528F"/>
                      </a:solidFill>
                      <a:prstDash val="solid"/>
                      <a:round/>
                      <a:headEnd type="none" w="med" len="med"/>
                      <a:tailEnd type="none" w="med" len="med"/>
                    </a:lnL>
                    <a:lnR w="12700" cap="flat" cmpd="sng" algn="ctr">
                      <a:solidFill>
                        <a:srgbClr val="2F528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nl-NL" sz="1600" b="1" dirty="0">
                          <a:solidFill>
                            <a:srgbClr val="2F528F"/>
                          </a:solidFill>
                          <a:effectLst/>
                        </a:rPr>
                        <a:t>uit Nederland</a:t>
                      </a:r>
                      <a:endParaRPr lang="nl-NL" sz="1600" b="1" dirty="0">
                        <a:solidFill>
                          <a:srgbClr val="2F528F"/>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361" marR="68361" marT="36080" marB="36080">
                    <a:lnL w="12700" cap="flat" cmpd="sng" algn="ctr">
                      <a:solidFill>
                        <a:srgbClr val="2F528F"/>
                      </a:solidFill>
                      <a:prstDash val="solid"/>
                      <a:round/>
                      <a:headEnd type="none" w="med" len="med"/>
                      <a:tailEnd type="none" w="med" len="med"/>
                    </a:lnL>
                    <a:lnR w="12700" cap="flat" cmpd="sng" algn="ctr">
                      <a:solidFill>
                        <a:srgbClr val="2F528F"/>
                      </a:solidFill>
                      <a:prstDash val="solid"/>
                      <a:round/>
                      <a:headEnd type="none" w="med" len="med"/>
                      <a:tailEnd type="none" w="med" len="med"/>
                    </a:lnR>
                    <a:lnT w="12700" cap="flat" cmpd="sng" algn="ctr">
                      <a:solidFill>
                        <a:srgbClr val="2F528F"/>
                      </a:solidFill>
                      <a:prstDash val="solid"/>
                      <a:round/>
                      <a:headEnd type="none" w="med" len="med"/>
                      <a:tailEnd type="none" w="med" len="med"/>
                    </a:lnT>
                    <a:lnB w="12700" cap="flat" cmpd="sng" algn="ctr">
                      <a:solidFill>
                        <a:srgbClr val="2F528F"/>
                      </a:solidFill>
                      <a:prstDash val="solid"/>
                      <a:round/>
                      <a:headEnd type="none" w="med" len="med"/>
                      <a:tailEnd type="none" w="med" len="med"/>
                    </a:lnB>
                  </a:tcPr>
                </a:tc>
                <a:tc>
                  <a:txBody>
                    <a:bodyPr/>
                    <a:lstStyle/>
                    <a:p>
                      <a:pPr algn="ctr"/>
                      <a:r>
                        <a:rPr lang="nl-NL" sz="1600" b="1" dirty="0">
                          <a:solidFill>
                            <a:srgbClr val="2F528F"/>
                          </a:solidFill>
                          <a:effectLst/>
                        </a:rPr>
                        <a:t>uit België</a:t>
                      </a:r>
                      <a:endParaRPr lang="nl-NL" sz="1600" b="1" dirty="0">
                        <a:solidFill>
                          <a:srgbClr val="2F528F"/>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361" marR="68361" marT="36080" marB="36080">
                    <a:lnL w="12700" cap="flat" cmpd="sng" algn="ctr">
                      <a:solidFill>
                        <a:srgbClr val="2F528F"/>
                      </a:solidFill>
                      <a:prstDash val="solid"/>
                      <a:round/>
                      <a:headEnd type="none" w="med" len="med"/>
                      <a:tailEnd type="none" w="med" len="med"/>
                    </a:lnL>
                    <a:lnR w="12700" cap="flat" cmpd="sng" algn="ctr">
                      <a:solidFill>
                        <a:srgbClr val="2F528F"/>
                      </a:solidFill>
                      <a:prstDash val="solid"/>
                      <a:round/>
                      <a:headEnd type="none" w="med" len="med"/>
                      <a:tailEnd type="none" w="med" len="med"/>
                    </a:lnR>
                    <a:lnT w="12700" cap="flat" cmpd="sng" algn="ctr">
                      <a:solidFill>
                        <a:srgbClr val="2F528F"/>
                      </a:solidFill>
                      <a:prstDash val="solid"/>
                      <a:round/>
                      <a:headEnd type="none" w="med" len="med"/>
                      <a:tailEnd type="none" w="med" len="med"/>
                    </a:lnT>
                    <a:lnB w="12700" cap="flat" cmpd="sng" algn="ctr">
                      <a:solidFill>
                        <a:srgbClr val="2F528F"/>
                      </a:solidFill>
                      <a:prstDash val="solid"/>
                      <a:round/>
                      <a:headEnd type="none" w="med" len="med"/>
                      <a:tailEnd type="none" w="med" len="med"/>
                    </a:lnB>
                  </a:tcPr>
                </a:tc>
                <a:tc>
                  <a:txBody>
                    <a:bodyPr/>
                    <a:lstStyle/>
                    <a:p>
                      <a:pPr algn="ctr"/>
                      <a:r>
                        <a:rPr lang="nl-NL" sz="1600" b="1" dirty="0">
                          <a:solidFill>
                            <a:srgbClr val="2F528F"/>
                          </a:solidFill>
                          <a:effectLst/>
                        </a:rPr>
                        <a:t>Uit Duitsland</a:t>
                      </a:r>
                      <a:endParaRPr lang="nl-NL" sz="1600" b="1" dirty="0">
                        <a:solidFill>
                          <a:srgbClr val="2F528F"/>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361" marR="68361" marT="36080" marB="36080">
                    <a:lnL w="12700" cap="flat" cmpd="sng" algn="ctr">
                      <a:solidFill>
                        <a:srgbClr val="2F528F"/>
                      </a:solidFill>
                      <a:prstDash val="solid"/>
                      <a:round/>
                      <a:headEnd type="none" w="med" len="med"/>
                      <a:tailEnd type="none" w="med" len="med"/>
                    </a:lnL>
                    <a:lnR w="12700" cap="flat" cmpd="sng" algn="ctr">
                      <a:solidFill>
                        <a:srgbClr val="2F528F"/>
                      </a:solidFill>
                      <a:prstDash val="solid"/>
                      <a:round/>
                      <a:headEnd type="none" w="med" len="med"/>
                      <a:tailEnd type="none" w="med" len="med"/>
                    </a:lnR>
                    <a:lnT w="12700" cap="flat" cmpd="sng" algn="ctr">
                      <a:solidFill>
                        <a:srgbClr val="2F528F"/>
                      </a:solidFill>
                      <a:prstDash val="solid"/>
                      <a:round/>
                      <a:headEnd type="none" w="med" len="med"/>
                      <a:tailEnd type="none" w="med" len="med"/>
                    </a:lnT>
                    <a:lnB w="12700" cap="flat" cmpd="sng" algn="ctr">
                      <a:solidFill>
                        <a:srgbClr val="2F528F"/>
                      </a:solidFill>
                      <a:prstDash val="solid"/>
                      <a:round/>
                      <a:headEnd type="none" w="med" len="med"/>
                      <a:tailEnd type="none" w="med" len="med"/>
                    </a:lnB>
                  </a:tcPr>
                </a:tc>
                <a:tc>
                  <a:txBody>
                    <a:bodyPr/>
                    <a:lstStyle/>
                    <a:p>
                      <a:pPr algn="ctr"/>
                      <a:r>
                        <a:rPr lang="nl-NL" sz="1600" b="1" dirty="0">
                          <a:solidFill>
                            <a:srgbClr val="2F528F"/>
                          </a:solidFill>
                          <a:effectLst/>
                        </a:rPr>
                        <a:t> </a:t>
                      </a:r>
                      <a:endParaRPr lang="nl-NL" sz="1600" b="1" dirty="0">
                        <a:solidFill>
                          <a:srgbClr val="2F528F"/>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361" marR="68361" marT="36080" marB="36080">
                    <a:lnL w="12700" cap="flat" cmpd="sng" algn="ctr">
                      <a:solidFill>
                        <a:srgbClr val="2F528F"/>
                      </a:solidFill>
                      <a:prstDash val="solid"/>
                      <a:round/>
                      <a:headEnd type="none" w="med" len="med"/>
                      <a:tailEnd type="none" w="med" len="med"/>
                    </a:lnL>
                    <a:lnR w="12700" cap="flat" cmpd="sng" algn="ctr">
                      <a:solidFill>
                        <a:srgbClr val="2F528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nl-NL" sz="1600" b="1" dirty="0">
                          <a:solidFill>
                            <a:srgbClr val="2F528F"/>
                          </a:solidFill>
                          <a:effectLst/>
                        </a:rPr>
                        <a:t>door Zeeuwen</a:t>
                      </a:r>
                      <a:endParaRPr lang="nl-NL" sz="1600" b="1" dirty="0">
                        <a:solidFill>
                          <a:srgbClr val="2F528F"/>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361" marR="68361" marT="36080" marB="36080">
                    <a:lnL w="12700" cap="flat" cmpd="sng" algn="ctr">
                      <a:solidFill>
                        <a:srgbClr val="2F528F"/>
                      </a:solidFill>
                      <a:prstDash val="solid"/>
                      <a:round/>
                      <a:headEnd type="none" w="med" len="med"/>
                      <a:tailEnd type="none" w="med" len="med"/>
                    </a:lnL>
                    <a:lnR w="12700" cap="flat" cmpd="sng" algn="ctr">
                      <a:solidFill>
                        <a:srgbClr val="2F528F"/>
                      </a:solidFill>
                      <a:prstDash val="solid"/>
                      <a:round/>
                      <a:headEnd type="none" w="med" len="med"/>
                      <a:tailEnd type="none" w="med" len="med"/>
                    </a:lnR>
                    <a:lnT w="12700" cap="flat" cmpd="sng" algn="ctr">
                      <a:solidFill>
                        <a:srgbClr val="2F528F"/>
                      </a:solidFill>
                      <a:prstDash val="solid"/>
                      <a:round/>
                      <a:headEnd type="none" w="med" len="med"/>
                      <a:tailEnd type="none" w="med" len="med"/>
                    </a:lnT>
                    <a:lnB w="12700" cap="flat" cmpd="sng" algn="ctr">
                      <a:solidFill>
                        <a:srgbClr val="2F528F"/>
                      </a:solidFill>
                      <a:prstDash val="solid"/>
                      <a:round/>
                      <a:headEnd type="none" w="med" len="med"/>
                      <a:tailEnd type="none" w="med" len="med"/>
                    </a:lnB>
                  </a:tcPr>
                </a:tc>
                <a:extLst>
                  <a:ext uri="{0D108BD9-81ED-4DB2-BD59-A6C34878D82A}">
                    <a16:rowId xmlns:a16="http://schemas.microsoft.com/office/drawing/2014/main" val="2091246551"/>
                  </a:ext>
                </a:extLst>
              </a:tr>
              <a:tr h="770963">
                <a:tc>
                  <a:txBody>
                    <a:bodyPr/>
                    <a:lstStyle/>
                    <a:p>
                      <a:r>
                        <a:rPr lang="nl-NL" sz="1600" dirty="0">
                          <a:solidFill>
                            <a:srgbClr val="2F528F"/>
                          </a:solidFill>
                          <a:effectLst/>
                        </a:rPr>
                        <a:t>15,6 miljoen overnachtingen</a:t>
                      </a:r>
                    </a:p>
                    <a:p>
                      <a:endParaRPr lang="nl-NL" sz="1600" dirty="0">
                        <a:solidFill>
                          <a:srgbClr val="2F528F"/>
                        </a:solidFill>
                        <a:effectLst/>
                      </a:endParaRPr>
                    </a:p>
                    <a:p>
                      <a:endParaRPr lang="nl-NL" sz="1600" dirty="0">
                        <a:solidFill>
                          <a:srgbClr val="2F528F"/>
                        </a:solidFill>
                        <a:effectLst/>
                      </a:endParaRPr>
                    </a:p>
                    <a:p>
                      <a:r>
                        <a:rPr lang="nl-NL" sz="1000" dirty="0">
                          <a:solidFill>
                            <a:srgbClr val="2F528F"/>
                          </a:solidFill>
                          <a:effectLst/>
                        </a:rPr>
                        <a:t>(bron: CBS Statistiek Logiesaccommodaties, aangevuld met analyse KCKT) </a:t>
                      </a:r>
                      <a:endParaRPr lang="nl-NL" sz="1000" dirty="0">
                        <a:solidFill>
                          <a:srgbClr val="2F528F"/>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361" marR="68361" marT="36080" marB="36080">
                    <a:lnL w="12700" cap="flat" cmpd="sng" algn="ctr">
                      <a:solidFill>
                        <a:srgbClr val="2F528F"/>
                      </a:solidFill>
                      <a:prstDash val="solid"/>
                      <a:round/>
                      <a:headEnd type="none" w="med" len="med"/>
                      <a:tailEnd type="none" w="med" len="med"/>
                    </a:lnL>
                    <a:lnR w="12700" cap="flat" cmpd="sng" algn="ctr">
                      <a:solidFill>
                        <a:srgbClr val="2F528F"/>
                      </a:solidFill>
                      <a:prstDash val="solid"/>
                      <a:round/>
                      <a:headEnd type="none" w="med" len="med"/>
                      <a:tailEnd type="none" w="med" len="med"/>
                    </a:lnR>
                    <a:lnT w="12700" cap="flat" cmpd="sng" algn="ctr">
                      <a:solidFill>
                        <a:srgbClr val="2F528F"/>
                      </a:solidFill>
                      <a:prstDash val="solid"/>
                      <a:round/>
                      <a:headEnd type="none" w="med" len="med"/>
                      <a:tailEnd type="none" w="med" len="med"/>
                    </a:lnT>
                    <a:lnB w="12700" cap="flat" cmpd="sng" algn="ctr">
                      <a:solidFill>
                        <a:srgbClr val="2F528F"/>
                      </a:solidFill>
                      <a:prstDash val="solid"/>
                      <a:round/>
                      <a:headEnd type="none" w="med" len="med"/>
                      <a:tailEnd type="none" w="med" len="med"/>
                    </a:lnB>
                    <a:noFill/>
                  </a:tcPr>
                </a:tc>
                <a:tc>
                  <a:txBody>
                    <a:bodyPr/>
                    <a:lstStyle/>
                    <a:p>
                      <a:r>
                        <a:rPr lang="nl-NL" sz="1600" dirty="0">
                          <a:solidFill>
                            <a:srgbClr val="2F528F"/>
                          </a:solidFill>
                          <a:effectLst/>
                        </a:rPr>
                        <a:t>6,2 miljoen overnachtingen</a:t>
                      </a:r>
                    </a:p>
                    <a:p>
                      <a:endParaRPr lang="nl-NL" sz="1600" dirty="0">
                        <a:solidFill>
                          <a:srgbClr val="2F528F"/>
                        </a:solidFill>
                        <a:effectLst/>
                      </a:endParaRPr>
                    </a:p>
                    <a:p>
                      <a:br>
                        <a:rPr lang="nl-NL" sz="1600" dirty="0">
                          <a:solidFill>
                            <a:srgbClr val="2F528F"/>
                          </a:solidFill>
                          <a:effectLst/>
                        </a:rPr>
                      </a:br>
                      <a:r>
                        <a:rPr lang="nl-NL" sz="1000" dirty="0">
                          <a:solidFill>
                            <a:srgbClr val="2F528F"/>
                          </a:solidFill>
                          <a:effectLst/>
                        </a:rPr>
                        <a:t>(bron: eigen analyse KCKT)</a:t>
                      </a:r>
                      <a:endParaRPr lang="nl-NL" sz="1000" dirty="0">
                        <a:solidFill>
                          <a:srgbClr val="2F528F"/>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361" marR="68361" marT="36080" marB="36080">
                    <a:lnL w="12700" cap="flat" cmpd="sng" algn="ctr">
                      <a:solidFill>
                        <a:srgbClr val="2F528F"/>
                      </a:solidFill>
                      <a:prstDash val="solid"/>
                      <a:round/>
                      <a:headEnd type="none" w="med" len="med"/>
                      <a:tailEnd type="none" w="med" len="med"/>
                    </a:lnL>
                    <a:lnR w="12700" cap="flat" cmpd="sng" algn="ctr">
                      <a:solidFill>
                        <a:srgbClr val="2F528F"/>
                      </a:solidFill>
                      <a:prstDash val="solid"/>
                      <a:round/>
                      <a:headEnd type="none" w="med" len="med"/>
                      <a:tailEnd type="none" w="med" len="med"/>
                    </a:lnR>
                    <a:lnT w="12700" cap="flat" cmpd="sng" algn="ctr">
                      <a:solidFill>
                        <a:srgbClr val="2F528F"/>
                      </a:solidFill>
                      <a:prstDash val="solid"/>
                      <a:round/>
                      <a:headEnd type="none" w="med" len="med"/>
                      <a:tailEnd type="none" w="med" len="med"/>
                    </a:lnT>
                    <a:lnB w="12700" cap="flat" cmpd="sng" algn="ctr">
                      <a:solidFill>
                        <a:srgbClr val="2F528F"/>
                      </a:solidFill>
                      <a:prstDash val="solid"/>
                      <a:round/>
                      <a:headEnd type="none" w="med" len="med"/>
                      <a:tailEnd type="none" w="med" len="med"/>
                    </a:lnB>
                    <a:noFill/>
                  </a:tcPr>
                </a:tc>
                <a:tc>
                  <a:txBody>
                    <a:bodyPr/>
                    <a:lstStyle/>
                    <a:p>
                      <a:r>
                        <a:rPr lang="nl-NL" sz="1600" dirty="0">
                          <a:solidFill>
                            <a:srgbClr val="2F528F"/>
                          </a:solidFill>
                          <a:effectLst/>
                        </a:rPr>
                        <a:t> </a:t>
                      </a:r>
                      <a:endParaRPr lang="nl-NL" sz="1600" dirty="0">
                        <a:solidFill>
                          <a:srgbClr val="2F528F"/>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361" marR="68361" marT="36080" marB="36080">
                    <a:lnL w="12700" cap="flat" cmpd="sng" algn="ctr">
                      <a:solidFill>
                        <a:srgbClr val="2F528F"/>
                      </a:solidFill>
                      <a:prstDash val="solid"/>
                      <a:round/>
                      <a:headEnd type="none" w="med" len="med"/>
                      <a:tailEnd type="none" w="med" len="med"/>
                    </a:lnL>
                    <a:lnR w="12700" cap="flat" cmpd="sng" algn="ctr">
                      <a:solidFill>
                        <a:srgbClr val="2F528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nl-NL" sz="1600" dirty="0">
                          <a:solidFill>
                            <a:srgbClr val="2F528F"/>
                          </a:solidFill>
                          <a:effectLst/>
                        </a:rPr>
                        <a:t>6,5 miljoen vrijetijdsactiviteiten</a:t>
                      </a:r>
                      <a:br>
                        <a:rPr lang="nl-NL" sz="1600" dirty="0">
                          <a:solidFill>
                            <a:srgbClr val="2F528F"/>
                          </a:solidFill>
                          <a:effectLst/>
                        </a:rPr>
                      </a:br>
                      <a:endParaRPr lang="nl-NL" sz="1600" dirty="0">
                        <a:solidFill>
                          <a:srgbClr val="2F528F"/>
                        </a:solidFill>
                        <a:effectLst/>
                      </a:endParaRPr>
                    </a:p>
                    <a:p>
                      <a:br>
                        <a:rPr lang="nl-NL" sz="1600" dirty="0">
                          <a:solidFill>
                            <a:srgbClr val="2F528F"/>
                          </a:solidFill>
                          <a:effectLst/>
                        </a:rPr>
                      </a:br>
                      <a:r>
                        <a:rPr lang="nl-NL" sz="1000" dirty="0">
                          <a:solidFill>
                            <a:srgbClr val="2F528F"/>
                          </a:solidFill>
                          <a:effectLst/>
                        </a:rPr>
                        <a:t>(bron: </a:t>
                      </a:r>
                      <a:r>
                        <a:rPr lang="nl-NL" sz="1000" dirty="0" err="1">
                          <a:solidFill>
                            <a:srgbClr val="2F528F"/>
                          </a:solidFill>
                          <a:effectLst/>
                        </a:rPr>
                        <a:t>NederlandsVrijeTijds-Onderzoek</a:t>
                      </a:r>
                      <a:r>
                        <a:rPr lang="nl-NL" sz="1000" dirty="0">
                          <a:solidFill>
                            <a:srgbClr val="2F528F"/>
                          </a:solidFill>
                          <a:effectLst/>
                        </a:rPr>
                        <a:t> (NBTC 2024))</a:t>
                      </a:r>
                      <a:endParaRPr lang="nl-NL" sz="1000" dirty="0">
                        <a:solidFill>
                          <a:srgbClr val="2F528F"/>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361" marR="68361" marT="36080" marB="36080">
                    <a:lnL w="12700" cap="flat" cmpd="sng" algn="ctr">
                      <a:solidFill>
                        <a:srgbClr val="2F528F"/>
                      </a:solidFill>
                      <a:prstDash val="solid"/>
                      <a:round/>
                      <a:headEnd type="none" w="med" len="med"/>
                      <a:tailEnd type="none" w="med" len="med"/>
                    </a:lnL>
                    <a:lnR w="12700" cap="flat" cmpd="sng" algn="ctr">
                      <a:solidFill>
                        <a:srgbClr val="2F528F"/>
                      </a:solidFill>
                      <a:prstDash val="solid"/>
                      <a:round/>
                      <a:headEnd type="none" w="med" len="med"/>
                      <a:tailEnd type="none" w="med" len="med"/>
                    </a:lnR>
                    <a:lnT w="12700" cap="flat" cmpd="sng" algn="ctr">
                      <a:solidFill>
                        <a:srgbClr val="2F528F"/>
                      </a:solidFill>
                      <a:prstDash val="solid"/>
                      <a:round/>
                      <a:headEnd type="none" w="med" len="med"/>
                      <a:tailEnd type="none" w="med" len="med"/>
                    </a:lnT>
                    <a:lnB w="12700" cap="flat" cmpd="sng" algn="ctr">
                      <a:solidFill>
                        <a:srgbClr val="2F528F"/>
                      </a:solidFill>
                      <a:prstDash val="solid"/>
                      <a:round/>
                      <a:headEnd type="none" w="med" len="med"/>
                      <a:tailEnd type="none" w="med" len="med"/>
                    </a:lnB>
                    <a:noFill/>
                  </a:tcPr>
                </a:tc>
                <a:tc>
                  <a:txBody>
                    <a:bodyPr/>
                    <a:lstStyle/>
                    <a:p>
                      <a:r>
                        <a:rPr lang="nl-NL" sz="1600" dirty="0">
                          <a:solidFill>
                            <a:srgbClr val="2F528F"/>
                          </a:solidFill>
                          <a:effectLst/>
                        </a:rPr>
                        <a:t>4,3 miljoen dagbezoeken</a:t>
                      </a:r>
                      <a:br>
                        <a:rPr lang="nl-NL" sz="1600" dirty="0">
                          <a:solidFill>
                            <a:srgbClr val="2F528F"/>
                          </a:solidFill>
                          <a:effectLst/>
                        </a:rPr>
                      </a:br>
                      <a:br>
                        <a:rPr lang="nl-NL" sz="1600" dirty="0">
                          <a:solidFill>
                            <a:srgbClr val="2F528F"/>
                          </a:solidFill>
                          <a:effectLst/>
                        </a:rPr>
                      </a:br>
                      <a:br>
                        <a:rPr lang="nl-NL" sz="1600" dirty="0">
                          <a:solidFill>
                            <a:srgbClr val="2F528F"/>
                          </a:solidFill>
                          <a:effectLst/>
                        </a:rPr>
                      </a:br>
                      <a:r>
                        <a:rPr lang="nl-NL" sz="1000" dirty="0">
                          <a:solidFill>
                            <a:srgbClr val="2F528F"/>
                          </a:solidFill>
                          <a:effectLst/>
                        </a:rPr>
                        <a:t>(bron: Onderzoek Inkomend Dagbezoek (NBTC, 2022))</a:t>
                      </a:r>
                      <a:endParaRPr lang="nl-NL" sz="1000" dirty="0">
                        <a:solidFill>
                          <a:srgbClr val="2F528F"/>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361" marR="68361" marT="36080" marB="36080">
                    <a:lnL w="12700" cap="flat" cmpd="sng" algn="ctr">
                      <a:solidFill>
                        <a:srgbClr val="2F528F"/>
                      </a:solidFill>
                      <a:prstDash val="solid"/>
                      <a:round/>
                      <a:headEnd type="none" w="med" len="med"/>
                      <a:tailEnd type="none" w="med" len="med"/>
                    </a:lnL>
                    <a:lnR w="12700" cap="flat" cmpd="sng" algn="ctr">
                      <a:solidFill>
                        <a:srgbClr val="2F528F"/>
                      </a:solidFill>
                      <a:prstDash val="solid"/>
                      <a:round/>
                      <a:headEnd type="none" w="med" len="med"/>
                      <a:tailEnd type="none" w="med" len="med"/>
                    </a:lnR>
                    <a:lnT w="12700" cap="flat" cmpd="sng" algn="ctr">
                      <a:solidFill>
                        <a:srgbClr val="2F528F"/>
                      </a:solidFill>
                      <a:prstDash val="solid"/>
                      <a:round/>
                      <a:headEnd type="none" w="med" len="med"/>
                      <a:tailEnd type="none" w="med" len="med"/>
                    </a:lnT>
                    <a:lnB w="12700" cap="flat" cmpd="sng" algn="ctr">
                      <a:solidFill>
                        <a:srgbClr val="2F528F"/>
                      </a:solidFill>
                      <a:prstDash val="solid"/>
                      <a:round/>
                      <a:headEnd type="none" w="med" len="med"/>
                      <a:tailEnd type="none" w="med" len="med"/>
                    </a:lnB>
                    <a:noFill/>
                  </a:tcPr>
                </a:tc>
                <a:tc>
                  <a:txBody>
                    <a:bodyPr/>
                    <a:lstStyle/>
                    <a:p>
                      <a:r>
                        <a:rPr lang="nl-NL" sz="1600" dirty="0">
                          <a:solidFill>
                            <a:srgbClr val="2F528F"/>
                          </a:solidFill>
                          <a:effectLst/>
                        </a:rPr>
                        <a:t>8,2 miljoen dagbezoeken</a:t>
                      </a:r>
                      <a:br>
                        <a:rPr lang="nl-NL" sz="1600" dirty="0">
                          <a:solidFill>
                            <a:srgbClr val="2F528F"/>
                          </a:solidFill>
                          <a:effectLst/>
                        </a:rPr>
                      </a:br>
                      <a:br>
                        <a:rPr kumimoji="0" lang="nl-NL" sz="1600" b="0" i="0" u="none" strike="noStrike" kern="1200" cap="none" spc="0" normalizeH="0" baseline="0" noProof="0" dirty="0">
                          <a:ln>
                            <a:noFill/>
                          </a:ln>
                          <a:solidFill>
                            <a:srgbClr val="2F528F"/>
                          </a:solidFill>
                          <a:effectLst/>
                          <a:uLnTx/>
                          <a:uFillTx/>
                          <a:latin typeface="+mn-lt"/>
                          <a:ea typeface="+mn-ea"/>
                          <a:cs typeface="+mn-cs"/>
                        </a:rPr>
                      </a:br>
                      <a:br>
                        <a:rPr kumimoji="0" lang="nl-NL" sz="1600" b="0" i="0" u="none" strike="noStrike" kern="1200" cap="none" spc="0" normalizeH="0" baseline="0" noProof="0" dirty="0">
                          <a:ln>
                            <a:noFill/>
                          </a:ln>
                          <a:solidFill>
                            <a:srgbClr val="2F528F"/>
                          </a:solidFill>
                          <a:effectLst/>
                          <a:uLnTx/>
                          <a:uFillTx/>
                          <a:latin typeface="+mn-lt"/>
                          <a:ea typeface="+mn-ea"/>
                          <a:cs typeface="+mn-cs"/>
                        </a:rPr>
                      </a:br>
                      <a:r>
                        <a:rPr kumimoji="0" lang="nl-NL" sz="1000" b="0" i="0" u="none" strike="noStrike" kern="1200" cap="none" spc="0" normalizeH="0" baseline="0" noProof="0" dirty="0">
                          <a:ln>
                            <a:noFill/>
                          </a:ln>
                          <a:solidFill>
                            <a:srgbClr val="2F528F"/>
                          </a:solidFill>
                          <a:effectLst/>
                          <a:uLnTx/>
                          <a:uFillTx/>
                          <a:latin typeface="+mn-lt"/>
                          <a:ea typeface="+mn-ea"/>
                          <a:cs typeface="+mn-cs"/>
                        </a:rPr>
                        <a:t>(bron: Onderzoek Inkomend Dagbezoek (NBTC, 2022))</a:t>
                      </a:r>
                      <a:endParaRPr lang="nl-NL" sz="1600" dirty="0">
                        <a:solidFill>
                          <a:srgbClr val="2F528F"/>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361" marR="68361" marT="36080" marB="36080">
                    <a:lnL w="12700" cap="flat" cmpd="sng" algn="ctr">
                      <a:solidFill>
                        <a:srgbClr val="2F528F"/>
                      </a:solidFill>
                      <a:prstDash val="solid"/>
                      <a:round/>
                      <a:headEnd type="none" w="med" len="med"/>
                      <a:tailEnd type="none" w="med" len="med"/>
                    </a:lnL>
                    <a:lnR w="12700" cap="flat" cmpd="sng" algn="ctr">
                      <a:solidFill>
                        <a:srgbClr val="2F528F"/>
                      </a:solidFill>
                      <a:prstDash val="solid"/>
                      <a:round/>
                      <a:headEnd type="none" w="med" len="med"/>
                      <a:tailEnd type="none" w="med" len="med"/>
                    </a:lnR>
                    <a:lnT w="12700" cap="flat" cmpd="sng" algn="ctr">
                      <a:solidFill>
                        <a:srgbClr val="2F528F"/>
                      </a:solidFill>
                      <a:prstDash val="solid"/>
                      <a:round/>
                      <a:headEnd type="none" w="med" len="med"/>
                      <a:tailEnd type="none" w="med" len="med"/>
                    </a:lnT>
                    <a:lnB w="12700" cap="flat" cmpd="sng" algn="ctr">
                      <a:solidFill>
                        <a:srgbClr val="2F528F"/>
                      </a:solidFill>
                      <a:prstDash val="solid"/>
                      <a:round/>
                      <a:headEnd type="none" w="med" len="med"/>
                      <a:tailEnd type="none" w="med" len="med"/>
                    </a:lnB>
                    <a:noFill/>
                  </a:tcPr>
                </a:tc>
                <a:tc>
                  <a:txBody>
                    <a:bodyPr/>
                    <a:lstStyle/>
                    <a:p>
                      <a:r>
                        <a:rPr lang="nl-NL" sz="1600" dirty="0">
                          <a:solidFill>
                            <a:srgbClr val="2F528F"/>
                          </a:solidFill>
                          <a:effectLst/>
                        </a:rPr>
                        <a:t> </a:t>
                      </a:r>
                      <a:endParaRPr lang="nl-NL" sz="1600" dirty="0">
                        <a:solidFill>
                          <a:srgbClr val="2F528F"/>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361" marR="68361" marT="36080" marB="36080">
                    <a:lnL w="12700" cap="flat" cmpd="sng" algn="ctr">
                      <a:solidFill>
                        <a:srgbClr val="2F528F"/>
                      </a:solidFill>
                      <a:prstDash val="solid"/>
                      <a:round/>
                      <a:headEnd type="none" w="med" len="med"/>
                      <a:tailEnd type="none" w="med" len="med"/>
                    </a:lnL>
                    <a:lnR w="12700" cap="flat" cmpd="sng" algn="ctr">
                      <a:solidFill>
                        <a:srgbClr val="2F528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nl-NL" sz="1600" dirty="0">
                          <a:solidFill>
                            <a:srgbClr val="2F528F"/>
                          </a:solidFill>
                          <a:effectLst/>
                        </a:rPr>
                        <a:t>52,5 miljoen vrijetijdsactiviteiten</a:t>
                      </a:r>
                      <a:br>
                        <a:rPr lang="nl-NL" sz="1600" dirty="0">
                          <a:solidFill>
                            <a:srgbClr val="2F528F"/>
                          </a:solidFill>
                          <a:effectLst/>
                        </a:rPr>
                      </a:br>
                      <a:endParaRPr lang="nl-NL" sz="1600" dirty="0">
                        <a:solidFill>
                          <a:srgbClr val="2F528F"/>
                        </a:solidFill>
                        <a:effectLst/>
                      </a:endParaRPr>
                    </a:p>
                    <a:p>
                      <a:br>
                        <a:rPr lang="nl-NL" sz="1600" dirty="0">
                          <a:solidFill>
                            <a:srgbClr val="2F528F"/>
                          </a:solidFill>
                          <a:effectLst/>
                        </a:rPr>
                      </a:br>
                      <a:r>
                        <a:rPr lang="nl-NL" sz="1000" dirty="0">
                          <a:solidFill>
                            <a:srgbClr val="2F528F"/>
                          </a:solidFill>
                          <a:effectLst/>
                        </a:rPr>
                        <a:t>(bron: </a:t>
                      </a:r>
                      <a:r>
                        <a:rPr lang="nl-NL" sz="1000" dirty="0" err="1">
                          <a:solidFill>
                            <a:srgbClr val="2F528F"/>
                          </a:solidFill>
                          <a:effectLst/>
                        </a:rPr>
                        <a:t>NederlandsVrijeTijds-Onderzoek</a:t>
                      </a:r>
                      <a:r>
                        <a:rPr lang="nl-NL" sz="1000" dirty="0">
                          <a:solidFill>
                            <a:srgbClr val="2F528F"/>
                          </a:solidFill>
                          <a:effectLst/>
                        </a:rPr>
                        <a:t> (NBTC 2024))</a:t>
                      </a:r>
                      <a:endParaRPr lang="nl-NL" sz="1000" dirty="0">
                        <a:solidFill>
                          <a:srgbClr val="2F528F"/>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361" marR="68361" marT="36080" marB="36080">
                    <a:lnL w="12700" cap="flat" cmpd="sng" algn="ctr">
                      <a:solidFill>
                        <a:srgbClr val="2F528F"/>
                      </a:solidFill>
                      <a:prstDash val="solid"/>
                      <a:round/>
                      <a:headEnd type="none" w="med" len="med"/>
                      <a:tailEnd type="none" w="med" len="med"/>
                    </a:lnL>
                    <a:lnR w="12700" cap="flat" cmpd="sng" algn="ctr">
                      <a:solidFill>
                        <a:srgbClr val="2F528F"/>
                      </a:solidFill>
                      <a:prstDash val="solid"/>
                      <a:round/>
                      <a:headEnd type="none" w="med" len="med"/>
                      <a:tailEnd type="none" w="med" len="med"/>
                    </a:lnR>
                    <a:lnT w="12700" cap="flat" cmpd="sng" algn="ctr">
                      <a:solidFill>
                        <a:srgbClr val="2F528F"/>
                      </a:solidFill>
                      <a:prstDash val="solid"/>
                      <a:round/>
                      <a:headEnd type="none" w="med" len="med"/>
                      <a:tailEnd type="none" w="med" len="med"/>
                    </a:lnT>
                    <a:lnB w="12700" cap="flat" cmpd="sng" algn="ctr">
                      <a:solidFill>
                        <a:srgbClr val="2F528F"/>
                      </a:solidFill>
                      <a:prstDash val="solid"/>
                      <a:round/>
                      <a:headEnd type="none" w="med" len="med"/>
                      <a:tailEnd type="none" w="med" len="med"/>
                    </a:lnB>
                    <a:noFill/>
                  </a:tcPr>
                </a:tc>
                <a:extLst>
                  <a:ext uri="{0D108BD9-81ED-4DB2-BD59-A6C34878D82A}">
                    <a16:rowId xmlns:a16="http://schemas.microsoft.com/office/drawing/2014/main" val="2098946969"/>
                  </a:ext>
                </a:extLst>
              </a:tr>
            </a:tbl>
          </a:graphicData>
        </a:graphic>
      </p:graphicFrame>
      <p:sp>
        <p:nvSpPr>
          <p:cNvPr id="16" name="Rechthoek 15">
            <a:extLst>
              <a:ext uri="{FF2B5EF4-FFF2-40B4-BE49-F238E27FC236}">
                <a16:creationId xmlns:a16="http://schemas.microsoft.com/office/drawing/2014/main" id="{73F9EED3-E40B-4187-AA22-4A3DD2E6FAF1}"/>
              </a:ext>
            </a:extLst>
          </p:cNvPr>
          <p:cNvSpPr/>
          <p:nvPr/>
        </p:nvSpPr>
        <p:spPr>
          <a:xfrm>
            <a:off x="776750" y="5673704"/>
            <a:ext cx="7289699" cy="523220"/>
          </a:xfrm>
          <a:prstGeom prst="rect">
            <a:avLst/>
          </a:prstGeom>
        </p:spPr>
        <p:txBody>
          <a:bodyPr wrap="square">
            <a:spAutoFit/>
          </a:bodyPr>
          <a:lstStyle/>
          <a:p>
            <a:r>
              <a:rPr lang="nl-NL" sz="1400" i="1" dirty="0">
                <a:solidFill>
                  <a:srgbClr val="016299"/>
                </a:solidFill>
                <a:latin typeface="DIN-Regular"/>
              </a:rPr>
              <a:t>*Vrijetijdsactiviteit: een (dag)recreatieve activiteit die wordt ondernomen buiten de eigen woning met een minimale duur van één uur (inclusief eventuele reistijd)</a:t>
            </a:r>
            <a:endParaRPr lang="nl-NL" sz="1400" i="1" dirty="0">
              <a:solidFill>
                <a:srgbClr val="016299"/>
              </a:solidFill>
            </a:endParaRPr>
          </a:p>
        </p:txBody>
      </p:sp>
    </p:spTree>
    <p:extLst>
      <p:ext uri="{BB962C8B-B14F-4D97-AF65-F5344CB8AC3E}">
        <p14:creationId xmlns:p14="http://schemas.microsoft.com/office/powerpoint/2010/main" val="37817036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a:extLst>
              <a:ext uri="{FF2B5EF4-FFF2-40B4-BE49-F238E27FC236}">
                <a16:creationId xmlns:a16="http://schemas.microsoft.com/office/drawing/2014/main" id="{5486AFD6-8752-43E1-9097-CC4707C6BE3D}"/>
              </a:ext>
            </a:extLst>
          </p:cNvPr>
          <p:cNvSpPr>
            <a:spLocks noGrp="1"/>
          </p:cNvSpPr>
          <p:nvPr>
            <p:ph type="title"/>
          </p:nvPr>
        </p:nvSpPr>
        <p:spPr/>
        <p:txBody>
          <a:bodyPr/>
          <a:lstStyle/>
          <a:p>
            <a:r>
              <a:rPr lang="nl-NL" dirty="0"/>
              <a:t>Downloads</a:t>
            </a:r>
          </a:p>
        </p:txBody>
      </p:sp>
      <p:sp>
        <p:nvSpPr>
          <p:cNvPr id="14" name="Tijdelijke aanduiding voor tekst 13">
            <a:extLst>
              <a:ext uri="{FF2B5EF4-FFF2-40B4-BE49-F238E27FC236}">
                <a16:creationId xmlns:a16="http://schemas.microsoft.com/office/drawing/2014/main" id="{FE155A46-F916-47C9-8C23-8675BA2BA1FC}"/>
              </a:ext>
            </a:extLst>
          </p:cNvPr>
          <p:cNvSpPr>
            <a:spLocks noGrp="1"/>
          </p:cNvSpPr>
          <p:nvPr>
            <p:ph type="body" sz="half" idx="2"/>
          </p:nvPr>
        </p:nvSpPr>
        <p:spPr>
          <a:xfrm>
            <a:off x="2883462" y="1632748"/>
            <a:ext cx="2868409" cy="543287"/>
          </a:xfrm>
        </p:spPr>
        <p:txBody>
          <a:bodyPr/>
          <a:lstStyle/>
          <a:p>
            <a:r>
              <a:rPr lang="nl-NL" sz="2000" dirty="0">
                <a:latin typeface="Tw Cen MT" panose="020B0602020104020603" pitchFamily="34" charset="0"/>
              </a:rPr>
              <a:t>Rapportage Zeeuws vrijetijdsonderzoek 2024	</a:t>
            </a:r>
          </a:p>
        </p:txBody>
      </p:sp>
      <p:pic>
        <p:nvPicPr>
          <p:cNvPr id="4" name="Afbeelding 3">
            <a:extLst>
              <a:ext uri="{FF2B5EF4-FFF2-40B4-BE49-F238E27FC236}">
                <a16:creationId xmlns:a16="http://schemas.microsoft.com/office/drawing/2014/main" id="{516336AF-DC5F-4F7F-A017-1485BA8DAD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0430" t="10230" r="10430" b="10230"/>
          <a:stretch/>
        </p:blipFill>
        <p:spPr>
          <a:xfrm>
            <a:off x="884584" y="1632748"/>
            <a:ext cx="1891792" cy="1901356"/>
          </a:xfrm>
          <a:prstGeom prst="rect">
            <a:avLst/>
          </a:prstGeom>
        </p:spPr>
      </p:pic>
      <p:pic>
        <p:nvPicPr>
          <p:cNvPr id="8" name="Afbeelding 7">
            <a:extLst>
              <a:ext uri="{FF2B5EF4-FFF2-40B4-BE49-F238E27FC236}">
                <a16:creationId xmlns:a16="http://schemas.microsoft.com/office/drawing/2014/main" id="{A781BA0A-EDB4-4E0C-A171-90E6E237018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6942" t="6163" r="5823" b="6163"/>
          <a:stretch/>
        </p:blipFill>
        <p:spPr>
          <a:xfrm>
            <a:off x="6096000" y="1632749"/>
            <a:ext cx="1891792" cy="1901355"/>
          </a:xfrm>
          <a:prstGeom prst="rect">
            <a:avLst/>
          </a:prstGeom>
        </p:spPr>
      </p:pic>
      <p:sp>
        <p:nvSpPr>
          <p:cNvPr id="12" name="Rechthoek 11">
            <a:extLst>
              <a:ext uri="{FF2B5EF4-FFF2-40B4-BE49-F238E27FC236}">
                <a16:creationId xmlns:a16="http://schemas.microsoft.com/office/drawing/2014/main" id="{90896695-680A-4280-9910-F0C06CC55A32}"/>
              </a:ext>
            </a:extLst>
          </p:cNvPr>
          <p:cNvSpPr/>
          <p:nvPr/>
        </p:nvSpPr>
        <p:spPr>
          <a:xfrm>
            <a:off x="8662219" y="5678326"/>
            <a:ext cx="2936799" cy="10023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7" name="Afbeelding 16">
            <a:extLst>
              <a:ext uri="{FF2B5EF4-FFF2-40B4-BE49-F238E27FC236}">
                <a16:creationId xmlns:a16="http://schemas.microsoft.com/office/drawing/2014/main" id="{5DE9F1C0-12FF-4237-804F-DE246F955A1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67250" y="6077701"/>
            <a:ext cx="1573162" cy="519333"/>
          </a:xfrm>
          <a:prstGeom prst="rect">
            <a:avLst/>
          </a:prstGeom>
        </p:spPr>
      </p:pic>
      <p:pic>
        <p:nvPicPr>
          <p:cNvPr id="18" name="Picture 2" descr="Persvoorlichting - Impuls Zeeland helpt jou als ondernemer met innoveren,  investeren en internationaliseren">
            <a:extLst>
              <a:ext uri="{FF2B5EF4-FFF2-40B4-BE49-F238E27FC236}">
                <a16:creationId xmlns:a16="http://schemas.microsoft.com/office/drawing/2014/main" id="{234EA5EE-4BDA-417F-A17E-DFC9D851FD59}"/>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0241212" y="6120282"/>
            <a:ext cx="1353805" cy="434170"/>
          </a:xfrm>
          <a:prstGeom prst="rect">
            <a:avLst/>
          </a:prstGeom>
          <a:noFill/>
          <a:extLst>
            <a:ext uri="{909E8E84-426E-40DD-AFC4-6F175D3DCCD1}">
              <a14:hiddenFill xmlns:a14="http://schemas.microsoft.com/office/drawing/2010/main">
                <a:solidFill>
                  <a:srgbClr val="FFFFFF"/>
                </a:solidFill>
              </a14:hiddenFill>
            </a:ext>
          </a:extLst>
        </p:spPr>
      </p:pic>
      <p:sp>
        <p:nvSpPr>
          <p:cNvPr id="3" name="Rechthoek 2">
            <a:extLst>
              <a:ext uri="{FF2B5EF4-FFF2-40B4-BE49-F238E27FC236}">
                <a16:creationId xmlns:a16="http://schemas.microsoft.com/office/drawing/2014/main" id="{67F5D0DF-439B-4C73-A8E9-EC58E4DB7BB3}"/>
              </a:ext>
            </a:extLst>
          </p:cNvPr>
          <p:cNvSpPr/>
          <p:nvPr/>
        </p:nvSpPr>
        <p:spPr>
          <a:xfrm>
            <a:off x="8180438" y="1561379"/>
            <a:ext cx="3608439" cy="947182"/>
          </a:xfrm>
          <a:prstGeom prst="rect">
            <a:avLst/>
          </a:prstGeom>
        </p:spPr>
        <p:txBody>
          <a:bodyPr wrap="square">
            <a:spAutoFit/>
          </a:bodyPr>
          <a:lstStyle/>
          <a:p>
            <a:pPr lvl="0">
              <a:lnSpc>
                <a:spcPts val="2200"/>
              </a:lnSpc>
            </a:pPr>
            <a:r>
              <a:rPr lang="nl-NL" sz="2000" b="1" dirty="0">
                <a:solidFill>
                  <a:prstClr val="white"/>
                </a:solidFill>
                <a:latin typeface="Tw Cen MT" panose="020B0602020104020603" pitchFamily="34" charset="0"/>
              </a:rPr>
              <a:t>Leefstijlvinder, een praktische gids voor de Zeeuwse vrijetijdssector</a:t>
            </a:r>
          </a:p>
        </p:txBody>
      </p:sp>
      <p:sp>
        <p:nvSpPr>
          <p:cNvPr id="11" name="Tijdelijke aanduiding voor tekst 13">
            <a:extLst>
              <a:ext uri="{FF2B5EF4-FFF2-40B4-BE49-F238E27FC236}">
                <a16:creationId xmlns:a16="http://schemas.microsoft.com/office/drawing/2014/main" id="{9607EA08-A526-46FE-8CC6-898899F437A8}"/>
              </a:ext>
            </a:extLst>
          </p:cNvPr>
          <p:cNvSpPr txBox="1">
            <a:spLocks/>
          </p:cNvSpPr>
          <p:nvPr/>
        </p:nvSpPr>
        <p:spPr>
          <a:xfrm>
            <a:off x="8180438" y="3977115"/>
            <a:ext cx="3126978" cy="543287"/>
          </a:xfrm>
          <a:prstGeom prst="rect">
            <a:avLst/>
          </a:prstGeom>
        </p:spPr>
        <p:txBody>
          <a:bodyPr vert="horz" lIns="91440" tIns="0" rIns="91440" bIns="0" rtlCol="0">
            <a:noAutofit/>
          </a:bodyPr>
          <a:lstStyle>
            <a:lvl1pPr marL="0" indent="0" algn="l" defTabSz="914400" rtl="0" eaLnBrk="1" latinLnBrk="0" hangingPunct="1">
              <a:lnSpc>
                <a:spcPts val="2200"/>
              </a:lnSpc>
              <a:spcBef>
                <a:spcPts val="0"/>
              </a:spcBef>
              <a:buFont typeface="Arial" panose="020B0604020202020204" pitchFamily="34" charset="0"/>
              <a:buNone/>
              <a:defRPr sz="2400" b="1" i="0" kern="1200" cap="none" baseline="0">
                <a:solidFill>
                  <a:schemeClr val="bg1"/>
                </a:solidFill>
                <a:latin typeface="+mn-lt"/>
                <a:ea typeface="+mn-ea"/>
                <a:cs typeface="+mn-cs"/>
              </a:defRPr>
            </a:lvl1pPr>
            <a:lvl2pPr marL="342900" indent="0" algn="l" defTabSz="914400" rtl="0" eaLnBrk="1" latinLnBrk="0" hangingPunct="1">
              <a:lnSpc>
                <a:spcPct val="90000"/>
              </a:lnSpc>
              <a:spcBef>
                <a:spcPts val="500"/>
              </a:spcBef>
              <a:buFont typeface="Arial" panose="020B0604020202020204" pitchFamily="34" charset="0"/>
              <a:buNone/>
              <a:defRPr sz="1050" kern="1200">
                <a:solidFill>
                  <a:schemeClr val="tx1"/>
                </a:solidFill>
                <a:latin typeface="+mn-lt"/>
                <a:ea typeface="+mn-ea"/>
                <a:cs typeface="+mn-cs"/>
              </a:defRPr>
            </a:lvl2pPr>
            <a:lvl3pPr marL="6858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3pPr>
            <a:lvl4pPr marL="10287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4pPr>
            <a:lvl5pPr marL="13716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5pPr>
            <a:lvl6pPr marL="17145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6pPr>
            <a:lvl7pPr marL="20574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7pPr>
            <a:lvl8pPr marL="24003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8pPr>
            <a:lvl9pPr marL="27432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9pPr>
          </a:lstStyle>
          <a:p>
            <a:r>
              <a:rPr lang="nl-NL" sz="2000" dirty="0">
                <a:latin typeface="Tw Cen MT" panose="020B0602020104020603" pitchFamily="34" charset="0"/>
              </a:rPr>
              <a:t>Rapportage Verblijfsbezoek in Zeeland 2024	</a:t>
            </a:r>
          </a:p>
        </p:txBody>
      </p:sp>
      <p:sp>
        <p:nvSpPr>
          <p:cNvPr id="15" name="Tijdelijke aanduiding voor tekst 13">
            <a:extLst>
              <a:ext uri="{FF2B5EF4-FFF2-40B4-BE49-F238E27FC236}">
                <a16:creationId xmlns:a16="http://schemas.microsoft.com/office/drawing/2014/main" id="{68F2CA8B-7104-4B93-9397-BC23087CBBBC}"/>
              </a:ext>
            </a:extLst>
          </p:cNvPr>
          <p:cNvSpPr txBox="1">
            <a:spLocks/>
          </p:cNvSpPr>
          <p:nvPr/>
        </p:nvSpPr>
        <p:spPr>
          <a:xfrm>
            <a:off x="2883462" y="3977116"/>
            <a:ext cx="2868409" cy="543287"/>
          </a:xfrm>
          <a:prstGeom prst="rect">
            <a:avLst/>
          </a:prstGeom>
        </p:spPr>
        <p:txBody>
          <a:bodyPr vert="horz" lIns="91440" tIns="0" rIns="91440" bIns="0" rtlCol="0">
            <a:noAutofit/>
          </a:bodyPr>
          <a:lstStyle>
            <a:lvl1pPr marL="0" indent="0" algn="l" defTabSz="914400" rtl="0" eaLnBrk="1" latinLnBrk="0" hangingPunct="1">
              <a:lnSpc>
                <a:spcPts val="2200"/>
              </a:lnSpc>
              <a:spcBef>
                <a:spcPts val="0"/>
              </a:spcBef>
              <a:buFont typeface="Arial" panose="020B0604020202020204" pitchFamily="34" charset="0"/>
              <a:buNone/>
              <a:defRPr sz="2400" b="1" i="0" kern="1200" cap="none" baseline="0">
                <a:solidFill>
                  <a:schemeClr val="bg1"/>
                </a:solidFill>
                <a:latin typeface="+mn-lt"/>
                <a:ea typeface="+mn-ea"/>
                <a:cs typeface="+mn-cs"/>
              </a:defRPr>
            </a:lvl1pPr>
            <a:lvl2pPr marL="342900" indent="0" algn="l" defTabSz="914400" rtl="0" eaLnBrk="1" latinLnBrk="0" hangingPunct="1">
              <a:lnSpc>
                <a:spcPct val="90000"/>
              </a:lnSpc>
              <a:spcBef>
                <a:spcPts val="500"/>
              </a:spcBef>
              <a:buFont typeface="Arial" panose="020B0604020202020204" pitchFamily="34" charset="0"/>
              <a:buNone/>
              <a:defRPr sz="1050" kern="1200">
                <a:solidFill>
                  <a:schemeClr val="tx1"/>
                </a:solidFill>
                <a:latin typeface="+mn-lt"/>
                <a:ea typeface="+mn-ea"/>
                <a:cs typeface="+mn-cs"/>
              </a:defRPr>
            </a:lvl2pPr>
            <a:lvl3pPr marL="685800" indent="0" algn="l" defTabSz="914400" rtl="0" eaLnBrk="1" latinLnBrk="0" hangingPunct="1">
              <a:lnSpc>
                <a:spcPct val="90000"/>
              </a:lnSpc>
              <a:spcBef>
                <a:spcPts val="500"/>
              </a:spcBef>
              <a:buFont typeface="Arial" panose="020B0604020202020204" pitchFamily="34" charset="0"/>
              <a:buNone/>
              <a:defRPr sz="900" kern="1200">
                <a:solidFill>
                  <a:schemeClr val="tx1"/>
                </a:solidFill>
                <a:latin typeface="+mn-lt"/>
                <a:ea typeface="+mn-ea"/>
                <a:cs typeface="+mn-cs"/>
              </a:defRPr>
            </a:lvl3pPr>
            <a:lvl4pPr marL="10287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4pPr>
            <a:lvl5pPr marL="13716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5pPr>
            <a:lvl6pPr marL="17145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6pPr>
            <a:lvl7pPr marL="20574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7pPr>
            <a:lvl8pPr marL="24003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8pPr>
            <a:lvl9pPr marL="2743200" indent="0" algn="l" defTabSz="914400" rtl="0" eaLnBrk="1" latinLnBrk="0" hangingPunct="1">
              <a:lnSpc>
                <a:spcPct val="90000"/>
              </a:lnSpc>
              <a:spcBef>
                <a:spcPts val="500"/>
              </a:spcBef>
              <a:buFont typeface="Arial" panose="020B0604020202020204" pitchFamily="34" charset="0"/>
              <a:buNone/>
              <a:defRPr sz="750" kern="1200">
                <a:solidFill>
                  <a:schemeClr val="tx1"/>
                </a:solidFill>
                <a:latin typeface="+mn-lt"/>
                <a:ea typeface="+mn-ea"/>
                <a:cs typeface="+mn-cs"/>
              </a:defRPr>
            </a:lvl9pPr>
          </a:lstStyle>
          <a:p>
            <a:r>
              <a:rPr lang="nl-NL" sz="2000" dirty="0">
                <a:latin typeface="Tw Cen MT" panose="020B0602020104020603" pitchFamily="34" charset="0"/>
              </a:rPr>
              <a:t>Rapportage </a:t>
            </a:r>
            <a:r>
              <a:rPr lang="nl-NL" sz="2000" dirty="0" err="1">
                <a:latin typeface="Tw Cen MT" panose="020B0602020104020603" pitchFamily="34" charset="0"/>
              </a:rPr>
              <a:t>Dagbezoek</a:t>
            </a:r>
            <a:r>
              <a:rPr lang="nl-NL" sz="2000" dirty="0">
                <a:latin typeface="Tw Cen MT" panose="020B0602020104020603" pitchFamily="34" charset="0"/>
              </a:rPr>
              <a:t> in Zeeland 2024	</a:t>
            </a:r>
          </a:p>
        </p:txBody>
      </p:sp>
      <p:pic>
        <p:nvPicPr>
          <p:cNvPr id="9" name="Afbeelding 8">
            <a:extLst>
              <a:ext uri="{FF2B5EF4-FFF2-40B4-BE49-F238E27FC236}">
                <a16:creationId xmlns:a16="http://schemas.microsoft.com/office/drawing/2014/main" id="{B776ECD9-0C5B-41EC-B7D5-193F79572C5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11119" t="11021" r="11118" b="10871"/>
          <a:stretch/>
        </p:blipFill>
        <p:spPr>
          <a:xfrm>
            <a:off x="884584" y="3977116"/>
            <a:ext cx="1891792" cy="1900163"/>
          </a:xfrm>
          <a:prstGeom prst="rect">
            <a:avLst/>
          </a:prstGeom>
        </p:spPr>
      </p:pic>
      <p:pic>
        <p:nvPicPr>
          <p:cNvPr id="16" name="Afbeelding 15">
            <a:extLst>
              <a:ext uri="{FF2B5EF4-FFF2-40B4-BE49-F238E27FC236}">
                <a16:creationId xmlns:a16="http://schemas.microsoft.com/office/drawing/2014/main" id="{C1377131-435F-4491-922B-D418FA61E111}"/>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9398" t="9828" r="9742" b="9312"/>
          <a:stretch/>
        </p:blipFill>
        <p:spPr>
          <a:xfrm>
            <a:off x="6096000" y="3977115"/>
            <a:ext cx="1891792" cy="1891793"/>
          </a:xfrm>
          <a:prstGeom prst="rect">
            <a:avLst/>
          </a:prstGeom>
        </p:spPr>
      </p:pic>
    </p:spTree>
    <p:extLst>
      <p:ext uri="{BB962C8B-B14F-4D97-AF65-F5344CB8AC3E}">
        <p14:creationId xmlns:p14="http://schemas.microsoft.com/office/powerpoint/2010/main" val="1247662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2053E1DD-4E35-40AC-9FBD-B325BFB2341F}"/>
              </a:ext>
            </a:extLst>
          </p:cNvPr>
          <p:cNvSpPr>
            <a:spLocks noGrp="1"/>
          </p:cNvSpPr>
          <p:nvPr>
            <p:ph type="title"/>
          </p:nvPr>
        </p:nvSpPr>
        <p:spPr/>
        <p:txBody>
          <a:bodyPr/>
          <a:lstStyle/>
          <a:p>
            <a:r>
              <a:rPr lang="nl-NL" dirty="0">
                <a:solidFill>
                  <a:srgbClr val="016299"/>
                </a:solidFill>
              </a:rPr>
              <a:t>De focus ligt vaak op de ‘bezoeker’ van buiten…</a:t>
            </a:r>
          </a:p>
        </p:txBody>
      </p:sp>
      <p:sp>
        <p:nvSpPr>
          <p:cNvPr id="6" name="Rechthoek 5">
            <a:extLst>
              <a:ext uri="{FF2B5EF4-FFF2-40B4-BE49-F238E27FC236}">
                <a16:creationId xmlns:a16="http://schemas.microsoft.com/office/drawing/2014/main" id="{9612966C-5440-4DE4-98B8-3FE3BB2D9DC5}"/>
              </a:ext>
            </a:extLst>
          </p:cNvPr>
          <p:cNvSpPr/>
          <p:nvPr/>
        </p:nvSpPr>
        <p:spPr>
          <a:xfrm>
            <a:off x="8662219" y="5678326"/>
            <a:ext cx="2936799" cy="10023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9B298D68-5397-4FE8-89A8-CABE25211FF2}"/>
              </a:ext>
            </a:extLst>
          </p:cNvPr>
          <p:cNvSpPr/>
          <p:nvPr/>
        </p:nvSpPr>
        <p:spPr>
          <a:xfrm>
            <a:off x="8662219" y="5678326"/>
            <a:ext cx="2936799" cy="10023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Picture 2" descr="Persvoorlichting - Impuls Zeeland helpt jou als ondernemer met innoveren,  investeren en internationaliseren">
            <a:extLst>
              <a:ext uri="{FF2B5EF4-FFF2-40B4-BE49-F238E27FC236}">
                <a16:creationId xmlns:a16="http://schemas.microsoft.com/office/drawing/2014/main" id="{51E19C91-967A-485C-8854-C384BF85538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241212" y="6120282"/>
            <a:ext cx="1353805" cy="434170"/>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a:extLst>
              <a:ext uri="{FF2B5EF4-FFF2-40B4-BE49-F238E27FC236}">
                <a16:creationId xmlns:a16="http://schemas.microsoft.com/office/drawing/2014/main" id="{167AACFA-1303-4A59-BFE3-C8F0C0CFE7B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67250" y="6077701"/>
            <a:ext cx="1573162" cy="519333"/>
          </a:xfrm>
          <a:prstGeom prst="rect">
            <a:avLst/>
          </a:prstGeom>
        </p:spPr>
      </p:pic>
      <p:sp>
        <p:nvSpPr>
          <p:cNvPr id="11" name="Tijdelijke aanduiding voor inhoud 11">
            <a:extLst>
              <a:ext uri="{FF2B5EF4-FFF2-40B4-BE49-F238E27FC236}">
                <a16:creationId xmlns:a16="http://schemas.microsoft.com/office/drawing/2014/main" id="{3296971F-C59D-4793-9568-AA1902777C95}"/>
              </a:ext>
            </a:extLst>
          </p:cNvPr>
          <p:cNvSpPr txBox="1">
            <a:spLocks/>
          </p:cNvSpPr>
          <p:nvPr/>
        </p:nvSpPr>
        <p:spPr>
          <a:xfrm>
            <a:off x="883061" y="1864243"/>
            <a:ext cx="10697334" cy="1940841"/>
          </a:xfrm>
          <a:prstGeom prst="rect">
            <a:avLst/>
          </a:prstGeom>
        </p:spPr>
        <p:txBody>
          <a:bodyPr vert="horz" lIns="91440" tIns="45720" rIns="91440" bIns="45720" numCol="1" spcCol="360000" rtlCol="0">
            <a:normAutofit/>
          </a:bodyPr>
          <a:lstStyle>
            <a:lvl1pPr marL="342900" indent="-342900" algn="l" defTabSz="914400" rtl="0" eaLnBrk="1" latinLnBrk="0" hangingPunct="1">
              <a:lnSpc>
                <a:spcPct val="90000"/>
              </a:lnSpc>
              <a:spcBef>
                <a:spcPts val="10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1pPr>
            <a:lvl2pPr marL="600075" indent="-257175" algn="l" defTabSz="914400" rtl="0" eaLnBrk="1" latinLnBrk="0" hangingPunct="1">
              <a:lnSpc>
                <a:spcPct val="90000"/>
              </a:lnSpc>
              <a:spcBef>
                <a:spcPts val="5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2pPr>
            <a:lvl3pPr marL="942975" indent="-257175" algn="l" defTabSz="914400" rtl="0" eaLnBrk="1" latinLnBrk="0" hangingPunct="1">
              <a:lnSpc>
                <a:spcPct val="90000"/>
              </a:lnSpc>
              <a:spcBef>
                <a:spcPts val="5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3pPr>
            <a:lvl4pPr marL="1243013" indent="-214313" algn="l" defTabSz="914400" rtl="0" eaLnBrk="1" latinLnBrk="0" hangingPunct="1">
              <a:lnSpc>
                <a:spcPct val="90000"/>
              </a:lnSpc>
              <a:spcBef>
                <a:spcPts val="5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4pPr>
            <a:lvl5pPr marL="1585913" indent="-214313" algn="l" defTabSz="914400" rtl="0" eaLnBrk="1" latinLnBrk="0" hangingPunct="1">
              <a:lnSpc>
                <a:spcPct val="90000"/>
              </a:lnSpc>
              <a:spcBef>
                <a:spcPts val="5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nl-NL" dirty="0"/>
              <a:t>… maar Zeeuwen recreëren óók volop in de eigen woonomgeving. </a:t>
            </a:r>
          </a:p>
          <a:p>
            <a:pPr marL="0" indent="0">
              <a:spcBef>
                <a:spcPts val="0"/>
              </a:spcBef>
              <a:buFont typeface="Arial" panose="020B0604020202020204" pitchFamily="34" charset="0"/>
              <a:buNone/>
            </a:pPr>
            <a:r>
              <a:rPr lang="nl-NL" dirty="0"/>
              <a:t>… en zijn dus ook deel van de doelgroep!</a:t>
            </a:r>
          </a:p>
          <a:p>
            <a:pPr marL="0" indent="0">
              <a:spcBef>
                <a:spcPts val="0"/>
              </a:spcBef>
              <a:buFont typeface="Arial" panose="020B0604020202020204" pitchFamily="34" charset="0"/>
              <a:buNone/>
            </a:pPr>
            <a:endParaRPr lang="nl-NL" dirty="0"/>
          </a:p>
          <a:p>
            <a:pPr marL="0" indent="0">
              <a:spcBef>
                <a:spcPts val="0"/>
              </a:spcBef>
              <a:buFont typeface="Arial" panose="020B0604020202020204" pitchFamily="34" charset="0"/>
              <a:buNone/>
            </a:pPr>
            <a:endParaRPr lang="nl-NL" dirty="0"/>
          </a:p>
          <a:p>
            <a:pPr marL="0" indent="0">
              <a:spcBef>
                <a:spcPts val="0"/>
              </a:spcBef>
              <a:buFont typeface="Arial" panose="020B0604020202020204" pitchFamily="34" charset="0"/>
              <a:buNone/>
            </a:pPr>
            <a:r>
              <a:rPr lang="nl-NL" sz="1600" b="1" dirty="0"/>
              <a:t>Omvang van toerisme en recreatie in Zeeland (KCKT, 2024)</a:t>
            </a:r>
          </a:p>
        </p:txBody>
      </p:sp>
      <p:graphicFrame>
        <p:nvGraphicFramePr>
          <p:cNvPr id="13" name="Table 5">
            <a:extLst>
              <a:ext uri="{FF2B5EF4-FFF2-40B4-BE49-F238E27FC236}">
                <a16:creationId xmlns:a16="http://schemas.microsoft.com/office/drawing/2014/main" id="{BB755B29-95B2-4EB6-B214-32ADD8B5CA67}"/>
              </a:ext>
            </a:extLst>
          </p:cNvPr>
          <p:cNvGraphicFramePr>
            <a:graphicFrameLocks noGrp="1"/>
          </p:cNvGraphicFramePr>
          <p:nvPr/>
        </p:nvGraphicFramePr>
        <p:xfrm>
          <a:off x="838201" y="3363519"/>
          <a:ext cx="10742194" cy="2136720"/>
        </p:xfrm>
        <a:graphic>
          <a:graphicData uri="http://schemas.openxmlformats.org/drawingml/2006/table">
            <a:tbl>
              <a:tblPr firstRow="1" bandRow="1">
                <a:tableStyleId>{5C22544A-7EE6-4342-B048-85BDC9FD1C3A}</a:tableStyleId>
              </a:tblPr>
              <a:tblGrid>
                <a:gridCol w="1701424">
                  <a:extLst>
                    <a:ext uri="{9D8B030D-6E8A-4147-A177-3AD203B41FA5}">
                      <a16:colId xmlns:a16="http://schemas.microsoft.com/office/drawing/2014/main" val="700524165"/>
                    </a:ext>
                  </a:extLst>
                </a:gridCol>
                <a:gridCol w="1701424">
                  <a:extLst>
                    <a:ext uri="{9D8B030D-6E8A-4147-A177-3AD203B41FA5}">
                      <a16:colId xmlns:a16="http://schemas.microsoft.com/office/drawing/2014/main" val="1351592483"/>
                    </a:ext>
                  </a:extLst>
                </a:gridCol>
                <a:gridCol w="195590">
                  <a:extLst>
                    <a:ext uri="{9D8B030D-6E8A-4147-A177-3AD203B41FA5}">
                      <a16:colId xmlns:a16="http://schemas.microsoft.com/office/drawing/2014/main" val="4260161340"/>
                    </a:ext>
                  </a:extLst>
                </a:gridCol>
                <a:gridCol w="1800000">
                  <a:extLst>
                    <a:ext uri="{9D8B030D-6E8A-4147-A177-3AD203B41FA5}">
                      <a16:colId xmlns:a16="http://schemas.microsoft.com/office/drawing/2014/main" val="2135380927"/>
                    </a:ext>
                  </a:extLst>
                </a:gridCol>
                <a:gridCol w="1688805">
                  <a:extLst>
                    <a:ext uri="{9D8B030D-6E8A-4147-A177-3AD203B41FA5}">
                      <a16:colId xmlns:a16="http://schemas.microsoft.com/office/drawing/2014/main" val="340260309"/>
                    </a:ext>
                  </a:extLst>
                </a:gridCol>
                <a:gridCol w="1688805">
                  <a:extLst>
                    <a:ext uri="{9D8B030D-6E8A-4147-A177-3AD203B41FA5}">
                      <a16:colId xmlns:a16="http://schemas.microsoft.com/office/drawing/2014/main" val="1490310300"/>
                    </a:ext>
                  </a:extLst>
                </a:gridCol>
                <a:gridCol w="166146">
                  <a:extLst>
                    <a:ext uri="{9D8B030D-6E8A-4147-A177-3AD203B41FA5}">
                      <a16:colId xmlns:a16="http://schemas.microsoft.com/office/drawing/2014/main" val="60495173"/>
                    </a:ext>
                  </a:extLst>
                </a:gridCol>
                <a:gridCol w="1800000">
                  <a:extLst>
                    <a:ext uri="{9D8B030D-6E8A-4147-A177-3AD203B41FA5}">
                      <a16:colId xmlns:a16="http://schemas.microsoft.com/office/drawing/2014/main" val="576882923"/>
                    </a:ext>
                  </a:extLst>
                </a:gridCol>
              </a:tblGrid>
              <a:tr h="239264">
                <a:tc gridSpan="2">
                  <a:txBody>
                    <a:bodyPr/>
                    <a:lstStyle/>
                    <a:p>
                      <a:pPr algn="ctr"/>
                      <a:r>
                        <a:rPr lang="nl-NL" sz="1600" dirty="0">
                          <a:effectLst/>
                        </a:rPr>
                        <a:t>Verblijfsbezoekers</a:t>
                      </a:r>
                      <a:endParaRPr lang="nl-NL" sz="1600" dirty="0">
                        <a:solidFill>
                          <a:srgbClr val="595959"/>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361" marR="68361" marT="36080" marB="36080">
                    <a:lnL w="12700" cap="flat" cmpd="sng" algn="ctr">
                      <a:solidFill>
                        <a:srgbClr val="2F528F"/>
                      </a:solidFill>
                      <a:prstDash val="solid"/>
                      <a:round/>
                      <a:headEnd type="none" w="med" len="med"/>
                      <a:tailEnd type="none" w="med" len="med"/>
                    </a:lnL>
                    <a:lnR w="12700" cap="flat" cmpd="sng" algn="ctr">
                      <a:solidFill>
                        <a:srgbClr val="2F528F"/>
                      </a:solidFill>
                      <a:prstDash val="solid"/>
                      <a:round/>
                      <a:headEnd type="none" w="med" len="med"/>
                      <a:tailEnd type="none" w="med" len="med"/>
                    </a:lnR>
                    <a:lnT w="12700" cap="flat" cmpd="sng" algn="ctr">
                      <a:solidFill>
                        <a:srgbClr val="2F528F"/>
                      </a:solidFill>
                      <a:prstDash val="solid"/>
                      <a:round/>
                      <a:headEnd type="none" w="med" len="med"/>
                      <a:tailEnd type="none" w="med" len="med"/>
                    </a:lnT>
                    <a:lnB w="12700" cap="flat" cmpd="sng" algn="ctr">
                      <a:solidFill>
                        <a:srgbClr val="2F528F"/>
                      </a:solidFill>
                      <a:prstDash val="solid"/>
                      <a:round/>
                      <a:headEnd type="none" w="med" len="med"/>
                      <a:tailEnd type="none" w="med" len="med"/>
                    </a:lnB>
                    <a:solidFill>
                      <a:srgbClr val="2F528F"/>
                    </a:solidFill>
                  </a:tcPr>
                </a:tc>
                <a:tc hMerge="1">
                  <a:txBody>
                    <a:bodyPr/>
                    <a:lstStyle/>
                    <a:p>
                      <a:endParaRPr lang="nl-NL"/>
                    </a:p>
                  </a:txBody>
                  <a:tcPr/>
                </a:tc>
                <a:tc>
                  <a:txBody>
                    <a:bodyPr/>
                    <a:lstStyle/>
                    <a:p>
                      <a:pPr algn="ctr"/>
                      <a:r>
                        <a:rPr lang="nl-NL" sz="1600" dirty="0">
                          <a:effectLst/>
                        </a:rPr>
                        <a:t> </a:t>
                      </a:r>
                      <a:endParaRPr lang="nl-NL" sz="1600" dirty="0">
                        <a:solidFill>
                          <a:srgbClr val="595959"/>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361" marR="68361" marT="36080" marB="36080">
                    <a:lnL w="12700" cap="flat" cmpd="sng" algn="ctr">
                      <a:solidFill>
                        <a:srgbClr val="2F528F"/>
                      </a:solidFill>
                      <a:prstDash val="solid"/>
                      <a:round/>
                      <a:headEnd type="none" w="med" len="med"/>
                      <a:tailEnd type="none" w="med" len="med"/>
                    </a:lnL>
                    <a:lnR w="12700" cap="flat" cmpd="sng" algn="ctr">
                      <a:solidFill>
                        <a:srgbClr val="2F528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gridSpan="3">
                  <a:txBody>
                    <a:bodyPr/>
                    <a:lstStyle/>
                    <a:p>
                      <a:pPr algn="ctr"/>
                      <a:r>
                        <a:rPr lang="nl-NL" sz="1600" dirty="0">
                          <a:effectLst/>
                        </a:rPr>
                        <a:t>Dagbezoekers</a:t>
                      </a:r>
                      <a:endParaRPr lang="nl-NL" sz="1600" dirty="0">
                        <a:solidFill>
                          <a:srgbClr val="595959"/>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361" marR="68361" marT="36080" marB="36080">
                    <a:lnL w="12700" cap="flat" cmpd="sng" algn="ctr">
                      <a:solidFill>
                        <a:srgbClr val="2F528F"/>
                      </a:solidFill>
                      <a:prstDash val="solid"/>
                      <a:round/>
                      <a:headEnd type="none" w="med" len="med"/>
                      <a:tailEnd type="none" w="med" len="med"/>
                    </a:lnL>
                    <a:lnR w="12700" cap="flat" cmpd="sng" algn="ctr">
                      <a:solidFill>
                        <a:srgbClr val="2F528F"/>
                      </a:solidFill>
                      <a:prstDash val="solid"/>
                      <a:round/>
                      <a:headEnd type="none" w="med" len="med"/>
                      <a:tailEnd type="none" w="med" len="med"/>
                    </a:lnR>
                    <a:lnT w="12700" cap="flat" cmpd="sng" algn="ctr">
                      <a:solidFill>
                        <a:srgbClr val="2F528F"/>
                      </a:solidFill>
                      <a:prstDash val="solid"/>
                      <a:round/>
                      <a:headEnd type="none" w="med" len="med"/>
                      <a:tailEnd type="none" w="med" len="med"/>
                    </a:lnT>
                    <a:lnB w="12700" cap="flat" cmpd="sng" algn="ctr">
                      <a:solidFill>
                        <a:srgbClr val="2F528F"/>
                      </a:solidFill>
                      <a:prstDash val="solid"/>
                      <a:round/>
                      <a:headEnd type="none" w="med" len="med"/>
                      <a:tailEnd type="none" w="med" len="med"/>
                    </a:lnB>
                    <a:solidFill>
                      <a:srgbClr val="2F528F"/>
                    </a:solidFill>
                  </a:tcPr>
                </a:tc>
                <a:tc hMerge="1">
                  <a:txBody>
                    <a:bodyPr/>
                    <a:lstStyle/>
                    <a:p>
                      <a:endParaRPr lang="nl-NL"/>
                    </a:p>
                  </a:txBody>
                  <a:tcPr/>
                </a:tc>
                <a:tc hMerge="1">
                  <a:txBody>
                    <a:bodyPr/>
                    <a:lstStyle/>
                    <a:p>
                      <a:endParaRPr lang="nl-NL"/>
                    </a:p>
                  </a:txBody>
                  <a:tcPr/>
                </a:tc>
                <a:tc>
                  <a:txBody>
                    <a:bodyPr/>
                    <a:lstStyle/>
                    <a:p>
                      <a:pPr algn="ctr"/>
                      <a:r>
                        <a:rPr lang="nl-NL" sz="1600" dirty="0">
                          <a:effectLst/>
                        </a:rPr>
                        <a:t> </a:t>
                      </a:r>
                      <a:endParaRPr lang="nl-NL" sz="1600" dirty="0">
                        <a:solidFill>
                          <a:srgbClr val="595959"/>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361" marR="68361" marT="36080" marB="36080">
                    <a:lnL w="12700" cap="flat" cmpd="sng" algn="ctr">
                      <a:solidFill>
                        <a:srgbClr val="2F528F"/>
                      </a:solidFill>
                      <a:prstDash val="solid"/>
                      <a:round/>
                      <a:headEnd type="none" w="med" len="med"/>
                      <a:tailEnd type="none" w="med" len="med"/>
                    </a:lnL>
                    <a:lnR w="12700" cap="flat" cmpd="sng" algn="ctr">
                      <a:solidFill>
                        <a:srgbClr val="2F528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nl-NL" sz="1600" dirty="0">
                          <a:effectLst/>
                        </a:rPr>
                        <a:t>Vrijetijdsgedrag</a:t>
                      </a:r>
                      <a:endParaRPr lang="nl-NL" sz="1600" dirty="0">
                        <a:solidFill>
                          <a:srgbClr val="595959"/>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361" marR="68361" marT="36080" marB="36080">
                    <a:lnL w="12700" cap="flat" cmpd="sng" algn="ctr">
                      <a:solidFill>
                        <a:srgbClr val="2F528F"/>
                      </a:solidFill>
                      <a:prstDash val="solid"/>
                      <a:round/>
                      <a:headEnd type="none" w="med" len="med"/>
                      <a:tailEnd type="none" w="med" len="med"/>
                    </a:lnL>
                    <a:lnR w="12700" cap="flat" cmpd="sng" algn="ctr">
                      <a:solidFill>
                        <a:srgbClr val="2F528F"/>
                      </a:solidFill>
                      <a:prstDash val="solid"/>
                      <a:round/>
                      <a:headEnd type="none" w="med" len="med"/>
                      <a:tailEnd type="none" w="med" len="med"/>
                    </a:lnR>
                    <a:lnT w="12700" cap="flat" cmpd="sng" algn="ctr">
                      <a:solidFill>
                        <a:srgbClr val="2F528F"/>
                      </a:solidFill>
                      <a:prstDash val="solid"/>
                      <a:round/>
                      <a:headEnd type="none" w="med" len="med"/>
                      <a:tailEnd type="none" w="med" len="med"/>
                    </a:lnT>
                    <a:lnB w="12700" cap="flat" cmpd="sng" algn="ctr">
                      <a:solidFill>
                        <a:srgbClr val="2F528F"/>
                      </a:solidFill>
                      <a:prstDash val="solid"/>
                      <a:round/>
                      <a:headEnd type="none" w="med" len="med"/>
                      <a:tailEnd type="none" w="med" len="med"/>
                    </a:lnB>
                    <a:solidFill>
                      <a:srgbClr val="2F528F"/>
                    </a:solidFill>
                  </a:tcPr>
                </a:tc>
                <a:extLst>
                  <a:ext uri="{0D108BD9-81ED-4DB2-BD59-A6C34878D82A}">
                    <a16:rowId xmlns:a16="http://schemas.microsoft.com/office/drawing/2014/main" val="711330339"/>
                  </a:ext>
                </a:extLst>
              </a:tr>
              <a:tr h="239264">
                <a:tc>
                  <a:txBody>
                    <a:bodyPr/>
                    <a:lstStyle/>
                    <a:p>
                      <a:pPr algn="ctr"/>
                      <a:r>
                        <a:rPr lang="nl-NL" sz="1600" b="1" dirty="0">
                          <a:solidFill>
                            <a:srgbClr val="2F528F"/>
                          </a:solidFill>
                          <a:effectLst/>
                        </a:rPr>
                        <a:t>Toeristen</a:t>
                      </a:r>
                      <a:endParaRPr lang="nl-NL" sz="1600" b="1" dirty="0">
                        <a:solidFill>
                          <a:srgbClr val="2F528F"/>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361" marR="68361" marT="36080" marB="36080">
                    <a:lnL w="12700" cap="flat" cmpd="sng" algn="ctr">
                      <a:solidFill>
                        <a:srgbClr val="2F528F"/>
                      </a:solidFill>
                      <a:prstDash val="solid"/>
                      <a:round/>
                      <a:headEnd type="none" w="med" len="med"/>
                      <a:tailEnd type="none" w="med" len="med"/>
                    </a:lnL>
                    <a:lnR w="12700" cap="flat" cmpd="sng" algn="ctr">
                      <a:solidFill>
                        <a:srgbClr val="2F528F"/>
                      </a:solidFill>
                      <a:prstDash val="solid"/>
                      <a:round/>
                      <a:headEnd type="none" w="med" len="med"/>
                      <a:tailEnd type="none" w="med" len="med"/>
                    </a:lnR>
                    <a:lnT w="12700" cap="flat" cmpd="sng" algn="ctr">
                      <a:solidFill>
                        <a:srgbClr val="2F528F"/>
                      </a:solidFill>
                      <a:prstDash val="solid"/>
                      <a:round/>
                      <a:headEnd type="none" w="med" len="med"/>
                      <a:tailEnd type="none" w="med" len="med"/>
                    </a:lnT>
                    <a:lnB w="12700" cap="flat" cmpd="sng" algn="ctr">
                      <a:solidFill>
                        <a:srgbClr val="2F528F"/>
                      </a:solidFill>
                      <a:prstDash val="solid"/>
                      <a:round/>
                      <a:headEnd type="none" w="med" len="med"/>
                      <a:tailEnd type="none" w="med" len="med"/>
                    </a:lnB>
                  </a:tcPr>
                </a:tc>
                <a:tc>
                  <a:txBody>
                    <a:bodyPr/>
                    <a:lstStyle/>
                    <a:p>
                      <a:pPr algn="ctr"/>
                      <a:r>
                        <a:rPr lang="nl-NL" sz="1600" b="1" dirty="0">
                          <a:solidFill>
                            <a:srgbClr val="2F528F"/>
                          </a:solidFill>
                          <a:effectLst/>
                        </a:rPr>
                        <a:t>Vaste gasten</a:t>
                      </a:r>
                      <a:endParaRPr lang="nl-NL" sz="1600" b="1" dirty="0">
                        <a:solidFill>
                          <a:srgbClr val="2F528F"/>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361" marR="68361" marT="36080" marB="36080">
                    <a:lnL w="12700" cap="flat" cmpd="sng" algn="ctr">
                      <a:solidFill>
                        <a:srgbClr val="2F528F"/>
                      </a:solidFill>
                      <a:prstDash val="solid"/>
                      <a:round/>
                      <a:headEnd type="none" w="med" len="med"/>
                      <a:tailEnd type="none" w="med" len="med"/>
                    </a:lnL>
                    <a:lnR w="12700" cap="flat" cmpd="sng" algn="ctr">
                      <a:solidFill>
                        <a:srgbClr val="2F528F"/>
                      </a:solidFill>
                      <a:prstDash val="solid"/>
                      <a:round/>
                      <a:headEnd type="none" w="med" len="med"/>
                      <a:tailEnd type="none" w="med" len="med"/>
                    </a:lnR>
                    <a:lnT w="12700" cap="flat" cmpd="sng" algn="ctr">
                      <a:solidFill>
                        <a:srgbClr val="2F528F"/>
                      </a:solidFill>
                      <a:prstDash val="solid"/>
                      <a:round/>
                      <a:headEnd type="none" w="med" len="med"/>
                      <a:tailEnd type="none" w="med" len="med"/>
                    </a:lnT>
                    <a:lnB w="12700" cap="flat" cmpd="sng" algn="ctr">
                      <a:solidFill>
                        <a:srgbClr val="2F528F"/>
                      </a:solidFill>
                      <a:prstDash val="solid"/>
                      <a:round/>
                      <a:headEnd type="none" w="med" len="med"/>
                      <a:tailEnd type="none" w="med" len="med"/>
                    </a:lnB>
                  </a:tcPr>
                </a:tc>
                <a:tc>
                  <a:txBody>
                    <a:bodyPr/>
                    <a:lstStyle/>
                    <a:p>
                      <a:pPr algn="ctr"/>
                      <a:r>
                        <a:rPr lang="nl-NL" sz="1600" b="1" dirty="0">
                          <a:solidFill>
                            <a:srgbClr val="2F528F"/>
                          </a:solidFill>
                          <a:effectLst/>
                        </a:rPr>
                        <a:t> </a:t>
                      </a:r>
                      <a:endParaRPr lang="nl-NL" sz="1600" b="1" dirty="0">
                        <a:solidFill>
                          <a:srgbClr val="2F528F"/>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361" marR="68361" marT="36080" marB="36080">
                    <a:lnL w="12700" cap="flat" cmpd="sng" algn="ctr">
                      <a:solidFill>
                        <a:srgbClr val="2F528F"/>
                      </a:solidFill>
                      <a:prstDash val="solid"/>
                      <a:round/>
                      <a:headEnd type="none" w="med" len="med"/>
                      <a:tailEnd type="none" w="med" len="med"/>
                    </a:lnL>
                    <a:lnR w="12700" cap="flat" cmpd="sng" algn="ctr">
                      <a:solidFill>
                        <a:srgbClr val="2F528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nl-NL" sz="1600" b="1" dirty="0">
                          <a:solidFill>
                            <a:srgbClr val="2F528F"/>
                          </a:solidFill>
                          <a:effectLst/>
                        </a:rPr>
                        <a:t>uit Nederland</a:t>
                      </a:r>
                      <a:endParaRPr lang="nl-NL" sz="1600" b="1" dirty="0">
                        <a:solidFill>
                          <a:srgbClr val="2F528F"/>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361" marR="68361" marT="36080" marB="36080">
                    <a:lnL w="12700" cap="flat" cmpd="sng" algn="ctr">
                      <a:solidFill>
                        <a:srgbClr val="2F528F"/>
                      </a:solidFill>
                      <a:prstDash val="solid"/>
                      <a:round/>
                      <a:headEnd type="none" w="med" len="med"/>
                      <a:tailEnd type="none" w="med" len="med"/>
                    </a:lnL>
                    <a:lnR w="12700" cap="flat" cmpd="sng" algn="ctr">
                      <a:solidFill>
                        <a:srgbClr val="2F528F"/>
                      </a:solidFill>
                      <a:prstDash val="solid"/>
                      <a:round/>
                      <a:headEnd type="none" w="med" len="med"/>
                      <a:tailEnd type="none" w="med" len="med"/>
                    </a:lnR>
                    <a:lnT w="12700" cap="flat" cmpd="sng" algn="ctr">
                      <a:solidFill>
                        <a:srgbClr val="2F528F"/>
                      </a:solidFill>
                      <a:prstDash val="solid"/>
                      <a:round/>
                      <a:headEnd type="none" w="med" len="med"/>
                      <a:tailEnd type="none" w="med" len="med"/>
                    </a:lnT>
                    <a:lnB w="12700" cap="flat" cmpd="sng" algn="ctr">
                      <a:solidFill>
                        <a:srgbClr val="2F528F"/>
                      </a:solidFill>
                      <a:prstDash val="solid"/>
                      <a:round/>
                      <a:headEnd type="none" w="med" len="med"/>
                      <a:tailEnd type="none" w="med" len="med"/>
                    </a:lnB>
                  </a:tcPr>
                </a:tc>
                <a:tc>
                  <a:txBody>
                    <a:bodyPr/>
                    <a:lstStyle/>
                    <a:p>
                      <a:pPr algn="ctr"/>
                      <a:r>
                        <a:rPr lang="nl-NL" sz="1600" b="1" dirty="0">
                          <a:solidFill>
                            <a:srgbClr val="2F528F"/>
                          </a:solidFill>
                          <a:effectLst/>
                        </a:rPr>
                        <a:t>uit België</a:t>
                      </a:r>
                      <a:endParaRPr lang="nl-NL" sz="1600" b="1" dirty="0">
                        <a:solidFill>
                          <a:srgbClr val="2F528F"/>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361" marR="68361" marT="36080" marB="36080">
                    <a:lnL w="12700" cap="flat" cmpd="sng" algn="ctr">
                      <a:solidFill>
                        <a:srgbClr val="2F528F"/>
                      </a:solidFill>
                      <a:prstDash val="solid"/>
                      <a:round/>
                      <a:headEnd type="none" w="med" len="med"/>
                      <a:tailEnd type="none" w="med" len="med"/>
                    </a:lnL>
                    <a:lnR w="12700" cap="flat" cmpd="sng" algn="ctr">
                      <a:solidFill>
                        <a:srgbClr val="2F528F"/>
                      </a:solidFill>
                      <a:prstDash val="solid"/>
                      <a:round/>
                      <a:headEnd type="none" w="med" len="med"/>
                      <a:tailEnd type="none" w="med" len="med"/>
                    </a:lnR>
                    <a:lnT w="12700" cap="flat" cmpd="sng" algn="ctr">
                      <a:solidFill>
                        <a:srgbClr val="2F528F"/>
                      </a:solidFill>
                      <a:prstDash val="solid"/>
                      <a:round/>
                      <a:headEnd type="none" w="med" len="med"/>
                      <a:tailEnd type="none" w="med" len="med"/>
                    </a:lnT>
                    <a:lnB w="12700" cap="flat" cmpd="sng" algn="ctr">
                      <a:solidFill>
                        <a:srgbClr val="2F528F"/>
                      </a:solidFill>
                      <a:prstDash val="solid"/>
                      <a:round/>
                      <a:headEnd type="none" w="med" len="med"/>
                      <a:tailEnd type="none" w="med" len="med"/>
                    </a:lnB>
                  </a:tcPr>
                </a:tc>
                <a:tc>
                  <a:txBody>
                    <a:bodyPr/>
                    <a:lstStyle/>
                    <a:p>
                      <a:pPr algn="ctr"/>
                      <a:r>
                        <a:rPr lang="nl-NL" sz="1600" b="1" dirty="0">
                          <a:solidFill>
                            <a:srgbClr val="2F528F"/>
                          </a:solidFill>
                          <a:effectLst/>
                        </a:rPr>
                        <a:t>Uit Duitsland</a:t>
                      </a:r>
                      <a:endParaRPr lang="nl-NL" sz="1600" b="1" dirty="0">
                        <a:solidFill>
                          <a:srgbClr val="2F528F"/>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361" marR="68361" marT="36080" marB="36080">
                    <a:lnL w="12700" cap="flat" cmpd="sng" algn="ctr">
                      <a:solidFill>
                        <a:srgbClr val="2F528F"/>
                      </a:solidFill>
                      <a:prstDash val="solid"/>
                      <a:round/>
                      <a:headEnd type="none" w="med" len="med"/>
                      <a:tailEnd type="none" w="med" len="med"/>
                    </a:lnL>
                    <a:lnR w="12700" cap="flat" cmpd="sng" algn="ctr">
                      <a:solidFill>
                        <a:srgbClr val="2F528F"/>
                      </a:solidFill>
                      <a:prstDash val="solid"/>
                      <a:round/>
                      <a:headEnd type="none" w="med" len="med"/>
                      <a:tailEnd type="none" w="med" len="med"/>
                    </a:lnR>
                    <a:lnT w="12700" cap="flat" cmpd="sng" algn="ctr">
                      <a:solidFill>
                        <a:srgbClr val="2F528F"/>
                      </a:solidFill>
                      <a:prstDash val="solid"/>
                      <a:round/>
                      <a:headEnd type="none" w="med" len="med"/>
                      <a:tailEnd type="none" w="med" len="med"/>
                    </a:lnT>
                    <a:lnB w="12700" cap="flat" cmpd="sng" algn="ctr">
                      <a:solidFill>
                        <a:srgbClr val="2F528F"/>
                      </a:solidFill>
                      <a:prstDash val="solid"/>
                      <a:round/>
                      <a:headEnd type="none" w="med" len="med"/>
                      <a:tailEnd type="none" w="med" len="med"/>
                    </a:lnB>
                  </a:tcPr>
                </a:tc>
                <a:tc>
                  <a:txBody>
                    <a:bodyPr/>
                    <a:lstStyle/>
                    <a:p>
                      <a:pPr algn="ctr"/>
                      <a:r>
                        <a:rPr lang="nl-NL" sz="1600" b="1" dirty="0">
                          <a:solidFill>
                            <a:srgbClr val="2F528F"/>
                          </a:solidFill>
                          <a:effectLst/>
                        </a:rPr>
                        <a:t> </a:t>
                      </a:r>
                      <a:endParaRPr lang="nl-NL" sz="1600" b="1" dirty="0">
                        <a:solidFill>
                          <a:srgbClr val="2F528F"/>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361" marR="68361" marT="36080" marB="36080">
                    <a:lnL w="12700" cap="flat" cmpd="sng" algn="ctr">
                      <a:solidFill>
                        <a:srgbClr val="2F528F"/>
                      </a:solidFill>
                      <a:prstDash val="solid"/>
                      <a:round/>
                      <a:headEnd type="none" w="med" len="med"/>
                      <a:tailEnd type="none" w="med" len="med"/>
                    </a:lnL>
                    <a:lnR w="12700" cap="flat" cmpd="sng" algn="ctr">
                      <a:solidFill>
                        <a:srgbClr val="2F528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nl-NL" sz="1600" b="1" dirty="0">
                          <a:solidFill>
                            <a:srgbClr val="2F528F"/>
                          </a:solidFill>
                          <a:effectLst/>
                        </a:rPr>
                        <a:t>door Zeeuwen</a:t>
                      </a:r>
                      <a:endParaRPr lang="nl-NL" sz="1600" b="1" dirty="0">
                        <a:solidFill>
                          <a:srgbClr val="2F528F"/>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361" marR="68361" marT="36080" marB="36080">
                    <a:lnL w="12700" cap="flat" cmpd="sng" algn="ctr">
                      <a:solidFill>
                        <a:srgbClr val="2F528F"/>
                      </a:solidFill>
                      <a:prstDash val="solid"/>
                      <a:round/>
                      <a:headEnd type="none" w="med" len="med"/>
                      <a:tailEnd type="none" w="med" len="med"/>
                    </a:lnL>
                    <a:lnR w="12700" cap="flat" cmpd="sng" algn="ctr">
                      <a:solidFill>
                        <a:srgbClr val="2F528F"/>
                      </a:solidFill>
                      <a:prstDash val="solid"/>
                      <a:round/>
                      <a:headEnd type="none" w="med" len="med"/>
                      <a:tailEnd type="none" w="med" len="med"/>
                    </a:lnR>
                    <a:lnT w="12700" cap="flat" cmpd="sng" algn="ctr">
                      <a:solidFill>
                        <a:srgbClr val="2F528F"/>
                      </a:solidFill>
                      <a:prstDash val="solid"/>
                      <a:round/>
                      <a:headEnd type="none" w="med" len="med"/>
                      <a:tailEnd type="none" w="med" len="med"/>
                    </a:lnT>
                    <a:lnB w="12700" cap="flat" cmpd="sng" algn="ctr">
                      <a:solidFill>
                        <a:srgbClr val="2F528F"/>
                      </a:solidFill>
                      <a:prstDash val="solid"/>
                      <a:round/>
                      <a:headEnd type="none" w="med" len="med"/>
                      <a:tailEnd type="none" w="med" len="med"/>
                    </a:lnB>
                  </a:tcPr>
                </a:tc>
                <a:extLst>
                  <a:ext uri="{0D108BD9-81ED-4DB2-BD59-A6C34878D82A}">
                    <a16:rowId xmlns:a16="http://schemas.microsoft.com/office/drawing/2014/main" val="2091246551"/>
                  </a:ext>
                </a:extLst>
              </a:tr>
              <a:tr h="770963">
                <a:tc>
                  <a:txBody>
                    <a:bodyPr/>
                    <a:lstStyle/>
                    <a:p>
                      <a:r>
                        <a:rPr lang="nl-NL" sz="1600" dirty="0">
                          <a:solidFill>
                            <a:srgbClr val="2F528F"/>
                          </a:solidFill>
                          <a:effectLst/>
                        </a:rPr>
                        <a:t>15,6 miljoen overnachtingen</a:t>
                      </a:r>
                    </a:p>
                    <a:p>
                      <a:endParaRPr lang="nl-NL" sz="1600" dirty="0">
                        <a:solidFill>
                          <a:srgbClr val="2F528F"/>
                        </a:solidFill>
                        <a:effectLst/>
                      </a:endParaRPr>
                    </a:p>
                    <a:p>
                      <a:endParaRPr lang="nl-NL" sz="1600" dirty="0">
                        <a:solidFill>
                          <a:srgbClr val="2F528F"/>
                        </a:solidFill>
                        <a:effectLst/>
                      </a:endParaRPr>
                    </a:p>
                    <a:p>
                      <a:r>
                        <a:rPr lang="nl-NL" sz="1000" dirty="0">
                          <a:solidFill>
                            <a:srgbClr val="2F528F"/>
                          </a:solidFill>
                          <a:effectLst/>
                        </a:rPr>
                        <a:t>(bron: CBS Statistiek Logiesaccommodaties, aangevuld met analyse KCKT) </a:t>
                      </a:r>
                      <a:endParaRPr lang="nl-NL" sz="1000" dirty="0">
                        <a:solidFill>
                          <a:srgbClr val="2F528F"/>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361" marR="68361" marT="36080" marB="36080">
                    <a:lnL w="12700" cap="flat" cmpd="sng" algn="ctr">
                      <a:solidFill>
                        <a:srgbClr val="2F528F"/>
                      </a:solidFill>
                      <a:prstDash val="solid"/>
                      <a:round/>
                      <a:headEnd type="none" w="med" len="med"/>
                      <a:tailEnd type="none" w="med" len="med"/>
                    </a:lnL>
                    <a:lnR w="12700" cap="flat" cmpd="sng" algn="ctr">
                      <a:solidFill>
                        <a:srgbClr val="2F528F"/>
                      </a:solidFill>
                      <a:prstDash val="solid"/>
                      <a:round/>
                      <a:headEnd type="none" w="med" len="med"/>
                      <a:tailEnd type="none" w="med" len="med"/>
                    </a:lnR>
                    <a:lnT w="12700" cap="flat" cmpd="sng" algn="ctr">
                      <a:solidFill>
                        <a:srgbClr val="2F528F"/>
                      </a:solidFill>
                      <a:prstDash val="solid"/>
                      <a:round/>
                      <a:headEnd type="none" w="med" len="med"/>
                      <a:tailEnd type="none" w="med" len="med"/>
                    </a:lnT>
                    <a:lnB w="12700" cap="flat" cmpd="sng" algn="ctr">
                      <a:solidFill>
                        <a:srgbClr val="2F528F"/>
                      </a:solidFill>
                      <a:prstDash val="solid"/>
                      <a:round/>
                      <a:headEnd type="none" w="med" len="med"/>
                      <a:tailEnd type="none" w="med" len="med"/>
                    </a:lnB>
                    <a:noFill/>
                  </a:tcPr>
                </a:tc>
                <a:tc>
                  <a:txBody>
                    <a:bodyPr/>
                    <a:lstStyle/>
                    <a:p>
                      <a:r>
                        <a:rPr lang="nl-NL" sz="1600" dirty="0">
                          <a:solidFill>
                            <a:srgbClr val="2F528F"/>
                          </a:solidFill>
                          <a:effectLst/>
                        </a:rPr>
                        <a:t>6,2 miljoen overnachtingen</a:t>
                      </a:r>
                    </a:p>
                    <a:p>
                      <a:endParaRPr lang="nl-NL" sz="1600" dirty="0">
                        <a:solidFill>
                          <a:srgbClr val="2F528F"/>
                        </a:solidFill>
                        <a:effectLst/>
                      </a:endParaRPr>
                    </a:p>
                    <a:p>
                      <a:br>
                        <a:rPr lang="nl-NL" sz="1600" dirty="0">
                          <a:solidFill>
                            <a:srgbClr val="2F528F"/>
                          </a:solidFill>
                          <a:effectLst/>
                        </a:rPr>
                      </a:br>
                      <a:r>
                        <a:rPr lang="nl-NL" sz="1000" dirty="0">
                          <a:solidFill>
                            <a:srgbClr val="2F528F"/>
                          </a:solidFill>
                          <a:effectLst/>
                        </a:rPr>
                        <a:t>(bron: eigen analyse KCKT)</a:t>
                      </a:r>
                      <a:endParaRPr lang="nl-NL" sz="1000" dirty="0">
                        <a:solidFill>
                          <a:srgbClr val="2F528F"/>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361" marR="68361" marT="36080" marB="36080">
                    <a:lnL w="12700" cap="flat" cmpd="sng" algn="ctr">
                      <a:solidFill>
                        <a:srgbClr val="2F528F"/>
                      </a:solidFill>
                      <a:prstDash val="solid"/>
                      <a:round/>
                      <a:headEnd type="none" w="med" len="med"/>
                      <a:tailEnd type="none" w="med" len="med"/>
                    </a:lnL>
                    <a:lnR w="12700" cap="flat" cmpd="sng" algn="ctr">
                      <a:solidFill>
                        <a:srgbClr val="2F528F"/>
                      </a:solidFill>
                      <a:prstDash val="solid"/>
                      <a:round/>
                      <a:headEnd type="none" w="med" len="med"/>
                      <a:tailEnd type="none" w="med" len="med"/>
                    </a:lnR>
                    <a:lnT w="12700" cap="flat" cmpd="sng" algn="ctr">
                      <a:solidFill>
                        <a:srgbClr val="2F528F"/>
                      </a:solidFill>
                      <a:prstDash val="solid"/>
                      <a:round/>
                      <a:headEnd type="none" w="med" len="med"/>
                      <a:tailEnd type="none" w="med" len="med"/>
                    </a:lnT>
                    <a:lnB w="12700" cap="flat" cmpd="sng" algn="ctr">
                      <a:solidFill>
                        <a:srgbClr val="2F528F"/>
                      </a:solidFill>
                      <a:prstDash val="solid"/>
                      <a:round/>
                      <a:headEnd type="none" w="med" len="med"/>
                      <a:tailEnd type="none" w="med" len="med"/>
                    </a:lnB>
                    <a:noFill/>
                  </a:tcPr>
                </a:tc>
                <a:tc>
                  <a:txBody>
                    <a:bodyPr/>
                    <a:lstStyle/>
                    <a:p>
                      <a:r>
                        <a:rPr lang="nl-NL" sz="1600" dirty="0">
                          <a:solidFill>
                            <a:srgbClr val="2F528F"/>
                          </a:solidFill>
                          <a:effectLst/>
                        </a:rPr>
                        <a:t> </a:t>
                      </a:r>
                      <a:endParaRPr lang="nl-NL" sz="1600" dirty="0">
                        <a:solidFill>
                          <a:srgbClr val="2F528F"/>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361" marR="68361" marT="36080" marB="36080">
                    <a:lnL w="12700" cap="flat" cmpd="sng" algn="ctr">
                      <a:solidFill>
                        <a:srgbClr val="2F528F"/>
                      </a:solidFill>
                      <a:prstDash val="solid"/>
                      <a:round/>
                      <a:headEnd type="none" w="med" len="med"/>
                      <a:tailEnd type="none" w="med" len="med"/>
                    </a:lnL>
                    <a:lnR w="12700" cap="flat" cmpd="sng" algn="ctr">
                      <a:solidFill>
                        <a:srgbClr val="2F528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nl-NL" sz="1600" dirty="0">
                          <a:solidFill>
                            <a:srgbClr val="2F528F"/>
                          </a:solidFill>
                          <a:effectLst/>
                        </a:rPr>
                        <a:t>6,5 miljoen vrijetijdsactiviteiten</a:t>
                      </a:r>
                      <a:br>
                        <a:rPr lang="nl-NL" sz="1600" dirty="0">
                          <a:solidFill>
                            <a:srgbClr val="2F528F"/>
                          </a:solidFill>
                          <a:effectLst/>
                        </a:rPr>
                      </a:br>
                      <a:endParaRPr lang="nl-NL" sz="1600" dirty="0">
                        <a:solidFill>
                          <a:srgbClr val="2F528F"/>
                        </a:solidFill>
                        <a:effectLst/>
                      </a:endParaRPr>
                    </a:p>
                    <a:p>
                      <a:br>
                        <a:rPr lang="nl-NL" sz="1600" dirty="0">
                          <a:solidFill>
                            <a:srgbClr val="2F528F"/>
                          </a:solidFill>
                          <a:effectLst/>
                        </a:rPr>
                      </a:br>
                      <a:r>
                        <a:rPr lang="nl-NL" sz="1000" dirty="0">
                          <a:solidFill>
                            <a:srgbClr val="2F528F"/>
                          </a:solidFill>
                          <a:effectLst/>
                        </a:rPr>
                        <a:t>(bron: </a:t>
                      </a:r>
                      <a:r>
                        <a:rPr lang="nl-NL" sz="1000" dirty="0" err="1">
                          <a:solidFill>
                            <a:srgbClr val="2F528F"/>
                          </a:solidFill>
                          <a:effectLst/>
                        </a:rPr>
                        <a:t>NederlandsVrijeTijds-Onderzoek</a:t>
                      </a:r>
                      <a:r>
                        <a:rPr lang="nl-NL" sz="1000" dirty="0">
                          <a:solidFill>
                            <a:srgbClr val="2F528F"/>
                          </a:solidFill>
                          <a:effectLst/>
                        </a:rPr>
                        <a:t> (NBTC 2024))</a:t>
                      </a:r>
                      <a:endParaRPr lang="nl-NL" sz="1000" dirty="0">
                        <a:solidFill>
                          <a:srgbClr val="2F528F"/>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361" marR="68361" marT="36080" marB="36080">
                    <a:lnL w="12700" cap="flat" cmpd="sng" algn="ctr">
                      <a:solidFill>
                        <a:srgbClr val="2F528F"/>
                      </a:solidFill>
                      <a:prstDash val="solid"/>
                      <a:round/>
                      <a:headEnd type="none" w="med" len="med"/>
                      <a:tailEnd type="none" w="med" len="med"/>
                    </a:lnL>
                    <a:lnR w="12700" cap="flat" cmpd="sng" algn="ctr">
                      <a:solidFill>
                        <a:srgbClr val="2F528F"/>
                      </a:solidFill>
                      <a:prstDash val="solid"/>
                      <a:round/>
                      <a:headEnd type="none" w="med" len="med"/>
                      <a:tailEnd type="none" w="med" len="med"/>
                    </a:lnR>
                    <a:lnT w="12700" cap="flat" cmpd="sng" algn="ctr">
                      <a:solidFill>
                        <a:srgbClr val="2F528F"/>
                      </a:solidFill>
                      <a:prstDash val="solid"/>
                      <a:round/>
                      <a:headEnd type="none" w="med" len="med"/>
                      <a:tailEnd type="none" w="med" len="med"/>
                    </a:lnT>
                    <a:lnB w="12700" cap="flat" cmpd="sng" algn="ctr">
                      <a:solidFill>
                        <a:srgbClr val="2F528F"/>
                      </a:solidFill>
                      <a:prstDash val="solid"/>
                      <a:round/>
                      <a:headEnd type="none" w="med" len="med"/>
                      <a:tailEnd type="none" w="med" len="med"/>
                    </a:lnB>
                    <a:noFill/>
                  </a:tcPr>
                </a:tc>
                <a:tc>
                  <a:txBody>
                    <a:bodyPr/>
                    <a:lstStyle/>
                    <a:p>
                      <a:r>
                        <a:rPr lang="nl-NL" sz="1600" dirty="0">
                          <a:solidFill>
                            <a:srgbClr val="2F528F"/>
                          </a:solidFill>
                          <a:effectLst/>
                        </a:rPr>
                        <a:t>4,3 miljoen dagbezoeken</a:t>
                      </a:r>
                      <a:br>
                        <a:rPr lang="nl-NL" sz="1600" dirty="0">
                          <a:solidFill>
                            <a:srgbClr val="2F528F"/>
                          </a:solidFill>
                          <a:effectLst/>
                        </a:rPr>
                      </a:br>
                      <a:br>
                        <a:rPr lang="nl-NL" sz="1600" dirty="0">
                          <a:solidFill>
                            <a:srgbClr val="2F528F"/>
                          </a:solidFill>
                          <a:effectLst/>
                        </a:rPr>
                      </a:br>
                      <a:br>
                        <a:rPr lang="nl-NL" sz="1600" dirty="0">
                          <a:solidFill>
                            <a:srgbClr val="2F528F"/>
                          </a:solidFill>
                          <a:effectLst/>
                        </a:rPr>
                      </a:br>
                      <a:r>
                        <a:rPr lang="nl-NL" sz="1000" dirty="0">
                          <a:solidFill>
                            <a:srgbClr val="2F528F"/>
                          </a:solidFill>
                          <a:effectLst/>
                        </a:rPr>
                        <a:t>(bron: Onderzoek Inkomend Dagbezoek (NBTC, 2022))</a:t>
                      </a:r>
                      <a:endParaRPr lang="nl-NL" sz="1000" dirty="0">
                        <a:solidFill>
                          <a:srgbClr val="2F528F"/>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361" marR="68361" marT="36080" marB="36080">
                    <a:lnL w="12700" cap="flat" cmpd="sng" algn="ctr">
                      <a:solidFill>
                        <a:srgbClr val="2F528F"/>
                      </a:solidFill>
                      <a:prstDash val="solid"/>
                      <a:round/>
                      <a:headEnd type="none" w="med" len="med"/>
                      <a:tailEnd type="none" w="med" len="med"/>
                    </a:lnL>
                    <a:lnR w="12700" cap="flat" cmpd="sng" algn="ctr">
                      <a:solidFill>
                        <a:srgbClr val="2F528F"/>
                      </a:solidFill>
                      <a:prstDash val="solid"/>
                      <a:round/>
                      <a:headEnd type="none" w="med" len="med"/>
                      <a:tailEnd type="none" w="med" len="med"/>
                    </a:lnR>
                    <a:lnT w="12700" cap="flat" cmpd="sng" algn="ctr">
                      <a:solidFill>
                        <a:srgbClr val="2F528F"/>
                      </a:solidFill>
                      <a:prstDash val="solid"/>
                      <a:round/>
                      <a:headEnd type="none" w="med" len="med"/>
                      <a:tailEnd type="none" w="med" len="med"/>
                    </a:lnT>
                    <a:lnB w="12700" cap="flat" cmpd="sng" algn="ctr">
                      <a:solidFill>
                        <a:srgbClr val="2F528F"/>
                      </a:solidFill>
                      <a:prstDash val="solid"/>
                      <a:round/>
                      <a:headEnd type="none" w="med" len="med"/>
                      <a:tailEnd type="none" w="med" len="med"/>
                    </a:lnB>
                    <a:noFill/>
                  </a:tcPr>
                </a:tc>
                <a:tc>
                  <a:txBody>
                    <a:bodyPr/>
                    <a:lstStyle/>
                    <a:p>
                      <a:r>
                        <a:rPr lang="nl-NL" sz="1600" dirty="0">
                          <a:solidFill>
                            <a:srgbClr val="2F528F"/>
                          </a:solidFill>
                          <a:effectLst/>
                        </a:rPr>
                        <a:t>8,2 miljoen dagbezoeken</a:t>
                      </a:r>
                      <a:br>
                        <a:rPr lang="nl-NL" sz="1600" dirty="0">
                          <a:solidFill>
                            <a:srgbClr val="2F528F"/>
                          </a:solidFill>
                          <a:effectLst/>
                        </a:rPr>
                      </a:br>
                      <a:br>
                        <a:rPr kumimoji="0" lang="nl-NL" sz="1600" b="0" i="0" u="none" strike="noStrike" kern="1200" cap="none" spc="0" normalizeH="0" baseline="0" noProof="0" dirty="0">
                          <a:ln>
                            <a:noFill/>
                          </a:ln>
                          <a:solidFill>
                            <a:srgbClr val="2F528F"/>
                          </a:solidFill>
                          <a:effectLst/>
                          <a:uLnTx/>
                          <a:uFillTx/>
                          <a:latin typeface="+mn-lt"/>
                          <a:ea typeface="+mn-ea"/>
                          <a:cs typeface="+mn-cs"/>
                        </a:rPr>
                      </a:br>
                      <a:br>
                        <a:rPr kumimoji="0" lang="nl-NL" sz="1600" b="0" i="0" u="none" strike="noStrike" kern="1200" cap="none" spc="0" normalizeH="0" baseline="0" noProof="0" dirty="0">
                          <a:ln>
                            <a:noFill/>
                          </a:ln>
                          <a:solidFill>
                            <a:srgbClr val="2F528F"/>
                          </a:solidFill>
                          <a:effectLst/>
                          <a:uLnTx/>
                          <a:uFillTx/>
                          <a:latin typeface="+mn-lt"/>
                          <a:ea typeface="+mn-ea"/>
                          <a:cs typeface="+mn-cs"/>
                        </a:rPr>
                      </a:br>
                      <a:r>
                        <a:rPr kumimoji="0" lang="nl-NL" sz="1000" b="0" i="0" u="none" strike="noStrike" kern="1200" cap="none" spc="0" normalizeH="0" baseline="0" noProof="0" dirty="0">
                          <a:ln>
                            <a:noFill/>
                          </a:ln>
                          <a:solidFill>
                            <a:srgbClr val="2F528F"/>
                          </a:solidFill>
                          <a:effectLst/>
                          <a:uLnTx/>
                          <a:uFillTx/>
                          <a:latin typeface="+mn-lt"/>
                          <a:ea typeface="+mn-ea"/>
                          <a:cs typeface="+mn-cs"/>
                        </a:rPr>
                        <a:t>(bron: Onderzoek Inkomend Dagbezoek (NBTC, 2022))</a:t>
                      </a:r>
                      <a:endParaRPr lang="nl-NL" sz="1600" dirty="0">
                        <a:solidFill>
                          <a:srgbClr val="2F528F"/>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361" marR="68361" marT="36080" marB="36080">
                    <a:lnL w="12700" cap="flat" cmpd="sng" algn="ctr">
                      <a:solidFill>
                        <a:srgbClr val="2F528F"/>
                      </a:solidFill>
                      <a:prstDash val="solid"/>
                      <a:round/>
                      <a:headEnd type="none" w="med" len="med"/>
                      <a:tailEnd type="none" w="med" len="med"/>
                    </a:lnL>
                    <a:lnR w="12700" cap="flat" cmpd="sng" algn="ctr">
                      <a:solidFill>
                        <a:srgbClr val="2F528F"/>
                      </a:solidFill>
                      <a:prstDash val="solid"/>
                      <a:round/>
                      <a:headEnd type="none" w="med" len="med"/>
                      <a:tailEnd type="none" w="med" len="med"/>
                    </a:lnR>
                    <a:lnT w="12700" cap="flat" cmpd="sng" algn="ctr">
                      <a:solidFill>
                        <a:srgbClr val="2F528F"/>
                      </a:solidFill>
                      <a:prstDash val="solid"/>
                      <a:round/>
                      <a:headEnd type="none" w="med" len="med"/>
                      <a:tailEnd type="none" w="med" len="med"/>
                    </a:lnT>
                    <a:lnB w="12700" cap="flat" cmpd="sng" algn="ctr">
                      <a:solidFill>
                        <a:srgbClr val="2F528F"/>
                      </a:solidFill>
                      <a:prstDash val="solid"/>
                      <a:round/>
                      <a:headEnd type="none" w="med" len="med"/>
                      <a:tailEnd type="none" w="med" len="med"/>
                    </a:lnB>
                    <a:noFill/>
                  </a:tcPr>
                </a:tc>
                <a:tc>
                  <a:txBody>
                    <a:bodyPr/>
                    <a:lstStyle/>
                    <a:p>
                      <a:r>
                        <a:rPr lang="nl-NL" sz="1600" dirty="0">
                          <a:solidFill>
                            <a:srgbClr val="2F528F"/>
                          </a:solidFill>
                          <a:effectLst/>
                        </a:rPr>
                        <a:t> </a:t>
                      </a:r>
                      <a:endParaRPr lang="nl-NL" sz="1600" dirty="0">
                        <a:solidFill>
                          <a:srgbClr val="2F528F"/>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361" marR="68361" marT="36080" marB="36080">
                    <a:lnL w="12700" cap="flat" cmpd="sng" algn="ctr">
                      <a:solidFill>
                        <a:srgbClr val="2F528F"/>
                      </a:solidFill>
                      <a:prstDash val="solid"/>
                      <a:round/>
                      <a:headEnd type="none" w="med" len="med"/>
                      <a:tailEnd type="none" w="med" len="med"/>
                    </a:lnL>
                    <a:lnR w="12700" cap="flat" cmpd="sng" algn="ctr">
                      <a:solidFill>
                        <a:srgbClr val="2F528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nl-NL" sz="1600" dirty="0">
                          <a:solidFill>
                            <a:srgbClr val="2F528F"/>
                          </a:solidFill>
                          <a:effectLst/>
                        </a:rPr>
                        <a:t>52,5 miljoen vrijetijdsactiviteiten</a:t>
                      </a:r>
                      <a:br>
                        <a:rPr lang="nl-NL" sz="1600" dirty="0">
                          <a:solidFill>
                            <a:srgbClr val="2F528F"/>
                          </a:solidFill>
                          <a:effectLst/>
                        </a:rPr>
                      </a:br>
                      <a:endParaRPr lang="nl-NL" sz="1600" dirty="0">
                        <a:solidFill>
                          <a:srgbClr val="2F528F"/>
                        </a:solidFill>
                        <a:effectLst/>
                      </a:endParaRPr>
                    </a:p>
                    <a:p>
                      <a:br>
                        <a:rPr lang="nl-NL" sz="1600" dirty="0">
                          <a:solidFill>
                            <a:srgbClr val="2F528F"/>
                          </a:solidFill>
                          <a:effectLst/>
                        </a:rPr>
                      </a:br>
                      <a:r>
                        <a:rPr lang="nl-NL" sz="1000" dirty="0">
                          <a:solidFill>
                            <a:srgbClr val="2F528F"/>
                          </a:solidFill>
                          <a:effectLst/>
                        </a:rPr>
                        <a:t>(bron: </a:t>
                      </a:r>
                      <a:r>
                        <a:rPr lang="nl-NL" sz="1000" dirty="0" err="1">
                          <a:solidFill>
                            <a:srgbClr val="2F528F"/>
                          </a:solidFill>
                          <a:effectLst/>
                        </a:rPr>
                        <a:t>NederlandsVrijeTijds-Onderzoek</a:t>
                      </a:r>
                      <a:r>
                        <a:rPr lang="nl-NL" sz="1000" dirty="0">
                          <a:solidFill>
                            <a:srgbClr val="2F528F"/>
                          </a:solidFill>
                          <a:effectLst/>
                        </a:rPr>
                        <a:t> (NBTC 2024))</a:t>
                      </a:r>
                      <a:endParaRPr lang="nl-NL" sz="1000" dirty="0">
                        <a:solidFill>
                          <a:srgbClr val="2F528F"/>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68361" marR="68361" marT="36080" marB="36080">
                    <a:lnL w="12700" cap="flat" cmpd="sng" algn="ctr">
                      <a:solidFill>
                        <a:srgbClr val="2F528F"/>
                      </a:solidFill>
                      <a:prstDash val="solid"/>
                      <a:round/>
                      <a:headEnd type="none" w="med" len="med"/>
                      <a:tailEnd type="none" w="med" len="med"/>
                    </a:lnL>
                    <a:lnR w="12700" cap="flat" cmpd="sng" algn="ctr">
                      <a:solidFill>
                        <a:srgbClr val="2F528F"/>
                      </a:solidFill>
                      <a:prstDash val="solid"/>
                      <a:round/>
                      <a:headEnd type="none" w="med" len="med"/>
                      <a:tailEnd type="none" w="med" len="med"/>
                    </a:lnR>
                    <a:lnT w="12700" cap="flat" cmpd="sng" algn="ctr">
                      <a:solidFill>
                        <a:srgbClr val="2F528F"/>
                      </a:solidFill>
                      <a:prstDash val="solid"/>
                      <a:round/>
                      <a:headEnd type="none" w="med" len="med"/>
                      <a:tailEnd type="none" w="med" len="med"/>
                    </a:lnT>
                    <a:lnB w="12700" cap="flat" cmpd="sng" algn="ctr">
                      <a:solidFill>
                        <a:srgbClr val="2F528F"/>
                      </a:solidFill>
                      <a:prstDash val="solid"/>
                      <a:round/>
                      <a:headEnd type="none" w="med" len="med"/>
                      <a:tailEnd type="none" w="med" len="med"/>
                    </a:lnB>
                    <a:noFill/>
                  </a:tcPr>
                </a:tc>
                <a:extLst>
                  <a:ext uri="{0D108BD9-81ED-4DB2-BD59-A6C34878D82A}">
                    <a16:rowId xmlns:a16="http://schemas.microsoft.com/office/drawing/2014/main" val="2098946969"/>
                  </a:ext>
                </a:extLst>
              </a:tr>
            </a:tbl>
          </a:graphicData>
        </a:graphic>
      </p:graphicFrame>
      <p:sp>
        <p:nvSpPr>
          <p:cNvPr id="16" name="Rechthoek 15">
            <a:extLst>
              <a:ext uri="{FF2B5EF4-FFF2-40B4-BE49-F238E27FC236}">
                <a16:creationId xmlns:a16="http://schemas.microsoft.com/office/drawing/2014/main" id="{73F9EED3-E40B-4187-AA22-4A3DD2E6FAF1}"/>
              </a:ext>
            </a:extLst>
          </p:cNvPr>
          <p:cNvSpPr/>
          <p:nvPr/>
        </p:nvSpPr>
        <p:spPr>
          <a:xfrm>
            <a:off x="776750" y="5673704"/>
            <a:ext cx="7289699" cy="523220"/>
          </a:xfrm>
          <a:prstGeom prst="rect">
            <a:avLst/>
          </a:prstGeom>
        </p:spPr>
        <p:txBody>
          <a:bodyPr wrap="square">
            <a:spAutoFit/>
          </a:bodyPr>
          <a:lstStyle/>
          <a:p>
            <a:r>
              <a:rPr lang="nl-NL" sz="1400" i="1" dirty="0">
                <a:solidFill>
                  <a:srgbClr val="016299"/>
                </a:solidFill>
                <a:latin typeface="DIN-Regular"/>
              </a:rPr>
              <a:t>*Vrijetijdsactiviteit: een (dag)recreatieve activiteit die wordt ondernomen buiten de eigen woning met een minimale duur van één uur (inclusief eventuele reistijd)</a:t>
            </a:r>
            <a:endParaRPr lang="nl-NL" sz="1400" i="1" dirty="0">
              <a:solidFill>
                <a:srgbClr val="016299"/>
              </a:solidFill>
            </a:endParaRPr>
          </a:p>
        </p:txBody>
      </p:sp>
      <p:sp>
        <p:nvSpPr>
          <p:cNvPr id="2" name="Rechthoek 1">
            <a:extLst>
              <a:ext uri="{FF2B5EF4-FFF2-40B4-BE49-F238E27FC236}">
                <a16:creationId xmlns:a16="http://schemas.microsoft.com/office/drawing/2014/main" id="{39B1F5DC-4C6E-4E0D-92FC-2551D02D83A1}"/>
              </a:ext>
            </a:extLst>
          </p:cNvPr>
          <p:cNvSpPr/>
          <p:nvPr/>
        </p:nvSpPr>
        <p:spPr>
          <a:xfrm>
            <a:off x="9696450" y="3286125"/>
            <a:ext cx="1990725" cy="2299062"/>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672763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F70D5-BA47-4AEA-96DE-A329110C0C00}"/>
              </a:ext>
            </a:extLst>
          </p:cNvPr>
          <p:cNvSpPr>
            <a:spLocks noGrp="1"/>
          </p:cNvSpPr>
          <p:nvPr>
            <p:ph type="title"/>
          </p:nvPr>
        </p:nvSpPr>
        <p:spPr/>
        <p:txBody>
          <a:bodyPr/>
          <a:lstStyle/>
          <a:p>
            <a:r>
              <a:rPr lang="nl-NL" dirty="0">
                <a:solidFill>
                  <a:srgbClr val="016299"/>
                </a:solidFill>
              </a:rPr>
              <a:t>Vrijetijdsactiviteiten van Zeeuwen doen ertoe</a:t>
            </a:r>
            <a:endParaRPr lang="nl-NL" dirty="0"/>
          </a:p>
        </p:txBody>
      </p:sp>
      <p:pic>
        <p:nvPicPr>
          <p:cNvPr id="5" name="Afbeelding 5">
            <a:extLst>
              <a:ext uri="{FF2B5EF4-FFF2-40B4-BE49-F238E27FC236}">
                <a16:creationId xmlns:a16="http://schemas.microsoft.com/office/drawing/2014/main" id="{FA230C2A-832A-48DB-A810-8BDA22A9CC6B}"/>
              </a:ext>
            </a:extLst>
          </p:cNvPr>
          <p:cNvPicPr preferRelativeResize="0">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86018" y="5779698"/>
            <a:ext cx="2658077" cy="877485"/>
          </a:xfrm>
          <a:prstGeom prst="rect">
            <a:avLst/>
          </a:prstGeom>
        </p:spPr>
      </p:pic>
      <p:graphicFrame>
        <p:nvGraphicFramePr>
          <p:cNvPr id="9" name="Content Placeholder 8">
            <a:extLst>
              <a:ext uri="{FF2B5EF4-FFF2-40B4-BE49-F238E27FC236}">
                <a16:creationId xmlns:a16="http://schemas.microsoft.com/office/drawing/2014/main" id="{D3D5CDBC-62E7-4099-9651-6291088C2617}"/>
              </a:ext>
            </a:extLst>
          </p:cNvPr>
          <p:cNvGraphicFramePr>
            <a:graphicFrameLocks noGrp="1"/>
          </p:cNvGraphicFramePr>
          <p:nvPr>
            <p:ph idx="12"/>
            <p:extLst>
              <p:ext uri="{D42A27DB-BD31-4B8C-83A1-F6EECF244321}">
                <p14:modId xmlns:p14="http://schemas.microsoft.com/office/powerpoint/2010/main" val="3736118364"/>
              </p:ext>
            </p:extLst>
          </p:nvPr>
        </p:nvGraphicFramePr>
        <p:xfrm>
          <a:off x="-30163" y="1589224"/>
          <a:ext cx="9193828" cy="4940143"/>
        </p:xfrm>
        <a:graphic>
          <a:graphicData uri="http://schemas.openxmlformats.org/drawingml/2006/chart">
            <c:chart xmlns:c="http://schemas.openxmlformats.org/drawingml/2006/chart" xmlns:r="http://schemas.openxmlformats.org/officeDocument/2006/relationships" r:id="rId4"/>
          </a:graphicData>
        </a:graphic>
      </p:graphicFrame>
      <p:cxnSp>
        <p:nvCxnSpPr>
          <p:cNvPr id="6" name="Rechte verbindingslijn met pijl 5">
            <a:extLst>
              <a:ext uri="{FF2B5EF4-FFF2-40B4-BE49-F238E27FC236}">
                <a16:creationId xmlns:a16="http://schemas.microsoft.com/office/drawing/2014/main" id="{25D26764-57FD-4A85-89CD-FF90AF997269}"/>
              </a:ext>
            </a:extLst>
          </p:cNvPr>
          <p:cNvCxnSpPr>
            <a:cxnSpLocks/>
          </p:cNvCxnSpPr>
          <p:nvPr/>
        </p:nvCxnSpPr>
        <p:spPr>
          <a:xfrm flipH="1">
            <a:off x="6410634" y="3339588"/>
            <a:ext cx="1256991" cy="0"/>
          </a:xfrm>
          <a:prstGeom prst="straightConnector1">
            <a:avLst/>
          </a:prstGeom>
          <a:ln w="762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0" name="Rechthoek 9">
            <a:extLst>
              <a:ext uri="{FF2B5EF4-FFF2-40B4-BE49-F238E27FC236}">
                <a16:creationId xmlns:a16="http://schemas.microsoft.com/office/drawing/2014/main" id="{F5ADFDCB-72F1-4690-835E-A1A89DE98DF5}"/>
              </a:ext>
            </a:extLst>
          </p:cNvPr>
          <p:cNvSpPr/>
          <p:nvPr/>
        </p:nvSpPr>
        <p:spPr>
          <a:xfrm>
            <a:off x="8662219" y="5678326"/>
            <a:ext cx="2936799" cy="10023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Picture 2" descr="Persvoorlichting - Impuls Zeeland helpt jou als ondernemer met innoveren,  investeren en internationaliseren">
            <a:extLst>
              <a:ext uri="{FF2B5EF4-FFF2-40B4-BE49-F238E27FC236}">
                <a16:creationId xmlns:a16="http://schemas.microsoft.com/office/drawing/2014/main" id="{36ADCD1C-0A23-4E0C-9648-870BB599C20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241212" y="6120282"/>
            <a:ext cx="1353805" cy="434170"/>
          </a:xfrm>
          <a:prstGeom prst="rect">
            <a:avLst/>
          </a:prstGeom>
          <a:noFill/>
          <a:extLst>
            <a:ext uri="{909E8E84-426E-40DD-AFC4-6F175D3DCCD1}">
              <a14:hiddenFill xmlns:a14="http://schemas.microsoft.com/office/drawing/2010/main">
                <a:solidFill>
                  <a:srgbClr val="FFFFFF"/>
                </a:solidFill>
              </a14:hiddenFill>
            </a:ext>
          </a:extLst>
        </p:spPr>
      </p:pic>
      <p:pic>
        <p:nvPicPr>
          <p:cNvPr id="12" name="Afbeelding 11">
            <a:extLst>
              <a:ext uri="{FF2B5EF4-FFF2-40B4-BE49-F238E27FC236}">
                <a16:creationId xmlns:a16="http://schemas.microsoft.com/office/drawing/2014/main" id="{01128390-CD03-4BF2-AE4D-5A34A088188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367250" y="6077701"/>
            <a:ext cx="1573162" cy="519333"/>
          </a:xfrm>
          <a:prstGeom prst="rect">
            <a:avLst/>
          </a:prstGeom>
        </p:spPr>
      </p:pic>
    </p:spTree>
    <p:extLst>
      <p:ext uri="{BB962C8B-B14F-4D97-AF65-F5344CB8AC3E}">
        <p14:creationId xmlns:p14="http://schemas.microsoft.com/office/powerpoint/2010/main" val="1566022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2053E1DD-4E35-40AC-9FBD-B325BFB2341F}"/>
              </a:ext>
            </a:extLst>
          </p:cNvPr>
          <p:cNvSpPr>
            <a:spLocks noGrp="1"/>
          </p:cNvSpPr>
          <p:nvPr>
            <p:ph type="title"/>
          </p:nvPr>
        </p:nvSpPr>
        <p:spPr/>
        <p:txBody>
          <a:bodyPr/>
          <a:lstStyle/>
          <a:p>
            <a:r>
              <a:rPr lang="nl-NL" dirty="0">
                <a:solidFill>
                  <a:srgbClr val="016299"/>
                </a:solidFill>
              </a:rPr>
              <a:t>Vrijetijdsactiviteiten van Zeeuwen doen ertoe</a:t>
            </a:r>
          </a:p>
        </p:txBody>
      </p:sp>
      <p:sp>
        <p:nvSpPr>
          <p:cNvPr id="6" name="Rechthoek 5">
            <a:extLst>
              <a:ext uri="{FF2B5EF4-FFF2-40B4-BE49-F238E27FC236}">
                <a16:creationId xmlns:a16="http://schemas.microsoft.com/office/drawing/2014/main" id="{9612966C-5440-4DE4-98B8-3FE3BB2D9DC5}"/>
              </a:ext>
            </a:extLst>
          </p:cNvPr>
          <p:cNvSpPr/>
          <p:nvPr/>
        </p:nvSpPr>
        <p:spPr>
          <a:xfrm>
            <a:off x="8662219" y="5678326"/>
            <a:ext cx="2936799" cy="10023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9B298D68-5397-4FE8-89A8-CABE25211FF2}"/>
              </a:ext>
            </a:extLst>
          </p:cNvPr>
          <p:cNvSpPr/>
          <p:nvPr/>
        </p:nvSpPr>
        <p:spPr>
          <a:xfrm>
            <a:off x="8662219" y="5678326"/>
            <a:ext cx="2936799" cy="10023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Picture 2" descr="Persvoorlichting - Impuls Zeeland helpt jou als ondernemer met innoveren,  investeren en internationaliseren">
            <a:extLst>
              <a:ext uri="{FF2B5EF4-FFF2-40B4-BE49-F238E27FC236}">
                <a16:creationId xmlns:a16="http://schemas.microsoft.com/office/drawing/2014/main" id="{51E19C91-967A-485C-8854-C384BF85538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241212" y="6120282"/>
            <a:ext cx="1353805" cy="434170"/>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a:extLst>
              <a:ext uri="{FF2B5EF4-FFF2-40B4-BE49-F238E27FC236}">
                <a16:creationId xmlns:a16="http://schemas.microsoft.com/office/drawing/2014/main" id="{167AACFA-1303-4A59-BFE3-C8F0C0CFE7B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67250" y="6077701"/>
            <a:ext cx="1573162" cy="519333"/>
          </a:xfrm>
          <a:prstGeom prst="rect">
            <a:avLst/>
          </a:prstGeom>
        </p:spPr>
      </p:pic>
      <p:sp>
        <p:nvSpPr>
          <p:cNvPr id="11" name="Tijdelijke aanduiding voor inhoud 11">
            <a:extLst>
              <a:ext uri="{FF2B5EF4-FFF2-40B4-BE49-F238E27FC236}">
                <a16:creationId xmlns:a16="http://schemas.microsoft.com/office/drawing/2014/main" id="{3296971F-C59D-4793-9568-AA1902777C95}"/>
              </a:ext>
            </a:extLst>
          </p:cNvPr>
          <p:cNvSpPr txBox="1">
            <a:spLocks/>
          </p:cNvSpPr>
          <p:nvPr/>
        </p:nvSpPr>
        <p:spPr>
          <a:xfrm>
            <a:off x="883061" y="1864242"/>
            <a:ext cx="6628784" cy="4690209"/>
          </a:xfrm>
          <a:prstGeom prst="rect">
            <a:avLst/>
          </a:prstGeom>
        </p:spPr>
        <p:txBody>
          <a:bodyPr vert="horz" lIns="91440" tIns="45720" rIns="91440" bIns="45720" numCol="1" spcCol="360000" rtlCol="0">
            <a:normAutofit/>
          </a:bodyPr>
          <a:lstStyle>
            <a:lvl1pPr marL="342900" indent="-342900" algn="l" defTabSz="914400" rtl="0" eaLnBrk="1" latinLnBrk="0" hangingPunct="1">
              <a:lnSpc>
                <a:spcPct val="90000"/>
              </a:lnSpc>
              <a:spcBef>
                <a:spcPts val="10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1pPr>
            <a:lvl2pPr marL="600075" indent="-257175" algn="l" defTabSz="914400" rtl="0" eaLnBrk="1" latinLnBrk="0" hangingPunct="1">
              <a:lnSpc>
                <a:spcPct val="90000"/>
              </a:lnSpc>
              <a:spcBef>
                <a:spcPts val="5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2pPr>
            <a:lvl3pPr marL="942975" indent="-257175" algn="l" defTabSz="914400" rtl="0" eaLnBrk="1" latinLnBrk="0" hangingPunct="1">
              <a:lnSpc>
                <a:spcPct val="90000"/>
              </a:lnSpc>
              <a:spcBef>
                <a:spcPts val="5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3pPr>
            <a:lvl4pPr marL="1243013" indent="-214313" algn="l" defTabSz="914400" rtl="0" eaLnBrk="1" latinLnBrk="0" hangingPunct="1">
              <a:lnSpc>
                <a:spcPct val="90000"/>
              </a:lnSpc>
              <a:spcBef>
                <a:spcPts val="5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4pPr>
            <a:lvl5pPr marL="1585913" indent="-214313" algn="l" defTabSz="914400" rtl="0" eaLnBrk="1" latinLnBrk="0" hangingPunct="1">
              <a:lnSpc>
                <a:spcPct val="90000"/>
              </a:lnSpc>
              <a:spcBef>
                <a:spcPts val="500"/>
              </a:spcBef>
              <a:buClr>
                <a:srgbClr val="00A4D4"/>
              </a:buClr>
              <a:buSzPct val="125000"/>
              <a:buFont typeface="Arial" panose="020B0604020202020204" pitchFamily="34" charset="0"/>
              <a:buChar char="•"/>
              <a:defRPr sz="1900" kern="1200" baseline="0">
                <a:solidFill>
                  <a:srgbClr val="01629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nl-NL" dirty="0"/>
              <a:t>Voldoende mogelijkheden voor vrijetijdsactiviteiten buitenshuis dragen bij aan de (mentale) gezondheid van inwoners, en dus aan:</a:t>
            </a:r>
          </a:p>
          <a:p>
            <a:pPr lvl="1">
              <a:spcBef>
                <a:spcPts val="0"/>
              </a:spcBef>
              <a:buFont typeface="Calibri" panose="020F0502020204030204" pitchFamily="34" charset="0"/>
              <a:buChar char="‒"/>
            </a:pPr>
            <a:r>
              <a:rPr lang="nl-NL" dirty="0"/>
              <a:t>Brede welvaart</a:t>
            </a:r>
          </a:p>
          <a:p>
            <a:pPr lvl="1">
              <a:spcBef>
                <a:spcPts val="0"/>
              </a:spcBef>
              <a:buFont typeface="Calibri" panose="020F0502020204030204" pitchFamily="34" charset="0"/>
              <a:buChar char="‒"/>
            </a:pPr>
            <a:r>
              <a:rPr lang="nl-NL" dirty="0"/>
              <a:t>Bruto Nationaal Geluk</a:t>
            </a:r>
          </a:p>
          <a:p>
            <a:pPr lvl="1">
              <a:spcBef>
                <a:spcPts val="0"/>
              </a:spcBef>
              <a:buFont typeface="Calibri" panose="020F0502020204030204" pitchFamily="34" charset="0"/>
              <a:buChar char="‒"/>
            </a:pPr>
            <a:r>
              <a:rPr lang="nl-NL" dirty="0"/>
              <a:t>…</a:t>
            </a:r>
          </a:p>
          <a:p>
            <a:pPr>
              <a:spcBef>
                <a:spcPts val="0"/>
              </a:spcBef>
            </a:pPr>
            <a:endParaRPr lang="nl-NL" dirty="0"/>
          </a:p>
          <a:p>
            <a:pPr>
              <a:spcBef>
                <a:spcPts val="0"/>
              </a:spcBef>
            </a:pPr>
            <a:r>
              <a:rPr lang="nl-NL" dirty="0"/>
              <a:t>Artikel 22 van de Grondwet: de overheid moet voorwaarden scheppen voor ontplooiing en vrijetijdsbesteding</a:t>
            </a:r>
          </a:p>
          <a:p>
            <a:pPr>
              <a:spcBef>
                <a:spcPts val="0"/>
              </a:spcBef>
            </a:pPr>
            <a:endParaRPr lang="nl-NL" dirty="0"/>
          </a:p>
          <a:p>
            <a:pPr>
              <a:spcBef>
                <a:spcPts val="0"/>
              </a:spcBef>
            </a:pPr>
            <a:r>
              <a:rPr lang="nl-NL" dirty="0"/>
              <a:t>Eén van de ambities van Bestemming Zeeland 2030 is het bieden van een aantrekkelijk vrijetijdsaanbod voor bezoekers én inwoners</a:t>
            </a:r>
          </a:p>
          <a:p>
            <a:pPr>
              <a:spcBef>
                <a:spcPts val="0"/>
              </a:spcBef>
            </a:pPr>
            <a:endParaRPr lang="nl-NL" dirty="0"/>
          </a:p>
          <a:p>
            <a:pPr>
              <a:spcBef>
                <a:spcPts val="0"/>
              </a:spcBef>
            </a:pPr>
            <a:r>
              <a:rPr lang="nl-NL" dirty="0"/>
              <a:t>Toenemende populariteit van buitenrecreatie</a:t>
            </a:r>
          </a:p>
          <a:p>
            <a:pPr>
              <a:spcBef>
                <a:spcPts val="0"/>
              </a:spcBef>
            </a:pPr>
            <a:endParaRPr lang="nl-NL" dirty="0"/>
          </a:p>
          <a:p>
            <a:pPr>
              <a:spcBef>
                <a:spcPts val="0"/>
              </a:spcBef>
            </a:pPr>
            <a:r>
              <a:rPr lang="nl-NL" dirty="0"/>
              <a:t>Een groeiend aantal Zeeuwen = een grotere doelgroep</a:t>
            </a:r>
          </a:p>
          <a:p>
            <a:pPr>
              <a:spcBef>
                <a:spcPts val="0"/>
              </a:spcBef>
            </a:pPr>
            <a:endParaRPr lang="nl-NL" dirty="0"/>
          </a:p>
          <a:p>
            <a:pPr marL="0" indent="0">
              <a:spcBef>
                <a:spcPts val="0"/>
              </a:spcBef>
              <a:buFont typeface="Arial" panose="020B0604020202020204" pitchFamily="34" charset="0"/>
              <a:buNone/>
            </a:pPr>
            <a:endParaRPr lang="nl-NL" dirty="0"/>
          </a:p>
          <a:p>
            <a:pPr marL="0" indent="0">
              <a:spcBef>
                <a:spcPts val="0"/>
              </a:spcBef>
              <a:buFont typeface="Arial" panose="020B0604020202020204" pitchFamily="34" charset="0"/>
              <a:buNone/>
            </a:pPr>
            <a:endParaRPr lang="nl-NL" dirty="0"/>
          </a:p>
        </p:txBody>
      </p:sp>
      <p:pic>
        <p:nvPicPr>
          <p:cNvPr id="13" name="Afbeelding 12">
            <a:extLst>
              <a:ext uri="{FF2B5EF4-FFF2-40B4-BE49-F238E27FC236}">
                <a16:creationId xmlns:a16="http://schemas.microsoft.com/office/drawing/2014/main" id="{2339DAEB-9F94-4FF3-8024-ABB0A24078E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95302" y="1584369"/>
            <a:ext cx="3562527" cy="4413202"/>
          </a:xfrm>
          <a:prstGeom prst="rect">
            <a:avLst/>
          </a:prstGeom>
        </p:spPr>
      </p:pic>
      <p:sp>
        <p:nvSpPr>
          <p:cNvPr id="12" name="Tijdelijke aanduiding voor inhoud 11">
            <a:extLst>
              <a:ext uri="{FF2B5EF4-FFF2-40B4-BE49-F238E27FC236}">
                <a16:creationId xmlns:a16="http://schemas.microsoft.com/office/drawing/2014/main" id="{446A04D7-60C1-48BE-B7DC-A531758CD2D1}"/>
              </a:ext>
            </a:extLst>
          </p:cNvPr>
          <p:cNvSpPr>
            <a:spLocks noGrp="1"/>
          </p:cNvSpPr>
          <p:nvPr>
            <p:ph idx="12"/>
          </p:nvPr>
        </p:nvSpPr>
        <p:spPr>
          <a:xfrm>
            <a:off x="7983634" y="1682648"/>
            <a:ext cx="1298177" cy="225541"/>
          </a:xfrm>
        </p:spPr>
        <p:txBody>
          <a:bodyPr numCol="1" spcCol="360000">
            <a:normAutofit fontScale="55000" lnSpcReduction="20000"/>
          </a:bodyPr>
          <a:lstStyle/>
          <a:p>
            <a:pPr marL="0" indent="0">
              <a:spcBef>
                <a:spcPts val="0"/>
              </a:spcBef>
              <a:buNone/>
            </a:pPr>
            <a:r>
              <a:rPr lang="nl-NL" dirty="0">
                <a:solidFill>
                  <a:schemeClr val="bg1"/>
                </a:solidFill>
              </a:rPr>
              <a:t>PZC, 10 januari 2025</a:t>
            </a:r>
          </a:p>
        </p:txBody>
      </p:sp>
    </p:spTree>
    <p:extLst>
      <p:ext uri="{BB962C8B-B14F-4D97-AF65-F5344CB8AC3E}">
        <p14:creationId xmlns:p14="http://schemas.microsoft.com/office/powerpoint/2010/main" val="3476304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1D4F4C39-43F3-4B6C-9879-BE209E22C455}"/>
              </a:ext>
            </a:extLst>
          </p:cNvPr>
          <p:cNvSpPr/>
          <p:nvPr/>
        </p:nvSpPr>
        <p:spPr>
          <a:xfrm>
            <a:off x="806245" y="1307690"/>
            <a:ext cx="10864645" cy="304800"/>
          </a:xfrm>
          <a:prstGeom prst="rect">
            <a:avLst/>
          </a:prstGeom>
          <a:solidFill>
            <a:srgbClr val="016299"/>
          </a:solidFill>
          <a:ln>
            <a:solidFill>
              <a:srgbClr val="0162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A5703A2-3C87-460F-A31F-9203E89737C5}"/>
              </a:ext>
            </a:extLst>
          </p:cNvPr>
          <p:cNvSpPr/>
          <p:nvPr/>
        </p:nvSpPr>
        <p:spPr>
          <a:xfrm>
            <a:off x="8662219" y="5678326"/>
            <a:ext cx="2936799" cy="10023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extLst>
              <a:ext uri="{FF2B5EF4-FFF2-40B4-BE49-F238E27FC236}">
                <a16:creationId xmlns:a16="http://schemas.microsoft.com/office/drawing/2014/main" id="{B11459CF-DC95-412D-AC20-DA0E30C053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67250" y="6077701"/>
            <a:ext cx="1573162" cy="519333"/>
          </a:xfrm>
          <a:prstGeom prst="rect">
            <a:avLst/>
          </a:prstGeom>
        </p:spPr>
      </p:pic>
      <p:pic>
        <p:nvPicPr>
          <p:cNvPr id="8" name="Picture 2" descr="Persvoorlichting - Impuls Zeeland helpt jou als ondernemer met innoveren,  investeren en internationaliseren">
            <a:extLst>
              <a:ext uri="{FF2B5EF4-FFF2-40B4-BE49-F238E27FC236}">
                <a16:creationId xmlns:a16="http://schemas.microsoft.com/office/drawing/2014/main" id="{704975AF-3731-403C-8694-4D3093D153E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241212" y="6120282"/>
            <a:ext cx="1353805" cy="434170"/>
          </a:xfrm>
          <a:prstGeom prst="rect">
            <a:avLst/>
          </a:prstGeom>
          <a:noFill/>
          <a:extLst>
            <a:ext uri="{909E8E84-426E-40DD-AFC4-6F175D3DCCD1}">
              <a14:hiddenFill xmlns:a14="http://schemas.microsoft.com/office/drawing/2010/main">
                <a:solidFill>
                  <a:srgbClr val="FFFFFF"/>
                </a:solidFill>
              </a14:hiddenFill>
            </a:ext>
          </a:extLst>
        </p:spPr>
      </p:pic>
      <p:sp>
        <p:nvSpPr>
          <p:cNvPr id="9" name="Titel 1">
            <a:extLst>
              <a:ext uri="{FF2B5EF4-FFF2-40B4-BE49-F238E27FC236}">
                <a16:creationId xmlns:a16="http://schemas.microsoft.com/office/drawing/2014/main" id="{9D11FEFB-C98C-409A-8A6F-20F5088DAD86}"/>
              </a:ext>
            </a:extLst>
          </p:cNvPr>
          <p:cNvSpPr>
            <a:spLocks noGrp="1"/>
          </p:cNvSpPr>
          <p:nvPr>
            <p:ph type="title"/>
          </p:nvPr>
        </p:nvSpPr>
        <p:spPr>
          <a:xfrm>
            <a:off x="806245" y="1783265"/>
            <a:ext cx="10573247" cy="457200"/>
          </a:xfrm>
        </p:spPr>
        <p:txBody>
          <a:bodyPr/>
          <a:lstStyle/>
          <a:p>
            <a:pPr algn="ctr">
              <a:spcBef>
                <a:spcPts val="0"/>
              </a:spcBef>
            </a:pPr>
            <a:r>
              <a:rPr lang="nl-NL" dirty="0"/>
              <a:t>Goede vrijetijdsvoorzieningen voor inwoners </a:t>
            </a:r>
            <a:br>
              <a:rPr lang="nl-NL" dirty="0"/>
            </a:br>
            <a:r>
              <a:rPr lang="nl-NL" dirty="0"/>
              <a:t>=</a:t>
            </a:r>
            <a:br>
              <a:rPr lang="nl-NL" dirty="0"/>
            </a:br>
            <a:r>
              <a:rPr lang="nl-NL" dirty="0"/>
              <a:t>Goede vrijetijdsvoorzieningen voor bezoekers</a:t>
            </a:r>
            <a:br>
              <a:rPr lang="nl-NL" dirty="0"/>
            </a:br>
            <a:r>
              <a:rPr lang="nl-NL" dirty="0"/>
              <a:t>+</a:t>
            </a:r>
            <a:br>
              <a:rPr lang="nl-NL" dirty="0"/>
            </a:br>
            <a:r>
              <a:rPr lang="nl-NL" dirty="0"/>
              <a:t>Een bezoekersgroep die bij je bestemming past</a:t>
            </a:r>
            <a:br>
              <a:rPr lang="nl-NL" dirty="0"/>
            </a:br>
            <a:r>
              <a:rPr lang="nl-NL" dirty="0"/>
              <a:t>?</a:t>
            </a:r>
          </a:p>
        </p:txBody>
      </p:sp>
    </p:spTree>
    <p:extLst>
      <p:ext uri="{BB962C8B-B14F-4D97-AF65-F5344CB8AC3E}">
        <p14:creationId xmlns:p14="http://schemas.microsoft.com/office/powerpoint/2010/main" val="1773215886"/>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 proposal template" id="{82528184-8CEF-4063-8D11-62185052CB94}" vid="{96C3F777-A300-4B7E-A5D3-9641120B34BF}"/>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 sessie inwonersonderzoek</Template>
  <TotalTime>3026</TotalTime>
  <Words>2885</Words>
  <Application>Microsoft Office PowerPoint</Application>
  <PresentationFormat>Widescreen</PresentationFormat>
  <Paragraphs>478</Paragraphs>
  <Slides>50</Slides>
  <Notes>44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Arial</vt:lpstr>
      <vt:lpstr>Calibri</vt:lpstr>
      <vt:lpstr>Calibri Light</vt:lpstr>
      <vt:lpstr>DIN-Regular</vt:lpstr>
      <vt:lpstr>Tw Cen MT</vt:lpstr>
      <vt:lpstr>Kantoorthema</vt:lpstr>
      <vt:lpstr>PowerPoint Presentation</vt:lpstr>
      <vt:lpstr>Wie zijn wij</vt:lpstr>
      <vt:lpstr>In deze sessie</vt:lpstr>
      <vt:lpstr>De inwoner als toeristisch-recreatieve doelgroep</vt:lpstr>
      <vt:lpstr>De focus ligt vaak op de ‘bezoeker’ van buiten…</vt:lpstr>
      <vt:lpstr>De focus ligt vaak op de ‘bezoeker’ van buiten…</vt:lpstr>
      <vt:lpstr>Vrijetijdsactiviteiten van Zeeuwen doen ertoe</vt:lpstr>
      <vt:lpstr>Vrijetijdsactiviteiten van Zeeuwen doen ertoe</vt:lpstr>
      <vt:lpstr>Goede vrijetijdsvoorzieningen voor inwoners  = Goede vrijetijdsvoorzieningen voor bezoekers + Een bezoekersgroep die bij je bestemming past ?</vt:lpstr>
      <vt:lpstr>Kennisvragen</vt:lpstr>
      <vt:lpstr>NVTO: Onderzoek naar vrijetijdsactiviteiten van Nederlanders</vt:lpstr>
      <vt:lpstr>NVTO: Onderzoek naar vrijetijdsactiviteiten van Nederlanders</vt:lpstr>
      <vt:lpstr>Activiteiten van Zeeuwen in Zeeland</vt:lpstr>
      <vt:lpstr>Wat denkt u?</vt:lpstr>
      <vt:lpstr>Wandelen is veruit de meest ondernomen activiteit</vt:lpstr>
      <vt:lpstr>Wat denkt u?</vt:lpstr>
      <vt:lpstr>Inwoners ondernemen meeste activiteiten in eigen gemeente</vt:lpstr>
      <vt:lpstr>Vooral routegebonden activiteiten, ontspannen en evenementen</vt:lpstr>
      <vt:lpstr>Activiteiten van Zeeuwen buiten Zeeland</vt:lpstr>
      <vt:lpstr>1 op de 10 vrijetijdsactiviteiten buiten Zeeland ondernomen</vt:lpstr>
      <vt:lpstr>Wat denkt u?</vt:lpstr>
      <vt:lpstr>Vooral voor uitgaan, wandelen en fietsen naar buurprovincies</vt:lpstr>
      <vt:lpstr>Wat het NVTO ons niet vertelt</vt:lpstr>
      <vt:lpstr>Daarom: het ZVTO</vt:lpstr>
      <vt:lpstr>Zeeuws Vrijetijdsonderzoek</vt:lpstr>
      <vt:lpstr>Zeeuws Vrijetijdsonderzoek</vt:lpstr>
      <vt:lpstr>Verplaatsingsgedrag binnen de provincie</vt:lpstr>
      <vt:lpstr>Verplaatsingsgedrag binnen de provincie</vt:lpstr>
      <vt:lpstr>Verplaatsingsgedrag binnen de provincie</vt:lpstr>
      <vt:lpstr>Verplaatsingsgedrag binnen de provincie</vt:lpstr>
      <vt:lpstr>Type omgeving</vt:lpstr>
      <vt:lpstr>Waardering van het aanbod</vt:lpstr>
      <vt:lpstr>Behoeften en wensen</vt:lpstr>
      <vt:lpstr>Behoeften en wensen</vt:lpstr>
      <vt:lpstr>Het is er niet, dus dan zoek ik het buiten Zeeland?</vt:lpstr>
      <vt:lpstr>Inspelen op al die verschillende wensen:  de Leefstijlvinder</vt:lpstr>
      <vt:lpstr>Wat is de Leefstijlvinder?</vt:lpstr>
      <vt:lpstr>Voorbeeld voorkeuren dagrecreatie</vt:lpstr>
      <vt:lpstr>PowerPoint Presentation</vt:lpstr>
      <vt:lpstr>Een praktische gids</vt:lpstr>
      <vt:lpstr>Wat kun je ermee?</vt:lpstr>
      <vt:lpstr>Tot slot</vt:lpstr>
      <vt:lpstr>De inwoner als volwaardige toeristisch-recreatieve doelgroep</vt:lpstr>
      <vt:lpstr>De inwoner als volwaardige toeristisch-recreatieve doelgroep</vt:lpstr>
      <vt:lpstr>Discussie</vt:lpstr>
      <vt:lpstr>Wat vindt u…</vt:lpstr>
      <vt:lpstr>Wat vindt u…</vt:lpstr>
      <vt:lpstr>Wat vindt u…</vt:lpstr>
      <vt:lpstr>Dank voor uw aandacht!</vt:lpstr>
      <vt:lpstr>Downloads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Daniek Nijland</dc:creator>
  <cp:lastModifiedBy>Diana Korteweg Maris</cp:lastModifiedBy>
  <cp:revision>223</cp:revision>
  <dcterms:created xsi:type="dcterms:W3CDTF">2023-02-13T12:28:06Z</dcterms:created>
  <dcterms:modified xsi:type="dcterms:W3CDTF">2025-02-21T08:22:20Z</dcterms:modified>
</cp:coreProperties>
</file>