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0"/>
  </p:notesMasterIdLst>
  <p:sldIdLst>
    <p:sldId id="256" r:id="rId2"/>
    <p:sldId id="296" r:id="rId3"/>
    <p:sldId id="257" r:id="rId4"/>
    <p:sldId id="297" r:id="rId5"/>
    <p:sldId id="289" r:id="rId6"/>
    <p:sldId id="298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ëlle Rossing" initials="GR" lastIdx="1" clrIdx="0">
    <p:extLst>
      <p:ext uri="{19B8F6BF-5375-455C-9EA6-DF929625EA0E}">
        <p15:presenceInfo xmlns:p15="http://schemas.microsoft.com/office/powerpoint/2012/main" userId="Gabriëlle Ross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F95"/>
    <a:srgbClr val="F1D5A1"/>
    <a:srgbClr val="77A9AD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1" autoAdjust="0"/>
    <p:restoredTop sz="92982" autoAdjust="0"/>
  </p:normalViewPr>
  <p:slideViewPr>
    <p:cSldViewPr snapToGrid="0">
      <p:cViewPr varScale="1">
        <p:scale>
          <a:sx n="68" d="100"/>
          <a:sy n="68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68C0-57B9-4DF7-A439-826F9FA7BC46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6EC39-C411-45E2-B44C-C36553AA1F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16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6EC39-C411-45E2-B44C-C36553AA1F6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09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770020"/>
            <a:ext cx="9134669" cy="4920917"/>
          </a:xfrm>
        </p:spPr>
        <p:txBody>
          <a:bodyPr anchor="ctr">
            <a:norm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sz="5400" b="1" dirty="0" err="1" smtClean="0"/>
              <a:t>Sociale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Innovatie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Proces</a:t>
            </a:r>
            <a:endParaRPr lang="nl-NL" sz="2800" spc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377" y="4951828"/>
            <a:ext cx="7696758" cy="907797"/>
          </a:xfrm>
        </p:spPr>
        <p:txBody>
          <a:bodyPr anchor="ctr">
            <a:noAutofit/>
          </a:bodyPr>
          <a:lstStyle/>
          <a:p>
            <a:pPr algn="r">
              <a:spcBef>
                <a:spcPts val="600"/>
              </a:spcBef>
            </a:pPr>
            <a:r>
              <a:rPr lang="nl-NL" sz="1800" dirty="0" smtClean="0">
                <a:solidFill>
                  <a:schemeClr val="bg1"/>
                </a:solidFill>
              </a:rPr>
              <a:t>Lectoraat Expertise &amp; Valorisatie Management (EVM)</a:t>
            </a:r>
          </a:p>
          <a:p>
            <a:pPr algn="r">
              <a:spcBef>
                <a:spcPts val="600"/>
              </a:spcBef>
            </a:pPr>
            <a:r>
              <a:rPr lang="nl-NL" sz="1800" dirty="0" smtClean="0">
                <a:solidFill>
                  <a:schemeClr val="bg1"/>
                </a:solidFill>
              </a:rPr>
              <a:t>November </a:t>
            </a:r>
            <a:r>
              <a:rPr lang="nl-NL" sz="18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Innovatie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</a:t>
            </a:r>
            <a:r>
              <a:rPr lang="nl-NL" dirty="0" smtClean="0"/>
              <a:t>reëren </a:t>
            </a:r>
            <a:r>
              <a:rPr lang="nl-NL" dirty="0"/>
              <a:t>van draagvlak voor maatschappelijk relevante </a:t>
            </a:r>
            <a:r>
              <a:rPr lang="nl-NL" dirty="0" smtClean="0"/>
              <a:t>vraagstukken,</a:t>
            </a:r>
          </a:p>
          <a:p>
            <a:pPr marL="0" indent="0">
              <a:buNone/>
            </a:pPr>
            <a:r>
              <a:rPr lang="nl-NL" dirty="0" smtClean="0"/>
              <a:t>door </a:t>
            </a:r>
            <a:r>
              <a:rPr lang="nl-NL" dirty="0"/>
              <a:t>vanaf het begin en samen met álle </a:t>
            </a:r>
            <a:r>
              <a:rPr lang="nl-NL" dirty="0" smtClean="0"/>
              <a:t>betrokkenen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b="1" dirty="0" smtClean="0"/>
              <a:t>beargumenteerd </a:t>
            </a:r>
            <a:r>
              <a:rPr lang="nl-NL" b="1" dirty="0"/>
              <a:t>wenselijke en cultureel </a:t>
            </a:r>
            <a:r>
              <a:rPr lang="nl-NL" b="1" dirty="0" smtClean="0"/>
              <a:t>haalbare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stappen </a:t>
            </a:r>
            <a:r>
              <a:rPr lang="nl-NL" dirty="0"/>
              <a:t>te </a:t>
            </a:r>
            <a:r>
              <a:rPr lang="nl-NL" dirty="0" smtClean="0"/>
              <a:t>zetten</a:t>
            </a:r>
            <a:r>
              <a:rPr lang="en-US" dirty="0" smtClean="0"/>
              <a:t>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633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Uitgangspunten</a:t>
            </a:r>
            <a:endParaRPr lang="nl-NL" b="1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C4460E44-6457-494E-A64D-442642CB37DC}"/>
              </a:ext>
            </a:extLst>
          </p:cNvPr>
          <p:cNvGrpSpPr/>
          <p:nvPr/>
        </p:nvGrpSpPr>
        <p:grpSpPr>
          <a:xfrm>
            <a:off x="4661923" y="4454617"/>
            <a:ext cx="3282217" cy="2450542"/>
            <a:chOff x="4117766" y="4521393"/>
            <a:chExt cx="3282217" cy="2450542"/>
          </a:xfrm>
        </p:grpSpPr>
        <p:pic>
          <p:nvPicPr>
            <p:cNvPr id="8" name="Picture 2" descr="The ecosystem of social innovation | European Parliamentary ...">
              <a:extLst>
                <a:ext uri="{FF2B5EF4-FFF2-40B4-BE49-F238E27FC236}">
                  <a16:creationId xmlns:a16="http://schemas.microsoft.com/office/drawing/2014/main" id="{119C0047-FB29-41EC-B894-989BEB4D6D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2" b="18241"/>
            <a:stretch/>
          </p:blipFill>
          <p:spPr bwMode="auto">
            <a:xfrm>
              <a:off x="4117766" y="4521393"/>
              <a:ext cx="3282217" cy="203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jdelijke aanduiding voor inhoud 2">
              <a:extLst>
                <a:ext uri="{FF2B5EF4-FFF2-40B4-BE49-F238E27FC236}">
                  <a16:creationId xmlns:a16="http://schemas.microsoft.com/office/drawing/2014/main" id="{354D621B-07B6-465E-A103-8BDB70142FC3}"/>
                </a:ext>
              </a:extLst>
            </p:cNvPr>
            <p:cNvSpPr txBox="1">
              <a:spLocks/>
            </p:cNvSpPr>
            <p:nvPr/>
          </p:nvSpPr>
          <p:spPr>
            <a:xfrm>
              <a:off x="4435682" y="6449490"/>
              <a:ext cx="2646384" cy="5224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itchFamily="18" charset="2"/>
                <a:buNone/>
              </a:pPr>
              <a:r>
                <a:rPr lang="nl-NL" sz="800" dirty="0"/>
                <a:t>Bron: SI-DRIVE, European </a:t>
              </a:r>
              <a:r>
                <a:rPr lang="nl-NL" sz="800" dirty="0" err="1"/>
                <a:t>Parliamentary</a:t>
              </a:r>
              <a:r>
                <a:rPr lang="nl-NL" sz="800" dirty="0"/>
                <a:t> Research Service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BF3D3F1-6418-4A4C-9DCC-3BC895A58B9E}"/>
              </a:ext>
            </a:extLst>
          </p:cNvPr>
          <p:cNvGrpSpPr/>
          <p:nvPr/>
        </p:nvGrpSpPr>
        <p:grpSpPr>
          <a:xfrm>
            <a:off x="8158741" y="4170785"/>
            <a:ext cx="2837854" cy="2737514"/>
            <a:chOff x="8158741" y="4170785"/>
            <a:chExt cx="2837854" cy="2737514"/>
          </a:xfrm>
        </p:grpSpPr>
        <p:pic>
          <p:nvPicPr>
            <p:cNvPr id="5" name="Picture 2" descr="https://conceptdraw.com/a2058c3/p1/preview/640/pict--venn-diagram-sustainable-development">
              <a:extLst>
                <a:ext uri="{FF2B5EF4-FFF2-40B4-BE49-F238E27FC236}">
                  <a16:creationId xmlns:a16="http://schemas.microsoft.com/office/drawing/2014/main" id="{527E3835-8BC4-4B62-A38B-5E4300A4D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772" y="4170785"/>
              <a:ext cx="2585792" cy="2480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ijdelijke aanduiding voor inhoud 2">
              <a:extLst>
                <a:ext uri="{FF2B5EF4-FFF2-40B4-BE49-F238E27FC236}">
                  <a16:creationId xmlns:a16="http://schemas.microsoft.com/office/drawing/2014/main" id="{77E596D3-2CFC-4A0C-ADB4-E61397D525F3}"/>
                </a:ext>
              </a:extLst>
            </p:cNvPr>
            <p:cNvSpPr txBox="1">
              <a:spLocks/>
            </p:cNvSpPr>
            <p:nvPr/>
          </p:nvSpPr>
          <p:spPr>
            <a:xfrm>
              <a:off x="8158741" y="6385854"/>
              <a:ext cx="2837854" cy="5224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itchFamily="18" charset="2"/>
                <a:buNone/>
              </a:pPr>
              <a:r>
                <a:rPr lang="nl-NL" sz="800" dirty="0"/>
                <a:t>Illustratie: https://conceptdraw.com/a2058c3/p1/preview/640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B2107771-68D6-4C2B-9567-D2C46D760ED2}"/>
                </a:ext>
              </a:extLst>
            </p:cNvPr>
            <p:cNvSpPr txBox="1"/>
            <p:nvPr/>
          </p:nvSpPr>
          <p:spPr>
            <a:xfrm>
              <a:off x="9152218" y="4514734"/>
              <a:ext cx="850900" cy="338554"/>
            </a:xfrm>
            <a:prstGeom prst="rect">
              <a:avLst/>
            </a:prstGeom>
            <a:solidFill>
              <a:srgbClr val="77A9A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bg1"/>
                  </a:solidFill>
                </a:rPr>
                <a:t>Social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D8D5F92-5A2B-4603-BBE5-35A1371B2A11}"/>
                </a:ext>
              </a:extLst>
            </p:cNvPr>
            <p:cNvSpPr/>
            <p:nvPr/>
          </p:nvSpPr>
          <p:spPr>
            <a:xfrm>
              <a:off x="10033001" y="5706889"/>
              <a:ext cx="650874" cy="224012"/>
            </a:xfrm>
            <a:prstGeom prst="rect">
              <a:avLst/>
            </a:prstGeom>
            <a:solidFill>
              <a:srgbClr val="F1D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E19825BC-D191-4CC7-9E97-E6D305CE9489}"/>
                </a:ext>
              </a:extLst>
            </p:cNvPr>
            <p:cNvSpPr txBox="1"/>
            <p:nvPr/>
          </p:nvSpPr>
          <p:spPr>
            <a:xfrm rot="18052926">
              <a:off x="9764870" y="5638383"/>
              <a:ext cx="107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 err="1">
                  <a:solidFill>
                    <a:schemeClr val="bg1"/>
                  </a:solidFill>
                </a:rPr>
                <a:t>Environ-mental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7C2A607-D18F-476B-BA78-F38E28074AA1}"/>
                </a:ext>
              </a:extLst>
            </p:cNvPr>
            <p:cNvSpPr/>
            <p:nvPr/>
          </p:nvSpPr>
          <p:spPr>
            <a:xfrm>
              <a:off x="8501344" y="5682194"/>
              <a:ext cx="526222" cy="224012"/>
            </a:xfrm>
            <a:prstGeom prst="rect">
              <a:avLst/>
            </a:prstGeom>
            <a:solidFill>
              <a:srgbClr val="EE8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CA6C320-2DA0-4A32-AAD0-6E71B6B6822A}"/>
                </a:ext>
              </a:extLst>
            </p:cNvPr>
            <p:cNvSpPr txBox="1"/>
            <p:nvPr/>
          </p:nvSpPr>
          <p:spPr>
            <a:xfrm rot="3413554">
              <a:off x="8218478" y="5781279"/>
              <a:ext cx="13106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 err="1">
                  <a:solidFill>
                    <a:schemeClr val="bg1"/>
                  </a:solidFill>
                </a:rPr>
                <a:t>Economic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4B5F3-80F8-4DC3-9705-CE44B099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97834"/>
            <a:ext cx="7801364" cy="3609471"/>
          </a:xfrm>
        </p:spPr>
        <p:txBody>
          <a:bodyPr>
            <a:normAutofit lnSpcReduction="10000"/>
          </a:bodyPr>
          <a:lstStyle/>
          <a:p>
            <a:r>
              <a:rPr lang="nl-NL" sz="2200" dirty="0"/>
              <a:t>Maatschappelijke uitdaging staat centraal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nl-NL" sz="1500" dirty="0"/>
              <a:t>Concrete, iconische vraagstukken over leefbaarheid: klimaat, voedsel, energie, …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nl-NL" sz="1500" dirty="0"/>
              <a:t>Vraagstukken zijn complex -</a:t>
            </a:r>
            <a:r>
              <a:rPr lang="nl-NL" sz="1500" dirty="0" err="1"/>
              <a:t>wicked</a:t>
            </a:r>
            <a:r>
              <a:rPr lang="nl-NL" sz="1500" dirty="0"/>
              <a:t>- van aard. Standaard projectaanpak werkt dan niet</a:t>
            </a:r>
          </a:p>
          <a:p>
            <a:pPr>
              <a:spcBef>
                <a:spcPts val="1800"/>
              </a:spcBef>
            </a:pPr>
            <a:r>
              <a:rPr lang="nl-NL" sz="2200" dirty="0"/>
              <a:t>Nodig: gezamenlijke verantwoordelijkheid en aanpak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nl-NL" sz="1500" dirty="0"/>
              <a:t>Denk- en doe-kader: Ruimte creëren om gezamenlijk en vanuit leidende principes in de juiste richting (welke?!) bewegen</a:t>
            </a:r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nl-NL" sz="1500" dirty="0"/>
              <a:t>Betrokkenen / rollen: overheden, burgers, bedrijfsleven, instanties, onderzoek, onderwijs, etc.</a:t>
            </a:r>
            <a:endParaRPr lang="nl-NL" sz="1500" strike="sngStrike" dirty="0"/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nl-NL" sz="1500" dirty="0"/>
              <a:t>Aard: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nl-NL" sz="1300" dirty="0"/>
              <a:t>Van </a:t>
            </a:r>
            <a:r>
              <a:rPr lang="nl-NL" sz="1300" i="1" dirty="0"/>
              <a:t>wij-zij</a:t>
            </a:r>
            <a:r>
              <a:rPr lang="nl-NL" sz="1300" dirty="0"/>
              <a:t> (tegenstelling / hiërarchie) naar </a:t>
            </a:r>
            <a:r>
              <a:rPr lang="nl-NL" sz="1300" i="1" dirty="0"/>
              <a:t>door-ons</a:t>
            </a:r>
            <a:r>
              <a:rPr lang="nl-NL" sz="1300" dirty="0"/>
              <a:t> (gezamenlijk / netwerk / co-creatie)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nl-NL" sz="1300" dirty="0"/>
              <a:t>Meta-transitie en continue proces op basis van dialoog en met flexibiliteit in </a:t>
            </a:r>
            <a:r>
              <a:rPr lang="nl-NL" sz="1300" dirty="0" err="1"/>
              <a:t>onderzoeksaanpak</a:t>
            </a:r>
            <a:endParaRPr lang="nl-NL" sz="1300" dirty="0"/>
          </a:p>
          <a:p>
            <a:pPr lvl="1">
              <a:spcBef>
                <a:spcPts val="900"/>
              </a:spcBef>
              <a:spcAft>
                <a:spcPts val="0"/>
              </a:spcAft>
            </a:pPr>
            <a:r>
              <a:rPr lang="nl-NL" sz="1500" dirty="0"/>
              <a:t>Resultaat: breed gedragen en duurzame veranderingen en verbeteringen</a:t>
            </a:r>
            <a:endParaRPr lang="nl-NL" sz="1500" strike="sngStrike" dirty="0"/>
          </a:p>
        </p:txBody>
      </p:sp>
    </p:spTree>
    <p:extLst>
      <p:ext uri="{BB962C8B-B14F-4D97-AF65-F5344CB8AC3E}">
        <p14:creationId xmlns:p14="http://schemas.microsoft.com/office/powerpoint/2010/main" val="24721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nl-NL" dirty="0" smtClean="0"/>
              <a:t>één axioma,</a:t>
            </a:r>
            <a:br>
              <a:rPr lang="nl-NL" dirty="0" smtClean="0"/>
            </a:br>
            <a:r>
              <a:rPr lang="nl-NL" dirty="0" smtClean="0"/>
              <a:t>twee opdrachten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9" y="864108"/>
            <a:ext cx="49230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Axioma: </a:t>
            </a:r>
            <a:r>
              <a:rPr lang="nl-NL" i="1" dirty="0" smtClean="0"/>
              <a:t>we </a:t>
            </a:r>
            <a:r>
              <a:rPr lang="nl-NL" i="1" dirty="0" err="1" smtClean="0"/>
              <a:t>got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move</a:t>
            </a:r>
            <a:r>
              <a:rPr lang="nl-NL" dirty="0" smtClean="0"/>
              <a:t>, een feit en een </a:t>
            </a:r>
            <a:r>
              <a:rPr lang="nl-NL" i="1" dirty="0" smtClean="0"/>
              <a:t>call </a:t>
            </a:r>
            <a:r>
              <a:rPr lang="nl-NL" i="1" dirty="0" err="1" smtClean="0"/>
              <a:t>to</a:t>
            </a:r>
            <a:r>
              <a:rPr lang="nl-NL" i="1" dirty="0" smtClean="0"/>
              <a:t> action.</a:t>
            </a:r>
          </a:p>
          <a:p>
            <a:r>
              <a:rPr lang="nl-NL" dirty="0" smtClean="0"/>
              <a:t>Opdracht 1: creëer bewegingsruimte</a:t>
            </a:r>
          </a:p>
          <a:p>
            <a:pPr lvl="1"/>
            <a:r>
              <a:rPr lang="nl-NL" dirty="0" smtClean="0"/>
              <a:t>Wederzijds </a:t>
            </a:r>
            <a:r>
              <a:rPr lang="nl-NL" dirty="0"/>
              <a:t>begrip (</a:t>
            </a:r>
            <a:r>
              <a:rPr lang="nl-NL" dirty="0" err="1"/>
              <a:t>mutual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Herkennen en erkennen van elkaars wereldbeelden (niet noodzakelijkerwijs eens zijn)</a:t>
            </a:r>
          </a:p>
          <a:p>
            <a:pPr lvl="2"/>
            <a:r>
              <a:rPr lang="nl-NL" dirty="0"/>
              <a:t>Oordeel </a:t>
            </a:r>
            <a:r>
              <a:rPr lang="nl-NL" dirty="0" smtClean="0"/>
              <a:t>uitstellen</a:t>
            </a:r>
            <a:endParaRPr lang="nl-NL" dirty="0"/>
          </a:p>
          <a:p>
            <a:r>
              <a:rPr lang="nl-NL" dirty="0" smtClean="0"/>
              <a:t>Opdracht 2: bepaal de juiste richting</a:t>
            </a:r>
          </a:p>
          <a:p>
            <a:pPr lvl="1"/>
            <a:r>
              <a:rPr lang="nl-NL" dirty="0" smtClean="0"/>
              <a:t>Gedeelde </a:t>
            </a:r>
            <a:r>
              <a:rPr lang="nl-NL" dirty="0"/>
              <a:t>betekenis (shared </a:t>
            </a:r>
            <a:r>
              <a:rPr lang="nl-NL" dirty="0" err="1"/>
              <a:t>meaning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Sturen op culturele identiteit: wie zijn we, wat doen we?</a:t>
            </a:r>
          </a:p>
          <a:p>
            <a:pPr lvl="2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5" y="864108"/>
            <a:ext cx="2874191" cy="211173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8" y="3269153"/>
            <a:ext cx="2097206" cy="2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Raamwerk</a:t>
            </a:r>
            <a:r>
              <a:rPr lang="en-US" sz="3200" b="1" dirty="0" smtClean="0"/>
              <a:t> </a:t>
            </a:r>
            <a:r>
              <a:rPr lang="en-US" sz="3200" b="1" dirty="0" err="1"/>
              <a:t>sociale</a:t>
            </a:r>
            <a:r>
              <a:rPr lang="en-US" sz="3200" b="1" dirty="0"/>
              <a:t> </a:t>
            </a:r>
            <a:r>
              <a:rPr lang="en-US" sz="3200" b="1" dirty="0" err="1"/>
              <a:t>innovatie</a:t>
            </a:r>
            <a:r>
              <a:rPr lang="en-US" sz="3200" b="1" dirty="0"/>
              <a:t>:</a:t>
            </a:r>
            <a:br>
              <a:rPr lang="en-US" sz="3200" b="1" dirty="0"/>
            </a:br>
            <a:r>
              <a:rPr lang="en-US" sz="3200" b="1" dirty="0"/>
              <a:t>“</a:t>
            </a:r>
            <a:r>
              <a:rPr lang="en-US" sz="3200" b="1" dirty="0" err="1"/>
              <a:t>Duurzame</a:t>
            </a:r>
            <a:r>
              <a:rPr lang="en-US" sz="3200" b="1" dirty="0"/>
              <a:t>,</a:t>
            </a:r>
            <a:br>
              <a:rPr lang="en-US" sz="3200" b="1" dirty="0"/>
            </a:br>
            <a:r>
              <a:rPr lang="en-US" sz="3200" b="1" dirty="0" err="1"/>
              <a:t>Samen</a:t>
            </a:r>
            <a:r>
              <a:rPr lang="en-US" sz="3200" b="1" dirty="0"/>
              <a:t> </a:t>
            </a:r>
            <a:r>
              <a:rPr lang="en-US" sz="3200" b="1" dirty="0" err="1"/>
              <a:t>lerende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Maatschappij</a:t>
            </a:r>
            <a:r>
              <a:rPr lang="en-US" sz="3200" b="1" dirty="0"/>
              <a:t>”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4" y="-83978"/>
            <a:ext cx="5941015" cy="69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Processtappen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Uitvoering</a:t>
            </a:r>
            <a:r>
              <a:rPr lang="nl-NL" dirty="0"/>
              <a:t> is gebaseerd op de Soft Systems </a:t>
            </a:r>
            <a:r>
              <a:rPr lang="nl-NL" dirty="0" err="1"/>
              <a:t>Methodology</a:t>
            </a:r>
            <a:r>
              <a:rPr lang="nl-NL" dirty="0"/>
              <a:t> (SSM):</a:t>
            </a:r>
            <a:endParaRPr lang="en-US" dirty="0"/>
          </a:p>
          <a:p>
            <a:pPr lvl="1"/>
            <a:r>
              <a:rPr lang="nl-NL" i="1" dirty="0" err="1"/>
              <a:t>Finding</a:t>
            </a:r>
            <a:r>
              <a:rPr lang="nl-NL" i="1" dirty="0"/>
              <a:t> out</a:t>
            </a:r>
            <a:r>
              <a:rPr lang="nl-NL" dirty="0"/>
              <a:t> (belanghebbenden en hun issues) met behulp van o.a. rijke plaatjes (</a:t>
            </a:r>
            <a:r>
              <a:rPr lang="nl-NL" i="1" dirty="0" err="1"/>
              <a:t>rich</a:t>
            </a:r>
            <a:r>
              <a:rPr lang="nl-NL" i="1" dirty="0"/>
              <a:t> pictures</a:t>
            </a:r>
            <a:r>
              <a:rPr lang="nl-NL" dirty="0"/>
              <a:t>) en geleide gesprekken (</a:t>
            </a:r>
            <a:r>
              <a:rPr lang="nl-NL" i="1" dirty="0" err="1"/>
              <a:t>guided</a:t>
            </a:r>
            <a:r>
              <a:rPr lang="nl-NL" i="1" dirty="0"/>
              <a:t> </a:t>
            </a:r>
            <a:r>
              <a:rPr lang="nl-NL" i="1" dirty="0" err="1"/>
              <a:t>conversations</a:t>
            </a:r>
            <a:r>
              <a:rPr lang="nl-NL" dirty="0"/>
              <a:t>);</a:t>
            </a:r>
            <a:endParaRPr lang="en-US" dirty="0"/>
          </a:p>
          <a:p>
            <a:pPr lvl="1"/>
            <a:r>
              <a:rPr lang="nl-NL" i="1" dirty="0"/>
              <a:t>Model building</a:t>
            </a:r>
            <a:r>
              <a:rPr lang="nl-NL" dirty="0"/>
              <a:t> (expliciteren van wereldbeelden en systeembeschrijvingen): systeem model, waaronder SSM </a:t>
            </a:r>
            <a:r>
              <a:rPr lang="nl-NL" dirty="0" err="1"/>
              <a:t>Purposeful</a:t>
            </a:r>
            <a:r>
              <a:rPr lang="nl-NL" dirty="0"/>
              <a:t> Activity </a:t>
            </a:r>
            <a:r>
              <a:rPr lang="nl-NL" dirty="0" err="1"/>
              <a:t>Models</a:t>
            </a:r>
            <a:r>
              <a:rPr lang="nl-NL" dirty="0"/>
              <a:t> (PAM), maar ook andere technieken, zoals bijvoorbeeld System </a:t>
            </a:r>
            <a:r>
              <a:rPr lang="nl-NL" dirty="0" err="1"/>
              <a:t>Dynamic</a:t>
            </a:r>
            <a:r>
              <a:rPr lang="nl-NL" dirty="0"/>
              <a:t> (SD) </a:t>
            </a:r>
            <a:r>
              <a:rPr lang="nl-NL" dirty="0" err="1"/>
              <a:t>models</a:t>
            </a:r>
            <a:r>
              <a:rPr lang="nl-NL" dirty="0"/>
              <a:t>;</a:t>
            </a:r>
            <a:endParaRPr lang="en-US" dirty="0"/>
          </a:p>
          <a:p>
            <a:pPr lvl="1"/>
            <a:r>
              <a:rPr lang="nl-NL" i="1" dirty="0" err="1"/>
              <a:t>Discussing</a:t>
            </a:r>
            <a:r>
              <a:rPr lang="nl-NL" i="1" dirty="0"/>
              <a:t> and </a:t>
            </a:r>
            <a:r>
              <a:rPr lang="nl-NL" i="1" dirty="0" err="1"/>
              <a:t>debating</a:t>
            </a:r>
            <a:r>
              <a:rPr lang="nl-NL" dirty="0"/>
              <a:t> (accommoderen van wereldbeelden) met behulp van validatiesessies;</a:t>
            </a:r>
            <a:endParaRPr lang="en-US" dirty="0"/>
          </a:p>
          <a:p>
            <a:pPr lvl="1"/>
            <a:r>
              <a:rPr lang="nl-NL" i="1" dirty="0" err="1"/>
              <a:t>Taking</a:t>
            </a:r>
            <a:r>
              <a:rPr lang="nl-NL" i="1" dirty="0"/>
              <a:t> action</a:t>
            </a:r>
            <a:r>
              <a:rPr lang="nl-NL" dirty="0"/>
              <a:t> (daadwerkelijk vooruitgang brengen in een (deel)vraagstuk) met behulp van een implementatie-(deel)traject</a:t>
            </a:r>
            <a:r>
              <a:rPr lang="nl-NL" dirty="0" smtClean="0"/>
              <a:t>.</a:t>
            </a:r>
          </a:p>
          <a:p>
            <a:pPr lvl="1"/>
            <a:endParaRPr lang="en-US" dirty="0"/>
          </a:p>
          <a:p>
            <a:pPr marL="502920" lvl="1" indent="0">
              <a:buNone/>
            </a:pPr>
            <a:r>
              <a:rPr lang="nl-NL" dirty="0"/>
              <a:t>Tijdens de Uitvoering wordt een driedubbelslag geslagen:</a:t>
            </a:r>
            <a:endParaRPr lang="en-US" dirty="0"/>
          </a:p>
          <a:p>
            <a:pPr lvl="1"/>
            <a:r>
              <a:rPr lang="nl-NL" dirty="0"/>
              <a:t>Vooruitgang brengen in een vraagstukken;</a:t>
            </a:r>
            <a:endParaRPr lang="en-US" dirty="0"/>
          </a:p>
          <a:p>
            <a:pPr lvl="1"/>
            <a:r>
              <a:rPr lang="nl-NL" dirty="0"/>
              <a:t>Een vraagstuk benaderen met nieuwe vaardigheden (kennis en kunde);</a:t>
            </a:r>
            <a:endParaRPr lang="en-US" dirty="0"/>
          </a:p>
          <a:p>
            <a:pPr lvl="1"/>
            <a:r>
              <a:rPr lang="nl-NL" dirty="0"/>
              <a:t>Lessen leren over vraagstuk en culturele identiteit (wie zijn we en wat doen we).</a:t>
            </a:r>
            <a:endParaRPr lang="en-US" dirty="0"/>
          </a:p>
          <a:p>
            <a:r>
              <a:rPr lang="nl-NL" b="1" dirty="0"/>
              <a:t>Reflectie</a:t>
            </a:r>
            <a:r>
              <a:rPr lang="nl-NL" dirty="0"/>
              <a:t> (brede dialoog) bestaat uit de volgende aspecten:</a:t>
            </a:r>
            <a:endParaRPr lang="en-US" dirty="0"/>
          </a:p>
          <a:p>
            <a:pPr lvl="1"/>
            <a:r>
              <a:rPr lang="nl-NL" dirty="0" err="1"/>
              <a:t>Deliberatieve</a:t>
            </a:r>
            <a:r>
              <a:rPr lang="nl-NL" dirty="0"/>
              <a:t> democratie sessie;</a:t>
            </a:r>
            <a:endParaRPr lang="en-US" dirty="0"/>
          </a:p>
          <a:p>
            <a:pPr lvl="1"/>
            <a:r>
              <a:rPr lang="nl-NL" dirty="0"/>
              <a:t>Brede consultatie van belanghebbenden;</a:t>
            </a:r>
            <a:endParaRPr lang="en-US" dirty="0"/>
          </a:p>
          <a:p>
            <a:pPr lvl="1"/>
            <a:r>
              <a:rPr lang="nl-NL" dirty="0"/>
              <a:t>Council of </a:t>
            </a:r>
            <a:r>
              <a:rPr lang="nl-NL" dirty="0" err="1"/>
              <a:t>Wisdom</a:t>
            </a:r>
            <a:r>
              <a:rPr lang="nl-N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</a:t>
            </a:r>
            <a:r>
              <a:rPr lang="en-US" dirty="0"/>
              <a:t>-management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28307" r="6591" b="33744"/>
          <a:stretch/>
        </p:blipFill>
        <p:spPr>
          <a:xfrm>
            <a:off x="3735989" y="884686"/>
            <a:ext cx="7813586" cy="44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Geneste</a:t>
            </a:r>
            <a:r>
              <a:rPr lang="en-US" dirty="0"/>
              <a:t> </a:t>
            </a:r>
            <a:r>
              <a:rPr lang="en-US" dirty="0" err="1"/>
              <a:t>processen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4210" y="864108"/>
            <a:ext cx="3010486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Hiërarchie: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Iconische vraagstukken</a:t>
            </a:r>
          </a:p>
          <a:p>
            <a:pPr marL="960120" lvl="1" indent="-457200">
              <a:buFont typeface="+mj-lt"/>
              <a:buAutoNum type="arabicPeriod"/>
            </a:pPr>
            <a:r>
              <a:rPr lang="nl-NL" dirty="0"/>
              <a:t>Waterkerende landschappen</a:t>
            </a:r>
          </a:p>
          <a:p>
            <a:pPr marL="960120" lvl="1" indent="-457200">
              <a:buFont typeface="+mj-lt"/>
              <a:buAutoNum type="arabicPeriod"/>
            </a:pPr>
            <a:r>
              <a:rPr lang="nl-NL" dirty="0"/>
              <a:t>Circulaire industrie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Overheid</a:t>
            </a:r>
          </a:p>
          <a:p>
            <a:pPr marL="960120" lvl="1" indent="-457200">
              <a:buFont typeface="+mj-lt"/>
              <a:buAutoNum type="arabicPeriod"/>
            </a:pPr>
            <a:r>
              <a:rPr lang="nl-NL" dirty="0"/>
              <a:t>Nationaal</a:t>
            </a:r>
          </a:p>
          <a:p>
            <a:pPr marL="960120" lvl="1" indent="-457200">
              <a:buFont typeface="+mj-lt"/>
              <a:buAutoNum type="arabicPeriod"/>
            </a:pPr>
            <a:r>
              <a:rPr lang="nl-NL" dirty="0"/>
              <a:t>Provincie</a:t>
            </a:r>
          </a:p>
          <a:p>
            <a:pPr marL="960120" lvl="1" indent="-457200">
              <a:buFont typeface="+mj-lt"/>
              <a:buAutoNum type="arabicPeriod"/>
            </a:pPr>
            <a:r>
              <a:rPr lang="nl-NL" dirty="0"/>
              <a:t>Gemeente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Mondiale samenwerkingsverbanden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Toegepast in organisatie:</a:t>
            </a:r>
          </a:p>
          <a:p>
            <a:r>
              <a:rPr lang="nl-NL" dirty="0"/>
              <a:t>Implementatie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dagelijkse activiteiten</a:t>
            </a:r>
            <a:endParaRPr lang="nl-NL" dirty="0"/>
          </a:p>
          <a:p>
            <a:r>
              <a:rPr lang="nl-NL" dirty="0"/>
              <a:t>Reflectie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advies</a:t>
            </a:r>
            <a:endParaRPr lang="nl-NL" dirty="0"/>
          </a:p>
          <a:p>
            <a:r>
              <a:rPr lang="nl-NL" dirty="0"/>
              <a:t>Democratisch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RvT</a:t>
            </a:r>
            <a:endParaRPr lang="nl-NL" dirty="0"/>
          </a:p>
          <a:p>
            <a:r>
              <a:rPr lang="nl-NL" dirty="0"/>
              <a:t>Strategisch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RvB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13950" r="-1" b="14050"/>
          <a:stretch/>
        </p:blipFill>
        <p:spPr>
          <a:xfrm>
            <a:off x="6991642" y="864108"/>
            <a:ext cx="473789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14807</TotalTime>
  <Words>555</Words>
  <Application>Microsoft Office PowerPoint</Application>
  <PresentationFormat>Widescreen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Sociale Innovatie Proces</vt:lpstr>
      <vt:lpstr>Doelstelling Sociale Innovatie Proces</vt:lpstr>
      <vt:lpstr>Uitgangspunten</vt:lpstr>
      <vt:lpstr>Drie principes  één axioma, twee opdrachten</vt:lpstr>
      <vt:lpstr>Raamwerk sociale innovatie: “Duurzame, Samen lerende Maatschappij”</vt:lpstr>
      <vt:lpstr>Processtappen</vt:lpstr>
      <vt:lpstr>Programma-management</vt:lpstr>
      <vt:lpstr>Geneste processen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411</cp:revision>
  <dcterms:created xsi:type="dcterms:W3CDTF">2019-03-14T12:37:05Z</dcterms:created>
  <dcterms:modified xsi:type="dcterms:W3CDTF">2020-11-18T16:11:54Z</dcterms:modified>
</cp:coreProperties>
</file>