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 id="2147483661" r:id="rId5"/>
  </p:sldMasterIdLst>
  <p:notesMasterIdLst>
    <p:notesMasterId r:id="rId33"/>
  </p:notesMasterIdLst>
  <p:sldIdLst>
    <p:sldId id="363" r:id="rId6"/>
    <p:sldId id="364" r:id="rId7"/>
    <p:sldId id="365" r:id="rId8"/>
    <p:sldId id="366" r:id="rId9"/>
    <p:sldId id="280" r:id="rId10"/>
    <p:sldId id="329" r:id="rId11"/>
    <p:sldId id="325" r:id="rId12"/>
    <p:sldId id="330" r:id="rId13"/>
    <p:sldId id="338" r:id="rId14"/>
    <p:sldId id="341" r:id="rId15"/>
    <p:sldId id="352" r:id="rId16"/>
    <p:sldId id="351" r:id="rId17"/>
    <p:sldId id="339" r:id="rId18"/>
    <p:sldId id="340" r:id="rId19"/>
    <p:sldId id="350" r:id="rId20"/>
    <p:sldId id="331" r:id="rId21"/>
    <p:sldId id="332" r:id="rId22"/>
    <p:sldId id="354" r:id="rId23"/>
    <p:sldId id="345" r:id="rId24"/>
    <p:sldId id="359" r:id="rId25"/>
    <p:sldId id="360" r:id="rId26"/>
    <p:sldId id="347" r:id="rId27"/>
    <p:sldId id="349" r:id="rId28"/>
    <p:sldId id="310" r:id="rId29"/>
    <p:sldId id="367" r:id="rId30"/>
    <p:sldId id="368" r:id="rId31"/>
    <p:sldId id="32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83373" autoAdjust="0"/>
  </p:normalViewPr>
  <p:slideViewPr>
    <p:cSldViewPr snapToGrid="0">
      <p:cViewPr varScale="1">
        <p:scale>
          <a:sx n="96" d="100"/>
          <a:sy n="96" d="100"/>
        </p:scale>
        <p:origin x="1032" y="84"/>
      </p:cViewPr>
      <p:guideLst/>
    </p:cSldViewPr>
  </p:slideViewPr>
  <p:notesTextViewPr>
    <p:cViewPr>
      <p:scale>
        <a:sx n="3" d="2"/>
        <a:sy n="3" d="2"/>
      </p:scale>
      <p:origin x="0" y="0"/>
    </p:cViewPr>
  </p:notesTextViewPr>
  <p:notesViewPr>
    <p:cSldViewPr snapToGrid="0">
      <p:cViewPr varScale="1">
        <p:scale>
          <a:sx n="84" d="100"/>
          <a:sy n="84" d="100"/>
        </p:scale>
        <p:origin x="319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D:\School\HBO\Minor%20climate%20adaptation\resultaten\Resultaten%20hittegolf%20hz%20en%20knmi%20weerstations%20europese%20tijd.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Sheet2!$E$1</c:f>
              <c:strCache>
                <c:ptCount val="1"/>
                <c:pt idx="0">
                  <c:v>UHI Middelburg Binnenstad</c:v>
                </c:pt>
              </c:strCache>
            </c:strRef>
          </c:tx>
          <c:spPr>
            <a:ln w="19050" cap="rnd">
              <a:solidFill>
                <a:schemeClr val="accent1">
                  <a:lumMod val="75000"/>
                  <a:alpha val="75000"/>
                </a:schemeClr>
              </a:solidFill>
              <a:prstDash val="dash"/>
              <a:round/>
            </a:ln>
            <a:effectLst/>
          </c:spPr>
          <c:marker>
            <c:symbol val="none"/>
          </c:marker>
          <c:cat>
            <c:numRef>
              <c:f>Sheet2!$D$2:$D$355</c:f>
              <c:numCache>
                <c:formatCode>General</c:formatCode>
                <c:ptCount val="129"/>
                <c:pt idx="0">
                  <c:v>4</c:v>
                </c:pt>
                <c:pt idx="1">
                  <c:v>4</c:v>
                </c:pt>
                <c:pt idx="2">
                  <c:v>4</c:v>
                </c:pt>
                <c:pt idx="3">
                  <c:v>5</c:v>
                </c:pt>
                <c:pt idx="4">
                  <c:v>5</c:v>
                </c:pt>
                <c:pt idx="5">
                  <c:v>5</c:v>
                </c:pt>
                <c:pt idx="6">
                  <c:v>5</c:v>
                </c:pt>
                <c:pt idx="7">
                  <c:v>5</c:v>
                </c:pt>
                <c:pt idx="8">
                  <c:v>5</c:v>
                </c:pt>
                <c:pt idx="9">
                  <c:v>5</c:v>
                </c:pt>
                <c:pt idx="10">
                  <c:v>5</c:v>
                </c:pt>
                <c:pt idx="11">
                  <c:v>5</c:v>
                </c:pt>
                <c:pt idx="12">
                  <c:v>6</c:v>
                </c:pt>
                <c:pt idx="13">
                  <c:v>6</c:v>
                </c:pt>
                <c:pt idx="14">
                  <c:v>6</c:v>
                </c:pt>
                <c:pt idx="15">
                  <c:v>6</c:v>
                </c:pt>
                <c:pt idx="16">
                  <c:v>6</c:v>
                </c:pt>
                <c:pt idx="17">
                  <c:v>6</c:v>
                </c:pt>
                <c:pt idx="18">
                  <c:v>6</c:v>
                </c:pt>
                <c:pt idx="19">
                  <c:v>6</c:v>
                </c:pt>
                <c:pt idx="20">
                  <c:v>6</c:v>
                </c:pt>
                <c:pt idx="21">
                  <c:v>7</c:v>
                </c:pt>
                <c:pt idx="22">
                  <c:v>7</c:v>
                </c:pt>
                <c:pt idx="23">
                  <c:v>7</c:v>
                </c:pt>
                <c:pt idx="24">
                  <c:v>7</c:v>
                </c:pt>
                <c:pt idx="25">
                  <c:v>7</c:v>
                </c:pt>
                <c:pt idx="26">
                  <c:v>7</c:v>
                </c:pt>
                <c:pt idx="27">
                  <c:v>7</c:v>
                </c:pt>
                <c:pt idx="28">
                  <c:v>7</c:v>
                </c:pt>
                <c:pt idx="29">
                  <c:v>7</c:v>
                </c:pt>
                <c:pt idx="30">
                  <c:v>8</c:v>
                </c:pt>
                <c:pt idx="31">
                  <c:v>8</c:v>
                </c:pt>
                <c:pt idx="32">
                  <c:v>8</c:v>
                </c:pt>
                <c:pt idx="33">
                  <c:v>8</c:v>
                </c:pt>
                <c:pt idx="34">
                  <c:v>8</c:v>
                </c:pt>
                <c:pt idx="35">
                  <c:v>8</c:v>
                </c:pt>
                <c:pt idx="36">
                  <c:v>8</c:v>
                </c:pt>
                <c:pt idx="37">
                  <c:v>8</c:v>
                </c:pt>
                <c:pt idx="38">
                  <c:v>8</c:v>
                </c:pt>
                <c:pt idx="39">
                  <c:v>9</c:v>
                </c:pt>
                <c:pt idx="40">
                  <c:v>9</c:v>
                </c:pt>
                <c:pt idx="41">
                  <c:v>9</c:v>
                </c:pt>
                <c:pt idx="42">
                  <c:v>9</c:v>
                </c:pt>
                <c:pt idx="43">
                  <c:v>9</c:v>
                </c:pt>
                <c:pt idx="44">
                  <c:v>9</c:v>
                </c:pt>
                <c:pt idx="45">
                  <c:v>9</c:v>
                </c:pt>
                <c:pt idx="46">
                  <c:v>9</c:v>
                </c:pt>
                <c:pt idx="47">
                  <c:v>9</c:v>
                </c:pt>
                <c:pt idx="48">
                  <c:v>10</c:v>
                </c:pt>
                <c:pt idx="49">
                  <c:v>10</c:v>
                </c:pt>
                <c:pt idx="50">
                  <c:v>10</c:v>
                </c:pt>
                <c:pt idx="51">
                  <c:v>10</c:v>
                </c:pt>
                <c:pt idx="52">
                  <c:v>10</c:v>
                </c:pt>
                <c:pt idx="53">
                  <c:v>10</c:v>
                </c:pt>
                <c:pt idx="54">
                  <c:v>10</c:v>
                </c:pt>
                <c:pt idx="55">
                  <c:v>10</c:v>
                </c:pt>
                <c:pt idx="56">
                  <c:v>10</c:v>
                </c:pt>
                <c:pt idx="57">
                  <c:v>11</c:v>
                </c:pt>
                <c:pt idx="58">
                  <c:v>11</c:v>
                </c:pt>
                <c:pt idx="59">
                  <c:v>11</c:v>
                </c:pt>
                <c:pt idx="60">
                  <c:v>11</c:v>
                </c:pt>
                <c:pt idx="61">
                  <c:v>11</c:v>
                </c:pt>
                <c:pt idx="62">
                  <c:v>11</c:v>
                </c:pt>
                <c:pt idx="63">
                  <c:v>11</c:v>
                </c:pt>
                <c:pt idx="64">
                  <c:v>11</c:v>
                </c:pt>
                <c:pt idx="65">
                  <c:v>11</c:v>
                </c:pt>
                <c:pt idx="66">
                  <c:v>12</c:v>
                </c:pt>
                <c:pt idx="67">
                  <c:v>12</c:v>
                </c:pt>
                <c:pt idx="68">
                  <c:v>12</c:v>
                </c:pt>
                <c:pt idx="69">
                  <c:v>12</c:v>
                </c:pt>
                <c:pt idx="70">
                  <c:v>12</c:v>
                </c:pt>
                <c:pt idx="71">
                  <c:v>12</c:v>
                </c:pt>
                <c:pt idx="72">
                  <c:v>12</c:v>
                </c:pt>
                <c:pt idx="73">
                  <c:v>12</c:v>
                </c:pt>
                <c:pt idx="74">
                  <c:v>12</c:v>
                </c:pt>
                <c:pt idx="75">
                  <c:v>13</c:v>
                </c:pt>
                <c:pt idx="76">
                  <c:v>13</c:v>
                </c:pt>
                <c:pt idx="77">
                  <c:v>13</c:v>
                </c:pt>
                <c:pt idx="78">
                  <c:v>13</c:v>
                </c:pt>
                <c:pt idx="79">
                  <c:v>13</c:v>
                </c:pt>
                <c:pt idx="80">
                  <c:v>13</c:v>
                </c:pt>
                <c:pt idx="81">
                  <c:v>13</c:v>
                </c:pt>
                <c:pt idx="82">
                  <c:v>13</c:v>
                </c:pt>
                <c:pt idx="83">
                  <c:v>13</c:v>
                </c:pt>
                <c:pt idx="84">
                  <c:v>14</c:v>
                </c:pt>
                <c:pt idx="85">
                  <c:v>14</c:v>
                </c:pt>
                <c:pt idx="86">
                  <c:v>14</c:v>
                </c:pt>
                <c:pt idx="87">
                  <c:v>14</c:v>
                </c:pt>
                <c:pt idx="88">
                  <c:v>14</c:v>
                </c:pt>
                <c:pt idx="89">
                  <c:v>14</c:v>
                </c:pt>
                <c:pt idx="90">
                  <c:v>14</c:v>
                </c:pt>
                <c:pt idx="91">
                  <c:v>14</c:v>
                </c:pt>
                <c:pt idx="92">
                  <c:v>14</c:v>
                </c:pt>
                <c:pt idx="93">
                  <c:v>15</c:v>
                </c:pt>
                <c:pt idx="94">
                  <c:v>15</c:v>
                </c:pt>
                <c:pt idx="95">
                  <c:v>15</c:v>
                </c:pt>
                <c:pt idx="96">
                  <c:v>15</c:v>
                </c:pt>
                <c:pt idx="97">
                  <c:v>15</c:v>
                </c:pt>
                <c:pt idx="98">
                  <c:v>15</c:v>
                </c:pt>
                <c:pt idx="99">
                  <c:v>15</c:v>
                </c:pt>
                <c:pt idx="100">
                  <c:v>15</c:v>
                </c:pt>
                <c:pt idx="101">
                  <c:v>15</c:v>
                </c:pt>
                <c:pt idx="102">
                  <c:v>16</c:v>
                </c:pt>
                <c:pt idx="103">
                  <c:v>16</c:v>
                </c:pt>
                <c:pt idx="104">
                  <c:v>16</c:v>
                </c:pt>
                <c:pt idx="105">
                  <c:v>16</c:v>
                </c:pt>
                <c:pt idx="106">
                  <c:v>16</c:v>
                </c:pt>
                <c:pt idx="107">
                  <c:v>16</c:v>
                </c:pt>
                <c:pt idx="108">
                  <c:v>16</c:v>
                </c:pt>
                <c:pt idx="109">
                  <c:v>16</c:v>
                </c:pt>
                <c:pt idx="110">
                  <c:v>16</c:v>
                </c:pt>
                <c:pt idx="111">
                  <c:v>17</c:v>
                </c:pt>
                <c:pt idx="112">
                  <c:v>17</c:v>
                </c:pt>
                <c:pt idx="113">
                  <c:v>17</c:v>
                </c:pt>
                <c:pt idx="114">
                  <c:v>17</c:v>
                </c:pt>
                <c:pt idx="115">
                  <c:v>17</c:v>
                </c:pt>
                <c:pt idx="116">
                  <c:v>17</c:v>
                </c:pt>
                <c:pt idx="117">
                  <c:v>17</c:v>
                </c:pt>
                <c:pt idx="118">
                  <c:v>17</c:v>
                </c:pt>
                <c:pt idx="119">
                  <c:v>17</c:v>
                </c:pt>
                <c:pt idx="120">
                  <c:v>18</c:v>
                </c:pt>
                <c:pt idx="121">
                  <c:v>18</c:v>
                </c:pt>
                <c:pt idx="122">
                  <c:v>18</c:v>
                </c:pt>
                <c:pt idx="123">
                  <c:v>18</c:v>
                </c:pt>
                <c:pt idx="124">
                  <c:v>18</c:v>
                </c:pt>
                <c:pt idx="125">
                  <c:v>18</c:v>
                </c:pt>
                <c:pt idx="126">
                  <c:v>18</c:v>
                </c:pt>
                <c:pt idx="127">
                  <c:v>18</c:v>
                </c:pt>
                <c:pt idx="128">
                  <c:v>18</c:v>
                </c:pt>
              </c:numCache>
            </c:numRef>
          </c:cat>
          <c:val>
            <c:numRef>
              <c:f>Sheet2!$E$2:$E$355</c:f>
              <c:numCache>
                <c:formatCode>General</c:formatCode>
                <c:ptCount val="129"/>
                <c:pt idx="0">
                  <c:v>1.6399999999999988</c:v>
                </c:pt>
                <c:pt idx="1">
                  <c:v>0.96999999999999886</c:v>
                </c:pt>
                <c:pt idx="2">
                  <c:v>1.2199999999999989</c:v>
                </c:pt>
                <c:pt idx="3">
                  <c:v>1.0399999999999991</c:v>
                </c:pt>
                <c:pt idx="4">
                  <c:v>0.67999999999999972</c:v>
                </c:pt>
                <c:pt idx="5">
                  <c:v>0.71000000000000085</c:v>
                </c:pt>
                <c:pt idx="6">
                  <c:v>0.80999999999999872</c:v>
                </c:pt>
                <c:pt idx="7">
                  <c:v>1</c:v>
                </c:pt>
                <c:pt idx="8">
                  <c:v>0.70999999999999908</c:v>
                </c:pt>
                <c:pt idx="9">
                  <c:v>-0.35999999999999943</c:v>
                </c:pt>
                <c:pt idx="10">
                  <c:v>2.41</c:v>
                </c:pt>
                <c:pt idx="11">
                  <c:v>2.379999999999999</c:v>
                </c:pt>
                <c:pt idx="12">
                  <c:v>4.34</c:v>
                </c:pt>
                <c:pt idx="13">
                  <c:v>2.6000000000000014</c:v>
                </c:pt>
                <c:pt idx="14">
                  <c:v>3.2399999999999984</c:v>
                </c:pt>
                <c:pt idx="15">
                  <c:v>4.3699999999999992</c:v>
                </c:pt>
                <c:pt idx="16">
                  <c:v>3.2999999999999989</c:v>
                </c:pt>
                <c:pt idx="17">
                  <c:v>1.7399999999999984</c:v>
                </c:pt>
                <c:pt idx="18">
                  <c:v>-0.16000000000000014</c:v>
                </c:pt>
                <c:pt idx="19">
                  <c:v>-0.29999999999999716</c:v>
                </c:pt>
                <c:pt idx="20">
                  <c:v>1.3999999999999986</c:v>
                </c:pt>
                <c:pt idx="21">
                  <c:v>1.75</c:v>
                </c:pt>
                <c:pt idx="22">
                  <c:v>2.0199999999999996</c:v>
                </c:pt>
                <c:pt idx="23">
                  <c:v>1.8099999999999987</c:v>
                </c:pt>
                <c:pt idx="24">
                  <c:v>1.2299999999999969</c:v>
                </c:pt>
                <c:pt idx="25">
                  <c:v>2.09</c:v>
                </c:pt>
                <c:pt idx="26">
                  <c:v>2.2899999999999991</c:v>
                </c:pt>
                <c:pt idx="27">
                  <c:v>-1.1600000000000001</c:v>
                </c:pt>
                <c:pt idx="28">
                  <c:v>1.6000000000000014</c:v>
                </c:pt>
                <c:pt idx="29">
                  <c:v>2.4499999999999993</c:v>
                </c:pt>
                <c:pt idx="30">
                  <c:v>2.490000000000002</c:v>
                </c:pt>
                <c:pt idx="31">
                  <c:v>3.5700000000000003</c:v>
                </c:pt>
                <c:pt idx="32">
                  <c:v>5.0300000000000011</c:v>
                </c:pt>
                <c:pt idx="33">
                  <c:v>5.0400000000000027</c:v>
                </c:pt>
                <c:pt idx="34">
                  <c:v>3.8500000000000014</c:v>
                </c:pt>
                <c:pt idx="35">
                  <c:v>2.9200000000000017</c:v>
                </c:pt>
                <c:pt idx="36">
                  <c:v>-0.43999999999999773</c:v>
                </c:pt>
                <c:pt idx="37">
                  <c:v>1.9499999999999993</c:v>
                </c:pt>
                <c:pt idx="38">
                  <c:v>1.5700000000000003</c:v>
                </c:pt>
                <c:pt idx="39">
                  <c:v>2.25</c:v>
                </c:pt>
                <c:pt idx="40">
                  <c:v>1.9100000000000001</c:v>
                </c:pt>
                <c:pt idx="41">
                  <c:v>2.1699999999999982</c:v>
                </c:pt>
                <c:pt idx="42">
                  <c:v>2</c:v>
                </c:pt>
                <c:pt idx="43">
                  <c:v>1.8900000000000006</c:v>
                </c:pt>
                <c:pt idx="44">
                  <c:v>1.8399999999999999</c:v>
                </c:pt>
                <c:pt idx="45">
                  <c:v>0.28999999999999915</c:v>
                </c:pt>
                <c:pt idx="46">
                  <c:v>0.16000000000000014</c:v>
                </c:pt>
                <c:pt idx="47">
                  <c:v>0.82000000000000028</c:v>
                </c:pt>
                <c:pt idx="48">
                  <c:v>2.16</c:v>
                </c:pt>
                <c:pt idx="49">
                  <c:v>2.759999999999998</c:v>
                </c:pt>
                <c:pt idx="50">
                  <c:v>1.9199999999999982</c:v>
                </c:pt>
                <c:pt idx="51">
                  <c:v>2.120000000000001</c:v>
                </c:pt>
                <c:pt idx="52">
                  <c:v>1.6099999999999994</c:v>
                </c:pt>
                <c:pt idx="53">
                  <c:v>1.4299999999999997</c:v>
                </c:pt>
                <c:pt idx="54">
                  <c:v>-0.19999999999999929</c:v>
                </c:pt>
                <c:pt idx="55">
                  <c:v>0.72000000000000242</c:v>
                </c:pt>
                <c:pt idx="56">
                  <c:v>1.9100000000000001</c:v>
                </c:pt>
                <c:pt idx="57">
                  <c:v>1.9100000000000001</c:v>
                </c:pt>
                <c:pt idx="58">
                  <c:v>2.1099999999999994</c:v>
                </c:pt>
                <c:pt idx="59">
                  <c:v>2.8300000000000018</c:v>
                </c:pt>
                <c:pt idx="60">
                  <c:v>2.4899999999999984</c:v>
                </c:pt>
                <c:pt idx="61">
                  <c:v>2.5199999999999996</c:v>
                </c:pt>
                <c:pt idx="62">
                  <c:v>1.6000000000000014</c:v>
                </c:pt>
                <c:pt idx="63">
                  <c:v>1.9999999999999574E-2</c:v>
                </c:pt>
                <c:pt idx="64">
                  <c:v>2.8000000000000007</c:v>
                </c:pt>
                <c:pt idx="65">
                  <c:v>3.120000000000001</c:v>
                </c:pt>
                <c:pt idx="66">
                  <c:v>0.91000000000000014</c:v>
                </c:pt>
                <c:pt idx="67">
                  <c:v>0.96999999999999886</c:v>
                </c:pt>
                <c:pt idx="68">
                  <c:v>1.5700000000000003</c:v>
                </c:pt>
                <c:pt idx="69">
                  <c:v>2.0799999999999983</c:v>
                </c:pt>
                <c:pt idx="70">
                  <c:v>2.5500000000000007</c:v>
                </c:pt>
                <c:pt idx="71">
                  <c:v>0.78000000000000114</c:v>
                </c:pt>
                <c:pt idx="72">
                  <c:v>-1.1799999999999997</c:v>
                </c:pt>
                <c:pt idx="73">
                  <c:v>0.31000000000000227</c:v>
                </c:pt>
                <c:pt idx="74">
                  <c:v>1.2399999999999984</c:v>
                </c:pt>
                <c:pt idx="75">
                  <c:v>1.3399999999999999</c:v>
                </c:pt>
                <c:pt idx="76">
                  <c:v>1.25</c:v>
                </c:pt>
                <c:pt idx="77">
                  <c:v>2.3599999999999994</c:v>
                </c:pt>
                <c:pt idx="78">
                  <c:v>1.3599999999999994</c:v>
                </c:pt>
                <c:pt idx="79">
                  <c:v>0.77000000000000313</c:v>
                </c:pt>
                <c:pt idx="80">
                  <c:v>0.97000000000000242</c:v>
                </c:pt>
                <c:pt idx="81">
                  <c:v>0.24000000000000199</c:v>
                </c:pt>
                <c:pt idx="82">
                  <c:v>2.34</c:v>
                </c:pt>
                <c:pt idx="83">
                  <c:v>2.7300000000000004</c:v>
                </c:pt>
                <c:pt idx="84">
                  <c:v>2.34</c:v>
                </c:pt>
                <c:pt idx="85">
                  <c:v>2.59</c:v>
                </c:pt>
                <c:pt idx="86">
                  <c:v>3.2199999999999989</c:v>
                </c:pt>
                <c:pt idx="87">
                  <c:v>3.4000000000000021</c:v>
                </c:pt>
                <c:pt idx="88">
                  <c:v>3.1000000000000014</c:v>
                </c:pt>
                <c:pt idx="89">
                  <c:v>2.3599999999999994</c:v>
                </c:pt>
                <c:pt idx="90">
                  <c:v>1.9999999999999574E-2</c:v>
                </c:pt>
                <c:pt idx="91">
                  <c:v>2.740000000000002</c:v>
                </c:pt>
                <c:pt idx="92">
                  <c:v>1.4200000000000017</c:v>
                </c:pt>
                <c:pt idx="93">
                  <c:v>1.2099999999999973</c:v>
                </c:pt>
                <c:pt idx="94">
                  <c:v>1.6900000000000013</c:v>
                </c:pt>
                <c:pt idx="95">
                  <c:v>1.9799999999999969</c:v>
                </c:pt>
                <c:pt idx="96">
                  <c:v>2.75</c:v>
                </c:pt>
                <c:pt idx="97">
                  <c:v>1.9299999999999997</c:v>
                </c:pt>
                <c:pt idx="98">
                  <c:v>1.4800000000000004</c:v>
                </c:pt>
                <c:pt idx="99">
                  <c:v>0.64999999999999858</c:v>
                </c:pt>
                <c:pt idx="100">
                  <c:v>0.87999999999999901</c:v>
                </c:pt>
                <c:pt idx="101">
                  <c:v>0.97000000000000242</c:v>
                </c:pt>
                <c:pt idx="102">
                  <c:v>1.3599999999999994</c:v>
                </c:pt>
                <c:pt idx="103">
                  <c:v>0.94000000000000128</c:v>
                </c:pt>
                <c:pt idx="104">
                  <c:v>1.2699999999999996</c:v>
                </c:pt>
                <c:pt idx="105">
                  <c:v>1.7899999999999991</c:v>
                </c:pt>
                <c:pt idx="106">
                  <c:v>1.7399999999999984</c:v>
                </c:pt>
                <c:pt idx="107">
                  <c:v>0.89999999999999858</c:v>
                </c:pt>
                <c:pt idx="108">
                  <c:v>-0.26000000000000156</c:v>
                </c:pt>
                <c:pt idx="109">
                  <c:v>0.89999999999999858</c:v>
                </c:pt>
                <c:pt idx="110">
                  <c:v>1.5</c:v>
                </c:pt>
                <c:pt idx="111">
                  <c:v>1.5599999999999987</c:v>
                </c:pt>
                <c:pt idx="112">
                  <c:v>1.2300000000000004</c:v>
                </c:pt>
                <c:pt idx="113">
                  <c:v>1.8000000000000007</c:v>
                </c:pt>
                <c:pt idx="114">
                  <c:v>1.8499999999999979</c:v>
                </c:pt>
                <c:pt idx="115">
                  <c:v>1.0899999999999999</c:v>
                </c:pt>
                <c:pt idx="116">
                  <c:v>1.2699999999999996</c:v>
                </c:pt>
                <c:pt idx="117">
                  <c:v>0.14999999999999858</c:v>
                </c:pt>
                <c:pt idx="118">
                  <c:v>1.2899999999999991</c:v>
                </c:pt>
                <c:pt idx="119">
                  <c:v>1.1099999999999994</c:v>
                </c:pt>
                <c:pt idx="120">
                  <c:v>0.98000000000000043</c:v>
                </c:pt>
                <c:pt idx="121">
                  <c:v>1.0499999999999972</c:v>
                </c:pt>
                <c:pt idx="122">
                  <c:v>1.25</c:v>
                </c:pt>
                <c:pt idx="123">
                  <c:v>1.2699999999999996</c:v>
                </c:pt>
                <c:pt idx="124">
                  <c:v>0.83000000000000185</c:v>
                </c:pt>
                <c:pt idx="125">
                  <c:v>0.71000000000000085</c:v>
                </c:pt>
                <c:pt idx="126">
                  <c:v>0.10000000000000142</c:v>
                </c:pt>
                <c:pt idx="127">
                  <c:v>1.5</c:v>
                </c:pt>
                <c:pt idx="128">
                  <c:v>1.5899999999999999</c:v>
                </c:pt>
              </c:numCache>
            </c:numRef>
          </c:val>
          <c:smooth val="0"/>
          <c:extLst>
            <c:ext xmlns:c16="http://schemas.microsoft.com/office/drawing/2014/chart" uri="{C3380CC4-5D6E-409C-BE32-E72D297353CC}">
              <c16:uniqueId val="{00000000-01F8-48B4-B58D-41EAA447F9A6}"/>
            </c:ext>
          </c:extLst>
        </c:ser>
        <c:ser>
          <c:idx val="1"/>
          <c:order val="1"/>
          <c:tx>
            <c:strRef>
              <c:f>Sheet2!$F$1</c:f>
              <c:strCache>
                <c:ptCount val="1"/>
                <c:pt idx="0">
                  <c:v>UHI Middelburg Magistraatwijk</c:v>
                </c:pt>
              </c:strCache>
            </c:strRef>
          </c:tx>
          <c:spPr>
            <a:ln w="19050" cap="rnd">
              <a:solidFill>
                <a:schemeClr val="accent1">
                  <a:lumMod val="40000"/>
                  <a:lumOff val="60000"/>
                  <a:alpha val="75000"/>
                </a:schemeClr>
              </a:solidFill>
              <a:prstDash val="dash"/>
              <a:round/>
            </a:ln>
            <a:effectLst/>
          </c:spPr>
          <c:marker>
            <c:symbol val="none"/>
          </c:marker>
          <c:cat>
            <c:numRef>
              <c:f>Sheet2!$D$2:$D$355</c:f>
              <c:numCache>
                <c:formatCode>General</c:formatCode>
                <c:ptCount val="129"/>
                <c:pt idx="0">
                  <c:v>4</c:v>
                </c:pt>
                <c:pt idx="1">
                  <c:v>4</c:v>
                </c:pt>
                <c:pt idx="2">
                  <c:v>4</c:v>
                </c:pt>
                <c:pt idx="3">
                  <c:v>5</c:v>
                </c:pt>
                <c:pt idx="4">
                  <c:v>5</c:v>
                </c:pt>
                <c:pt idx="5">
                  <c:v>5</c:v>
                </c:pt>
                <c:pt idx="6">
                  <c:v>5</c:v>
                </c:pt>
                <c:pt idx="7">
                  <c:v>5</c:v>
                </c:pt>
                <c:pt idx="8">
                  <c:v>5</c:v>
                </c:pt>
                <c:pt idx="9">
                  <c:v>5</c:v>
                </c:pt>
                <c:pt idx="10">
                  <c:v>5</c:v>
                </c:pt>
                <c:pt idx="11">
                  <c:v>5</c:v>
                </c:pt>
                <c:pt idx="12">
                  <c:v>6</c:v>
                </c:pt>
                <c:pt idx="13">
                  <c:v>6</c:v>
                </c:pt>
                <c:pt idx="14">
                  <c:v>6</c:v>
                </c:pt>
                <c:pt idx="15">
                  <c:v>6</c:v>
                </c:pt>
                <c:pt idx="16">
                  <c:v>6</c:v>
                </c:pt>
                <c:pt idx="17">
                  <c:v>6</c:v>
                </c:pt>
                <c:pt idx="18">
                  <c:v>6</c:v>
                </c:pt>
                <c:pt idx="19">
                  <c:v>6</c:v>
                </c:pt>
                <c:pt idx="20">
                  <c:v>6</c:v>
                </c:pt>
                <c:pt idx="21">
                  <c:v>7</c:v>
                </c:pt>
                <c:pt idx="22">
                  <c:v>7</c:v>
                </c:pt>
                <c:pt idx="23">
                  <c:v>7</c:v>
                </c:pt>
                <c:pt idx="24">
                  <c:v>7</c:v>
                </c:pt>
                <c:pt idx="25">
                  <c:v>7</c:v>
                </c:pt>
                <c:pt idx="26">
                  <c:v>7</c:v>
                </c:pt>
                <c:pt idx="27">
                  <c:v>7</c:v>
                </c:pt>
                <c:pt idx="28">
                  <c:v>7</c:v>
                </c:pt>
                <c:pt idx="29">
                  <c:v>7</c:v>
                </c:pt>
                <c:pt idx="30">
                  <c:v>8</c:v>
                </c:pt>
                <c:pt idx="31">
                  <c:v>8</c:v>
                </c:pt>
                <c:pt idx="32">
                  <c:v>8</c:v>
                </c:pt>
                <c:pt idx="33">
                  <c:v>8</c:v>
                </c:pt>
                <c:pt idx="34">
                  <c:v>8</c:v>
                </c:pt>
                <c:pt idx="35">
                  <c:v>8</c:v>
                </c:pt>
                <c:pt idx="36">
                  <c:v>8</c:v>
                </c:pt>
                <c:pt idx="37">
                  <c:v>8</c:v>
                </c:pt>
                <c:pt idx="38">
                  <c:v>8</c:v>
                </c:pt>
                <c:pt idx="39">
                  <c:v>9</c:v>
                </c:pt>
                <c:pt idx="40">
                  <c:v>9</c:v>
                </c:pt>
                <c:pt idx="41">
                  <c:v>9</c:v>
                </c:pt>
                <c:pt idx="42">
                  <c:v>9</c:v>
                </c:pt>
                <c:pt idx="43">
                  <c:v>9</c:v>
                </c:pt>
                <c:pt idx="44">
                  <c:v>9</c:v>
                </c:pt>
                <c:pt idx="45">
                  <c:v>9</c:v>
                </c:pt>
                <c:pt idx="46">
                  <c:v>9</c:v>
                </c:pt>
                <c:pt idx="47">
                  <c:v>9</c:v>
                </c:pt>
                <c:pt idx="48">
                  <c:v>10</c:v>
                </c:pt>
                <c:pt idx="49">
                  <c:v>10</c:v>
                </c:pt>
                <c:pt idx="50">
                  <c:v>10</c:v>
                </c:pt>
                <c:pt idx="51">
                  <c:v>10</c:v>
                </c:pt>
                <c:pt idx="52">
                  <c:v>10</c:v>
                </c:pt>
                <c:pt idx="53">
                  <c:v>10</c:v>
                </c:pt>
                <c:pt idx="54">
                  <c:v>10</c:v>
                </c:pt>
                <c:pt idx="55">
                  <c:v>10</c:v>
                </c:pt>
                <c:pt idx="56">
                  <c:v>10</c:v>
                </c:pt>
                <c:pt idx="57">
                  <c:v>11</c:v>
                </c:pt>
                <c:pt idx="58">
                  <c:v>11</c:v>
                </c:pt>
                <c:pt idx="59">
                  <c:v>11</c:v>
                </c:pt>
                <c:pt idx="60">
                  <c:v>11</c:v>
                </c:pt>
                <c:pt idx="61">
                  <c:v>11</c:v>
                </c:pt>
                <c:pt idx="62">
                  <c:v>11</c:v>
                </c:pt>
                <c:pt idx="63">
                  <c:v>11</c:v>
                </c:pt>
                <c:pt idx="64">
                  <c:v>11</c:v>
                </c:pt>
                <c:pt idx="65">
                  <c:v>11</c:v>
                </c:pt>
                <c:pt idx="66">
                  <c:v>12</c:v>
                </c:pt>
                <c:pt idx="67">
                  <c:v>12</c:v>
                </c:pt>
                <c:pt idx="68">
                  <c:v>12</c:v>
                </c:pt>
                <c:pt idx="69">
                  <c:v>12</c:v>
                </c:pt>
                <c:pt idx="70">
                  <c:v>12</c:v>
                </c:pt>
                <c:pt idx="71">
                  <c:v>12</c:v>
                </c:pt>
                <c:pt idx="72">
                  <c:v>12</c:v>
                </c:pt>
                <c:pt idx="73">
                  <c:v>12</c:v>
                </c:pt>
                <c:pt idx="74">
                  <c:v>12</c:v>
                </c:pt>
                <c:pt idx="75">
                  <c:v>13</c:v>
                </c:pt>
                <c:pt idx="76">
                  <c:v>13</c:v>
                </c:pt>
                <c:pt idx="77">
                  <c:v>13</c:v>
                </c:pt>
                <c:pt idx="78">
                  <c:v>13</c:v>
                </c:pt>
                <c:pt idx="79">
                  <c:v>13</c:v>
                </c:pt>
                <c:pt idx="80">
                  <c:v>13</c:v>
                </c:pt>
                <c:pt idx="81">
                  <c:v>13</c:v>
                </c:pt>
                <c:pt idx="82">
                  <c:v>13</c:v>
                </c:pt>
                <c:pt idx="83">
                  <c:v>13</c:v>
                </c:pt>
                <c:pt idx="84">
                  <c:v>14</c:v>
                </c:pt>
                <c:pt idx="85">
                  <c:v>14</c:v>
                </c:pt>
                <c:pt idx="86">
                  <c:v>14</c:v>
                </c:pt>
                <c:pt idx="87">
                  <c:v>14</c:v>
                </c:pt>
                <c:pt idx="88">
                  <c:v>14</c:v>
                </c:pt>
                <c:pt idx="89">
                  <c:v>14</c:v>
                </c:pt>
                <c:pt idx="90">
                  <c:v>14</c:v>
                </c:pt>
                <c:pt idx="91">
                  <c:v>14</c:v>
                </c:pt>
                <c:pt idx="92">
                  <c:v>14</c:v>
                </c:pt>
                <c:pt idx="93">
                  <c:v>15</c:v>
                </c:pt>
                <c:pt idx="94">
                  <c:v>15</c:v>
                </c:pt>
                <c:pt idx="95">
                  <c:v>15</c:v>
                </c:pt>
                <c:pt idx="96">
                  <c:v>15</c:v>
                </c:pt>
                <c:pt idx="97">
                  <c:v>15</c:v>
                </c:pt>
                <c:pt idx="98">
                  <c:v>15</c:v>
                </c:pt>
                <c:pt idx="99">
                  <c:v>15</c:v>
                </c:pt>
                <c:pt idx="100">
                  <c:v>15</c:v>
                </c:pt>
                <c:pt idx="101">
                  <c:v>15</c:v>
                </c:pt>
                <c:pt idx="102">
                  <c:v>16</c:v>
                </c:pt>
                <c:pt idx="103">
                  <c:v>16</c:v>
                </c:pt>
                <c:pt idx="104">
                  <c:v>16</c:v>
                </c:pt>
                <c:pt idx="105">
                  <c:v>16</c:v>
                </c:pt>
                <c:pt idx="106">
                  <c:v>16</c:v>
                </c:pt>
                <c:pt idx="107">
                  <c:v>16</c:v>
                </c:pt>
                <c:pt idx="108">
                  <c:v>16</c:v>
                </c:pt>
                <c:pt idx="109">
                  <c:v>16</c:v>
                </c:pt>
                <c:pt idx="110">
                  <c:v>16</c:v>
                </c:pt>
                <c:pt idx="111">
                  <c:v>17</c:v>
                </c:pt>
                <c:pt idx="112">
                  <c:v>17</c:v>
                </c:pt>
                <c:pt idx="113">
                  <c:v>17</c:v>
                </c:pt>
                <c:pt idx="114">
                  <c:v>17</c:v>
                </c:pt>
                <c:pt idx="115">
                  <c:v>17</c:v>
                </c:pt>
                <c:pt idx="116">
                  <c:v>17</c:v>
                </c:pt>
                <c:pt idx="117">
                  <c:v>17</c:v>
                </c:pt>
                <c:pt idx="118">
                  <c:v>17</c:v>
                </c:pt>
                <c:pt idx="119">
                  <c:v>17</c:v>
                </c:pt>
                <c:pt idx="120">
                  <c:v>18</c:v>
                </c:pt>
                <c:pt idx="121">
                  <c:v>18</c:v>
                </c:pt>
                <c:pt idx="122">
                  <c:v>18</c:v>
                </c:pt>
                <c:pt idx="123">
                  <c:v>18</c:v>
                </c:pt>
                <c:pt idx="124">
                  <c:v>18</c:v>
                </c:pt>
                <c:pt idx="125">
                  <c:v>18</c:v>
                </c:pt>
                <c:pt idx="126">
                  <c:v>18</c:v>
                </c:pt>
                <c:pt idx="127">
                  <c:v>18</c:v>
                </c:pt>
                <c:pt idx="128">
                  <c:v>18</c:v>
                </c:pt>
              </c:numCache>
            </c:numRef>
          </c:cat>
          <c:val>
            <c:numRef>
              <c:f>Sheet2!$F$2:$F$355</c:f>
              <c:numCache>
                <c:formatCode>General</c:formatCode>
                <c:ptCount val="129"/>
                <c:pt idx="0">
                  <c:v>1.6099999999999994</c:v>
                </c:pt>
                <c:pt idx="1">
                  <c:v>0.60999999999999943</c:v>
                </c:pt>
                <c:pt idx="2">
                  <c:v>1.1799999999999997</c:v>
                </c:pt>
                <c:pt idx="3">
                  <c:v>1.1099999999999994</c:v>
                </c:pt>
                <c:pt idx="4">
                  <c:v>0.64999999999999858</c:v>
                </c:pt>
                <c:pt idx="5">
                  <c:v>0.66999999999999815</c:v>
                </c:pt>
                <c:pt idx="6">
                  <c:v>0.82000000000000028</c:v>
                </c:pt>
                <c:pt idx="7">
                  <c:v>1</c:v>
                </c:pt>
                <c:pt idx="8">
                  <c:v>0.75999999999999979</c:v>
                </c:pt>
                <c:pt idx="9">
                  <c:v>-0.46999999999999886</c:v>
                </c:pt>
                <c:pt idx="10">
                  <c:v>2.6700000000000017</c:v>
                </c:pt>
                <c:pt idx="11">
                  <c:v>2.66</c:v>
                </c:pt>
                <c:pt idx="12">
                  <c:v>4.5599999999999987</c:v>
                </c:pt>
                <c:pt idx="13">
                  <c:v>2.7100000000000009</c:v>
                </c:pt>
                <c:pt idx="14">
                  <c:v>2.8499999999999979</c:v>
                </c:pt>
                <c:pt idx="15">
                  <c:v>3.74</c:v>
                </c:pt>
                <c:pt idx="16">
                  <c:v>2.9100000000000019</c:v>
                </c:pt>
                <c:pt idx="17">
                  <c:v>1.0700000000000003</c:v>
                </c:pt>
                <c:pt idx="18">
                  <c:v>-0.56000000000000227</c:v>
                </c:pt>
                <c:pt idx="19">
                  <c:v>3.0000000000001137E-2</c:v>
                </c:pt>
                <c:pt idx="20">
                  <c:v>1.6899999999999977</c:v>
                </c:pt>
                <c:pt idx="21">
                  <c:v>2.0300000000000011</c:v>
                </c:pt>
                <c:pt idx="22">
                  <c:v>2.0700000000000003</c:v>
                </c:pt>
                <c:pt idx="23">
                  <c:v>1.5</c:v>
                </c:pt>
                <c:pt idx="24">
                  <c:v>1.1799999999999997</c:v>
                </c:pt>
                <c:pt idx="25">
                  <c:v>2.2399999999999984</c:v>
                </c:pt>
                <c:pt idx="26">
                  <c:v>1.0199999999999996</c:v>
                </c:pt>
                <c:pt idx="27">
                  <c:v>-1.8399999999999999</c:v>
                </c:pt>
                <c:pt idx="28">
                  <c:v>2.25</c:v>
                </c:pt>
                <c:pt idx="29">
                  <c:v>3.0500000000000007</c:v>
                </c:pt>
                <c:pt idx="30">
                  <c:v>2.8800000000000026</c:v>
                </c:pt>
                <c:pt idx="31">
                  <c:v>3.5399999999999991</c:v>
                </c:pt>
                <c:pt idx="32">
                  <c:v>4.5100000000000016</c:v>
                </c:pt>
                <c:pt idx="33">
                  <c:v>4.75</c:v>
                </c:pt>
                <c:pt idx="34">
                  <c:v>2.7699999999999996</c:v>
                </c:pt>
                <c:pt idx="35">
                  <c:v>2.2600000000000016</c:v>
                </c:pt>
                <c:pt idx="36">
                  <c:v>-0.55000000000000071</c:v>
                </c:pt>
                <c:pt idx="37">
                  <c:v>2.4499999999999993</c:v>
                </c:pt>
                <c:pt idx="38">
                  <c:v>2.2399999999999984</c:v>
                </c:pt>
                <c:pt idx="39">
                  <c:v>2.889999999999997</c:v>
                </c:pt>
                <c:pt idx="40">
                  <c:v>2.0700000000000003</c:v>
                </c:pt>
                <c:pt idx="41">
                  <c:v>2.2799999999999976</c:v>
                </c:pt>
                <c:pt idx="42">
                  <c:v>1.9700000000000024</c:v>
                </c:pt>
                <c:pt idx="43">
                  <c:v>2.0399999999999991</c:v>
                </c:pt>
                <c:pt idx="44">
                  <c:v>2</c:v>
                </c:pt>
                <c:pt idx="45">
                  <c:v>0.42000000000000171</c:v>
                </c:pt>
                <c:pt idx="46">
                  <c:v>0.57000000000000028</c:v>
                </c:pt>
                <c:pt idx="47">
                  <c:v>1.3499999999999979</c:v>
                </c:pt>
                <c:pt idx="48">
                  <c:v>1.8999999999999986</c:v>
                </c:pt>
                <c:pt idx="49">
                  <c:v>2.8299999999999983</c:v>
                </c:pt>
                <c:pt idx="50">
                  <c:v>1.9399999999999977</c:v>
                </c:pt>
                <c:pt idx="51">
                  <c:v>2</c:v>
                </c:pt>
                <c:pt idx="52">
                  <c:v>1.75</c:v>
                </c:pt>
                <c:pt idx="53">
                  <c:v>1.5</c:v>
                </c:pt>
                <c:pt idx="54">
                  <c:v>-0.46999999999999886</c:v>
                </c:pt>
                <c:pt idx="55">
                  <c:v>1.1700000000000017</c:v>
                </c:pt>
                <c:pt idx="56">
                  <c:v>2.5599999999999987</c:v>
                </c:pt>
                <c:pt idx="57">
                  <c:v>2.2800000000000011</c:v>
                </c:pt>
                <c:pt idx="58">
                  <c:v>2.2999999999999972</c:v>
                </c:pt>
                <c:pt idx="59">
                  <c:v>2.9000000000000021</c:v>
                </c:pt>
                <c:pt idx="60">
                  <c:v>2.4899999999999984</c:v>
                </c:pt>
                <c:pt idx="61">
                  <c:v>2.6900000000000013</c:v>
                </c:pt>
                <c:pt idx="62">
                  <c:v>1.870000000000001</c:v>
                </c:pt>
                <c:pt idx="63">
                  <c:v>0.37000000000000099</c:v>
                </c:pt>
                <c:pt idx="64">
                  <c:v>2.759999999999998</c:v>
                </c:pt>
                <c:pt idx="65">
                  <c:v>2.8300000000000018</c:v>
                </c:pt>
                <c:pt idx="66">
                  <c:v>0.84999999999999787</c:v>
                </c:pt>
                <c:pt idx="67">
                  <c:v>0.50999999999999801</c:v>
                </c:pt>
                <c:pt idx="68">
                  <c:v>1.7300000000000004</c:v>
                </c:pt>
                <c:pt idx="69">
                  <c:v>1.8999999999999986</c:v>
                </c:pt>
                <c:pt idx="70">
                  <c:v>2.259999999999998</c:v>
                </c:pt>
                <c:pt idx="71">
                  <c:v>0.62000000000000099</c:v>
                </c:pt>
                <c:pt idx="72">
                  <c:v>-1.259999999999998</c:v>
                </c:pt>
                <c:pt idx="73">
                  <c:v>0.60999999999999943</c:v>
                </c:pt>
                <c:pt idx="74">
                  <c:v>1.5199999999999996</c:v>
                </c:pt>
                <c:pt idx="75">
                  <c:v>1.7899999999999991</c:v>
                </c:pt>
                <c:pt idx="76">
                  <c:v>1.4899999999999984</c:v>
                </c:pt>
                <c:pt idx="77">
                  <c:v>2.2699999999999996</c:v>
                </c:pt>
                <c:pt idx="78">
                  <c:v>1.2100000000000009</c:v>
                </c:pt>
                <c:pt idx="79">
                  <c:v>0.58999999999999986</c:v>
                </c:pt>
                <c:pt idx="80">
                  <c:v>0.85000000000000142</c:v>
                </c:pt>
                <c:pt idx="81">
                  <c:v>0.33000000000000185</c:v>
                </c:pt>
                <c:pt idx="82">
                  <c:v>2.2199999999999989</c:v>
                </c:pt>
                <c:pt idx="83">
                  <c:v>2.8000000000000007</c:v>
                </c:pt>
                <c:pt idx="84">
                  <c:v>2.0500000000000007</c:v>
                </c:pt>
                <c:pt idx="85">
                  <c:v>2.1999999999999993</c:v>
                </c:pt>
                <c:pt idx="86">
                  <c:v>3.0199999999999996</c:v>
                </c:pt>
                <c:pt idx="87">
                  <c:v>3.0800000000000018</c:v>
                </c:pt>
                <c:pt idx="88">
                  <c:v>2.7600000000000016</c:v>
                </c:pt>
                <c:pt idx="89">
                  <c:v>2.2600000000000016</c:v>
                </c:pt>
                <c:pt idx="90">
                  <c:v>-0.21000000000000085</c:v>
                </c:pt>
                <c:pt idx="91">
                  <c:v>2.9000000000000021</c:v>
                </c:pt>
                <c:pt idx="92">
                  <c:v>1.5500000000000007</c:v>
                </c:pt>
                <c:pt idx="93">
                  <c:v>1.2999999999999972</c:v>
                </c:pt>
                <c:pt idx="94">
                  <c:v>1.740000000000002</c:v>
                </c:pt>
                <c:pt idx="95">
                  <c:v>1.8599999999999994</c:v>
                </c:pt>
                <c:pt idx="96">
                  <c:v>2.6000000000000014</c:v>
                </c:pt>
                <c:pt idx="97">
                  <c:v>1.9700000000000024</c:v>
                </c:pt>
                <c:pt idx="98">
                  <c:v>1.4700000000000024</c:v>
                </c:pt>
                <c:pt idx="99">
                  <c:v>0.52999999999999758</c:v>
                </c:pt>
                <c:pt idx="100">
                  <c:v>1.1999999999999993</c:v>
                </c:pt>
                <c:pt idx="101">
                  <c:v>1.1700000000000017</c:v>
                </c:pt>
                <c:pt idx="102">
                  <c:v>1.1900000000000013</c:v>
                </c:pt>
                <c:pt idx="103">
                  <c:v>0.91000000000000014</c:v>
                </c:pt>
                <c:pt idx="104">
                  <c:v>1.1999999999999993</c:v>
                </c:pt>
                <c:pt idx="105">
                  <c:v>1.4499999999999993</c:v>
                </c:pt>
                <c:pt idx="106">
                  <c:v>1.509999999999998</c:v>
                </c:pt>
                <c:pt idx="107">
                  <c:v>0.69999999999999929</c:v>
                </c:pt>
                <c:pt idx="108">
                  <c:v>-0.44999999999999929</c:v>
                </c:pt>
                <c:pt idx="109">
                  <c:v>0.89000000000000057</c:v>
                </c:pt>
                <c:pt idx="110">
                  <c:v>1.5500000000000007</c:v>
                </c:pt>
                <c:pt idx="111">
                  <c:v>1.2699999999999996</c:v>
                </c:pt>
                <c:pt idx="112">
                  <c:v>0.78999999999999915</c:v>
                </c:pt>
                <c:pt idx="113">
                  <c:v>1.4100000000000001</c:v>
                </c:pt>
                <c:pt idx="114">
                  <c:v>1.4800000000000004</c:v>
                </c:pt>
                <c:pt idx="115">
                  <c:v>0.74000000000000199</c:v>
                </c:pt>
                <c:pt idx="116">
                  <c:v>0.92999999999999972</c:v>
                </c:pt>
                <c:pt idx="117">
                  <c:v>-0.22000000000000242</c:v>
                </c:pt>
                <c:pt idx="118">
                  <c:v>1.2799999999999976</c:v>
                </c:pt>
                <c:pt idx="119">
                  <c:v>0.94999999999999929</c:v>
                </c:pt>
                <c:pt idx="120">
                  <c:v>0.98999999999999844</c:v>
                </c:pt>
                <c:pt idx="121">
                  <c:v>1.0199999999999996</c:v>
                </c:pt>
                <c:pt idx="122">
                  <c:v>1.1999999999999993</c:v>
                </c:pt>
                <c:pt idx="123">
                  <c:v>1.1700000000000017</c:v>
                </c:pt>
                <c:pt idx="124">
                  <c:v>0.85000000000000142</c:v>
                </c:pt>
                <c:pt idx="125">
                  <c:v>0.78000000000000114</c:v>
                </c:pt>
                <c:pt idx="126">
                  <c:v>0.10000000000000142</c:v>
                </c:pt>
                <c:pt idx="127">
                  <c:v>1.0999999999999979</c:v>
                </c:pt>
                <c:pt idx="128">
                  <c:v>1.2999999999999972</c:v>
                </c:pt>
              </c:numCache>
            </c:numRef>
          </c:val>
          <c:smooth val="0"/>
          <c:extLst>
            <c:ext xmlns:c16="http://schemas.microsoft.com/office/drawing/2014/chart" uri="{C3380CC4-5D6E-409C-BE32-E72D297353CC}">
              <c16:uniqueId val="{00000001-01F8-48B4-B58D-41EAA447F9A6}"/>
            </c:ext>
          </c:extLst>
        </c:ser>
        <c:ser>
          <c:idx val="2"/>
          <c:order val="2"/>
          <c:tx>
            <c:strRef>
              <c:f>Sheet2!$G$1</c:f>
              <c:strCache>
                <c:ptCount val="1"/>
                <c:pt idx="0">
                  <c:v>UHI Vlissingen Oude Binnenstad</c:v>
                </c:pt>
              </c:strCache>
            </c:strRef>
          </c:tx>
          <c:spPr>
            <a:ln w="19050" cap="rnd" cmpd="sng">
              <a:solidFill>
                <a:srgbClr val="C00000">
                  <a:alpha val="75000"/>
                </a:srgbClr>
              </a:solidFill>
              <a:prstDash val="solid"/>
              <a:round/>
            </a:ln>
            <a:effectLst/>
          </c:spPr>
          <c:marker>
            <c:symbol val="none"/>
          </c:marker>
          <c:cat>
            <c:numRef>
              <c:f>Sheet2!$D$2:$D$355</c:f>
              <c:numCache>
                <c:formatCode>General</c:formatCode>
                <c:ptCount val="129"/>
                <c:pt idx="0">
                  <c:v>4</c:v>
                </c:pt>
                <c:pt idx="1">
                  <c:v>4</c:v>
                </c:pt>
                <c:pt idx="2">
                  <c:v>4</c:v>
                </c:pt>
                <c:pt idx="3">
                  <c:v>5</c:v>
                </c:pt>
                <c:pt idx="4">
                  <c:v>5</c:v>
                </c:pt>
                <c:pt idx="5">
                  <c:v>5</c:v>
                </c:pt>
                <c:pt idx="6">
                  <c:v>5</c:v>
                </c:pt>
                <c:pt idx="7">
                  <c:v>5</c:v>
                </c:pt>
                <c:pt idx="8">
                  <c:v>5</c:v>
                </c:pt>
                <c:pt idx="9">
                  <c:v>5</c:v>
                </c:pt>
                <c:pt idx="10">
                  <c:v>5</c:v>
                </c:pt>
                <c:pt idx="11">
                  <c:v>5</c:v>
                </c:pt>
                <c:pt idx="12">
                  <c:v>6</c:v>
                </c:pt>
                <c:pt idx="13">
                  <c:v>6</c:v>
                </c:pt>
                <c:pt idx="14">
                  <c:v>6</c:v>
                </c:pt>
                <c:pt idx="15">
                  <c:v>6</c:v>
                </c:pt>
                <c:pt idx="16">
                  <c:v>6</c:v>
                </c:pt>
                <c:pt idx="17">
                  <c:v>6</c:v>
                </c:pt>
                <c:pt idx="18">
                  <c:v>6</c:v>
                </c:pt>
                <c:pt idx="19">
                  <c:v>6</c:v>
                </c:pt>
                <c:pt idx="20">
                  <c:v>6</c:v>
                </c:pt>
                <c:pt idx="21">
                  <c:v>7</c:v>
                </c:pt>
                <c:pt idx="22">
                  <c:v>7</c:v>
                </c:pt>
                <c:pt idx="23">
                  <c:v>7</c:v>
                </c:pt>
                <c:pt idx="24">
                  <c:v>7</c:v>
                </c:pt>
                <c:pt idx="25">
                  <c:v>7</c:v>
                </c:pt>
                <c:pt idx="26">
                  <c:v>7</c:v>
                </c:pt>
                <c:pt idx="27">
                  <c:v>7</c:v>
                </c:pt>
                <c:pt idx="28">
                  <c:v>7</c:v>
                </c:pt>
                <c:pt idx="29">
                  <c:v>7</c:v>
                </c:pt>
                <c:pt idx="30">
                  <c:v>8</c:v>
                </c:pt>
                <c:pt idx="31">
                  <c:v>8</c:v>
                </c:pt>
                <c:pt idx="32">
                  <c:v>8</c:v>
                </c:pt>
                <c:pt idx="33">
                  <c:v>8</c:v>
                </c:pt>
                <c:pt idx="34">
                  <c:v>8</c:v>
                </c:pt>
                <c:pt idx="35">
                  <c:v>8</c:v>
                </c:pt>
                <c:pt idx="36">
                  <c:v>8</c:v>
                </c:pt>
                <c:pt idx="37">
                  <c:v>8</c:v>
                </c:pt>
                <c:pt idx="38">
                  <c:v>8</c:v>
                </c:pt>
                <c:pt idx="39">
                  <c:v>9</c:v>
                </c:pt>
                <c:pt idx="40">
                  <c:v>9</c:v>
                </c:pt>
                <c:pt idx="41">
                  <c:v>9</c:v>
                </c:pt>
                <c:pt idx="42">
                  <c:v>9</c:v>
                </c:pt>
                <c:pt idx="43">
                  <c:v>9</c:v>
                </c:pt>
                <c:pt idx="44">
                  <c:v>9</c:v>
                </c:pt>
                <c:pt idx="45">
                  <c:v>9</c:v>
                </c:pt>
                <c:pt idx="46">
                  <c:v>9</c:v>
                </c:pt>
                <c:pt idx="47">
                  <c:v>9</c:v>
                </c:pt>
                <c:pt idx="48">
                  <c:v>10</c:v>
                </c:pt>
                <c:pt idx="49">
                  <c:v>10</c:v>
                </c:pt>
                <c:pt idx="50">
                  <c:v>10</c:v>
                </c:pt>
                <c:pt idx="51">
                  <c:v>10</c:v>
                </c:pt>
                <c:pt idx="52">
                  <c:v>10</c:v>
                </c:pt>
                <c:pt idx="53">
                  <c:v>10</c:v>
                </c:pt>
                <c:pt idx="54">
                  <c:v>10</c:v>
                </c:pt>
                <c:pt idx="55">
                  <c:v>10</c:v>
                </c:pt>
                <c:pt idx="56">
                  <c:v>10</c:v>
                </c:pt>
                <c:pt idx="57">
                  <c:v>11</c:v>
                </c:pt>
                <c:pt idx="58">
                  <c:v>11</c:v>
                </c:pt>
                <c:pt idx="59">
                  <c:v>11</c:v>
                </c:pt>
                <c:pt idx="60">
                  <c:v>11</c:v>
                </c:pt>
                <c:pt idx="61">
                  <c:v>11</c:v>
                </c:pt>
                <c:pt idx="62">
                  <c:v>11</c:v>
                </c:pt>
                <c:pt idx="63">
                  <c:v>11</c:v>
                </c:pt>
                <c:pt idx="64">
                  <c:v>11</c:v>
                </c:pt>
                <c:pt idx="65">
                  <c:v>11</c:v>
                </c:pt>
                <c:pt idx="66">
                  <c:v>12</c:v>
                </c:pt>
                <c:pt idx="67">
                  <c:v>12</c:v>
                </c:pt>
                <c:pt idx="68">
                  <c:v>12</c:v>
                </c:pt>
                <c:pt idx="69">
                  <c:v>12</c:v>
                </c:pt>
                <c:pt idx="70">
                  <c:v>12</c:v>
                </c:pt>
                <c:pt idx="71">
                  <c:v>12</c:v>
                </c:pt>
                <c:pt idx="72">
                  <c:v>12</c:v>
                </c:pt>
                <c:pt idx="73">
                  <c:v>12</c:v>
                </c:pt>
                <c:pt idx="74">
                  <c:v>12</c:v>
                </c:pt>
                <c:pt idx="75">
                  <c:v>13</c:v>
                </c:pt>
                <c:pt idx="76">
                  <c:v>13</c:v>
                </c:pt>
                <c:pt idx="77">
                  <c:v>13</c:v>
                </c:pt>
                <c:pt idx="78">
                  <c:v>13</c:v>
                </c:pt>
                <c:pt idx="79">
                  <c:v>13</c:v>
                </c:pt>
                <c:pt idx="80">
                  <c:v>13</c:v>
                </c:pt>
                <c:pt idx="81">
                  <c:v>13</c:v>
                </c:pt>
                <c:pt idx="82">
                  <c:v>13</c:v>
                </c:pt>
                <c:pt idx="83">
                  <c:v>13</c:v>
                </c:pt>
                <c:pt idx="84">
                  <c:v>14</c:v>
                </c:pt>
                <c:pt idx="85">
                  <c:v>14</c:v>
                </c:pt>
                <c:pt idx="86">
                  <c:v>14</c:v>
                </c:pt>
                <c:pt idx="87">
                  <c:v>14</c:v>
                </c:pt>
                <c:pt idx="88">
                  <c:v>14</c:v>
                </c:pt>
                <c:pt idx="89">
                  <c:v>14</c:v>
                </c:pt>
                <c:pt idx="90">
                  <c:v>14</c:v>
                </c:pt>
                <c:pt idx="91">
                  <c:v>14</c:v>
                </c:pt>
                <c:pt idx="92">
                  <c:v>14</c:v>
                </c:pt>
                <c:pt idx="93">
                  <c:v>15</c:v>
                </c:pt>
                <c:pt idx="94">
                  <c:v>15</c:v>
                </c:pt>
                <c:pt idx="95">
                  <c:v>15</c:v>
                </c:pt>
                <c:pt idx="96">
                  <c:v>15</c:v>
                </c:pt>
                <c:pt idx="97">
                  <c:v>15</c:v>
                </c:pt>
                <c:pt idx="98">
                  <c:v>15</c:v>
                </c:pt>
                <c:pt idx="99">
                  <c:v>15</c:v>
                </c:pt>
                <c:pt idx="100">
                  <c:v>15</c:v>
                </c:pt>
                <c:pt idx="101">
                  <c:v>15</c:v>
                </c:pt>
                <c:pt idx="102">
                  <c:v>16</c:v>
                </c:pt>
                <c:pt idx="103">
                  <c:v>16</c:v>
                </c:pt>
                <c:pt idx="104">
                  <c:v>16</c:v>
                </c:pt>
                <c:pt idx="105">
                  <c:v>16</c:v>
                </c:pt>
                <c:pt idx="106">
                  <c:v>16</c:v>
                </c:pt>
                <c:pt idx="107">
                  <c:v>16</c:v>
                </c:pt>
                <c:pt idx="108">
                  <c:v>16</c:v>
                </c:pt>
                <c:pt idx="109">
                  <c:v>16</c:v>
                </c:pt>
                <c:pt idx="110">
                  <c:v>16</c:v>
                </c:pt>
                <c:pt idx="111">
                  <c:v>17</c:v>
                </c:pt>
                <c:pt idx="112">
                  <c:v>17</c:v>
                </c:pt>
                <c:pt idx="113">
                  <c:v>17</c:v>
                </c:pt>
                <c:pt idx="114">
                  <c:v>17</c:v>
                </c:pt>
                <c:pt idx="115">
                  <c:v>17</c:v>
                </c:pt>
                <c:pt idx="116">
                  <c:v>17</c:v>
                </c:pt>
                <c:pt idx="117">
                  <c:v>17</c:v>
                </c:pt>
                <c:pt idx="118">
                  <c:v>17</c:v>
                </c:pt>
                <c:pt idx="119">
                  <c:v>17</c:v>
                </c:pt>
                <c:pt idx="120">
                  <c:v>18</c:v>
                </c:pt>
                <c:pt idx="121">
                  <c:v>18</c:v>
                </c:pt>
                <c:pt idx="122">
                  <c:v>18</c:v>
                </c:pt>
                <c:pt idx="123">
                  <c:v>18</c:v>
                </c:pt>
                <c:pt idx="124">
                  <c:v>18</c:v>
                </c:pt>
                <c:pt idx="125">
                  <c:v>18</c:v>
                </c:pt>
                <c:pt idx="126">
                  <c:v>18</c:v>
                </c:pt>
                <c:pt idx="127">
                  <c:v>18</c:v>
                </c:pt>
                <c:pt idx="128">
                  <c:v>18</c:v>
                </c:pt>
              </c:numCache>
            </c:numRef>
          </c:cat>
          <c:val>
            <c:numRef>
              <c:f>Sheet2!$G$2:$G$355</c:f>
              <c:numCache>
                <c:formatCode>General</c:formatCode>
                <c:ptCount val="129"/>
                <c:pt idx="0">
                  <c:v>1.879999999999999</c:v>
                </c:pt>
                <c:pt idx="1">
                  <c:v>1.4100000000000001</c:v>
                </c:pt>
                <c:pt idx="2">
                  <c:v>1.2899999999999991</c:v>
                </c:pt>
                <c:pt idx="3">
                  <c:v>1.0100000000000016</c:v>
                </c:pt>
                <c:pt idx="4">
                  <c:v>0.55000000000000071</c:v>
                </c:pt>
                <c:pt idx="5">
                  <c:v>0.46000000000000085</c:v>
                </c:pt>
                <c:pt idx="6">
                  <c:v>0.6899999999999995</c:v>
                </c:pt>
                <c:pt idx="7">
                  <c:v>0.83000000000000007</c:v>
                </c:pt>
                <c:pt idx="8">
                  <c:v>0.42999999999999972</c:v>
                </c:pt>
                <c:pt idx="9">
                  <c:v>-0.90000000000000036</c:v>
                </c:pt>
                <c:pt idx="10">
                  <c:v>3.129999999999999</c:v>
                </c:pt>
                <c:pt idx="11">
                  <c:v>3.120000000000001</c:v>
                </c:pt>
                <c:pt idx="12">
                  <c:v>5.23</c:v>
                </c:pt>
                <c:pt idx="13">
                  <c:v>3.4499999999999993</c:v>
                </c:pt>
                <c:pt idx="14">
                  <c:v>3.9699999999999989</c:v>
                </c:pt>
                <c:pt idx="15">
                  <c:v>5.2200000000000006</c:v>
                </c:pt>
                <c:pt idx="16">
                  <c:v>4.5000000000000018</c:v>
                </c:pt>
                <c:pt idx="17">
                  <c:v>2.91</c:v>
                </c:pt>
                <c:pt idx="18">
                  <c:v>0.23999999999999844</c:v>
                </c:pt>
                <c:pt idx="19">
                  <c:v>1.0200000000000031</c:v>
                </c:pt>
                <c:pt idx="20">
                  <c:v>2.0999999999999979</c:v>
                </c:pt>
                <c:pt idx="21">
                  <c:v>2.1799999999999997</c:v>
                </c:pt>
                <c:pt idx="22">
                  <c:v>2.8000000000000007</c:v>
                </c:pt>
                <c:pt idx="23">
                  <c:v>2.8099999999999987</c:v>
                </c:pt>
                <c:pt idx="24">
                  <c:v>2.3999999999999986</c:v>
                </c:pt>
                <c:pt idx="25">
                  <c:v>3.4600000000000009</c:v>
                </c:pt>
                <c:pt idx="26">
                  <c:v>3.5199999999999996</c:v>
                </c:pt>
                <c:pt idx="27">
                  <c:v>-0.2099999999999973</c:v>
                </c:pt>
                <c:pt idx="28">
                  <c:v>3.2300000000000004</c:v>
                </c:pt>
                <c:pt idx="29">
                  <c:v>3.84</c:v>
                </c:pt>
                <c:pt idx="30">
                  <c:v>3.4800000000000004</c:v>
                </c:pt>
                <c:pt idx="31">
                  <c:v>4.4600000000000009</c:v>
                </c:pt>
                <c:pt idx="32">
                  <c:v>6.32</c:v>
                </c:pt>
                <c:pt idx="33">
                  <c:v>6.41</c:v>
                </c:pt>
                <c:pt idx="34">
                  <c:v>5.6999999999999993</c:v>
                </c:pt>
                <c:pt idx="35">
                  <c:v>4.5100000000000016</c:v>
                </c:pt>
                <c:pt idx="36">
                  <c:v>0.28000000000000114</c:v>
                </c:pt>
                <c:pt idx="37">
                  <c:v>2.4499999999999993</c:v>
                </c:pt>
                <c:pt idx="38">
                  <c:v>2.4499999999999993</c:v>
                </c:pt>
                <c:pt idx="39">
                  <c:v>3.4499999999999993</c:v>
                </c:pt>
                <c:pt idx="40">
                  <c:v>3.1499999999999986</c:v>
                </c:pt>
                <c:pt idx="41">
                  <c:v>3.2299999999999969</c:v>
                </c:pt>
                <c:pt idx="42">
                  <c:v>3.0700000000000003</c:v>
                </c:pt>
                <c:pt idx="43">
                  <c:v>2.870000000000001</c:v>
                </c:pt>
                <c:pt idx="44">
                  <c:v>2.6300000000000026</c:v>
                </c:pt>
                <c:pt idx="45">
                  <c:v>1.1999999999999993</c:v>
                </c:pt>
                <c:pt idx="46">
                  <c:v>1.5</c:v>
                </c:pt>
                <c:pt idx="47">
                  <c:v>1.7099999999999973</c:v>
                </c:pt>
                <c:pt idx="48">
                  <c:v>2.6799999999999997</c:v>
                </c:pt>
                <c:pt idx="49">
                  <c:v>3.4800000000000004</c:v>
                </c:pt>
                <c:pt idx="50">
                  <c:v>2.6400000000000006</c:v>
                </c:pt>
                <c:pt idx="51">
                  <c:v>2.91</c:v>
                </c:pt>
                <c:pt idx="52">
                  <c:v>2.4699999999999989</c:v>
                </c:pt>
                <c:pt idx="53">
                  <c:v>1.8900000000000006</c:v>
                </c:pt>
                <c:pt idx="54">
                  <c:v>0.14999999999999858</c:v>
                </c:pt>
                <c:pt idx="55">
                  <c:v>1.9600000000000009</c:v>
                </c:pt>
                <c:pt idx="56">
                  <c:v>2.9499999999999993</c:v>
                </c:pt>
                <c:pt idx="57">
                  <c:v>3.0600000000000023</c:v>
                </c:pt>
                <c:pt idx="58">
                  <c:v>3.2999999999999972</c:v>
                </c:pt>
                <c:pt idx="59">
                  <c:v>3.7800000000000011</c:v>
                </c:pt>
                <c:pt idx="60">
                  <c:v>3.16</c:v>
                </c:pt>
                <c:pt idx="61">
                  <c:v>3.2699999999999996</c:v>
                </c:pt>
                <c:pt idx="62">
                  <c:v>2.1099999999999994</c:v>
                </c:pt>
                <c:pt idx="63">
                  <c:v>0.64000000000000057</c:v>
                </c:pt>
                <c:pt idx="64">
                  <c:v>2.4299999999999997</c:v>
                </c:pt>
                <c:pt idx="65">
                  <c:v>3.1900000000000013</c:v>
                </c:pt>
                <c:pt idx="66">
                  <c:v>1.7199999999999989</c:v>
                </c:pt>
                <c:pt idx="67">
                  <c:v>1.009999999999998</c:v>
                </c:pt>
                <c:pt idx="68">
                  <c:v>2.3500000000000014</c:v>
                </c:pt>
                <c:pt idx="69">
                  <c:v>3.0500000000000007</c:v>
                </c:pt>
                <c:pt idx="70">
                  <c:v>3.7199999999999989</c:v>
                </c:pt>
                <c:pt idx="71">
                  <c:v>1.3399999999999999</c:v>
                </c:pt>
                <c:pt idx="72">
                  <c:v>-1.1199999999999974</c:v>
                </c:pt>
                <c:pt idx="73">
                  <c:v>0.90000000000000213</c:v>
                </c:pt>
                <c:pt idx="74">
                  <c:v>2.1400000000000006</c:v>
                </c:pt>
                <c:pt idx="75">
                  <c:v>2.0299999999999976</c:v>
                </c:pt>
                <c:pt idx="76">
                  <c:v>1.7699999999999996</c:v>
                </c:pt>
                <c:pt idx="77">
                  <c:v>2.7699999999999996</c:v>
                </c:pt>
                <c:pt idx="78">
                  <c:v>1.5399999999999991</c:v>
                </c:pt>
                <c:pt idx="79">
                  <c:v>0.5400000000000027</c:v>
                </c:pt>
                <c:pt idx="80">
                  <c:v>1.1799999999999997</c:v>
                </c:pt>
                <c:pt idx="81">
                  <c:v>0.55000000000000071</c:v>
                </c:pt>
                <c:pt idx="82">
                  <c:v>2.2099999999999973</c:v>
                </c:pt>
                <c:pt idx="83">
                  <c:v>3.0600000000000023</c:v>
                </c:pt>
                <c:pt idx="84">
                  <c:v>2.7700000000000031</c:v>
                </c:pt>
                <c:pt idx="85">
                  <c:v>3.3000000000000007</c:v>
                </c:pt>
                <c:pt idx="86">
                  <c:v>3.84</c:v>
                </c:pt>
                <c:pt idx="87">
                  <c:v>4</c:v>
                </c:pt>
                <c:pt idx="88">
                  <c:v>3.8100000000000023</c:v>
                </c:pt>
                <c:pt idx="89">
                  <c:v>3.1400000000000006</c:v>
                </c:pt>
                <c:pt idx="90">
                  <c:v>0.7099999999999973</c:v>
                </c:pt>
                <c:pt idx="91">
                  <c:v>3.25</c:v>
                </c:pt>
                <c:pt idx="92">
                  <c:v>1.8900000000000006</c:v>
                </c:pt>
                <c:pt idx="93">
                  <c:v>1.5399999999999991</c:v>
                </c:pt>
                <c:pt idx="94">
                  <c:v>2.0199999999999996</c:v>
                </c:pt>
                <c:pt idx="95">
                  <c:v>2.5</c:v>
                </c:pt>
                <c:pt idx="96">
                  <c:v>3.7100000000000009</c:v>
                </c:pt>
                <c:pt idx="97">
                  <c:v>3.2699999999999996</c:v>
                </c:pt>
                <c:pt idx="98">
                  <c:v>2.5399999999999991</c:v>
                </c:pt>
                <c:pt idx="99">
                  <c:v>1.5299999999999976</c:v>
                </c:pt>
                <c:pt idx="100">
                  <c:v>0.89000000000000057</c:v>
                </c:pt>
                <c:pt idx="101">
                  <c:v>0.76000000000000156</c:v>
                </c:pt>
                <c:pt idx="102">
                  <c:v>1.2899999999999991</c:v>
                </c:pt>
                <c:pt idx="103">
                  <c:v>1.0400000000000027</c:v>
                </c:pt>
                <c:pt idx="104">
                  <c:v>1.5</c:v>
                </c:pt>
                <c:pt idx="105">
                  <c:v>2.0600000000000023</c:v>
                </c:pt>
                <c:pt idx="106">
                  <c:v>2.3299999999999983</c:v>
                </c:pt>
                <c:pt idx="107">
                  <c:v>1.2300000000000004</c:v>
                </c:pt>
                <c:pt idx="108">
                  <c:v>-0.24000000000000199</c:v>
                </c:pt>
                <c:pt idx="109">
                  <c:v>1.379999999999999</c:v>
                </c:pt>
                <c:pt idx="110">
                  <c:v>2.2199999999999989</c:v>
                </c:pt>
                <c:pt idx="111">
                  <c:v>2.379999999999999</c:v>
                </c:pt>
                <c:pt idx="112">
                  <c:v>2.1400000000000006</c:v>
                </c:pt>
                <c:pt idx="113">
                  <c:v>2.6799999999999997</c:v>
                </c:pt>
                <c:pt idx="114">
                  <c:v>2.5399999999999991</c:v>
                </c:pt>
                <c:pt idx="115">
                  <c:v>1.8500000000000014</c:v>
                </c:pt>
                <c:pt idx="116">
                  <c:v>1.8499999999999979</c:v>
                </c:pt>
                <c:pt idx="117">
                  <c:v>0.51999999999999957</c:v>
                </c:pt>
                <c:pt idx="118">
                  <c:v>2.4499999999999993</c:v>
                </c:pt>
                <c:pt idx="119">
                  <c:v>2.0399999999999991</c:v>
                </c:pt>
                <c:pt idx="120">
                  <c:v>1.5300000000000011</c:v>
                </c:pt>
                <c:pt idx="121">
                  <c:v>1.0899999999999999</c:v>
                </c:pt>
                <c:pt idx="122">
                  <c:v>1.4499999999999993</c:v>
                </c:pt>
                <c:pt idx="123">
                  <c:v>1.2399999999999984</c:v>
                </c:pt>
                <c:pt idx="124">
                  <c:v>0.81000000000000227</c:v>
                </c:pt>
                <c:pt idx="125">
                  <c:v>0.82000000000000028</c:v>
                </c:pt>
                <c:pt idx="126">
                  <c:v>-0.10000000000000142</c:v>
                </c:pt>
                <c:pt idx="127">
                  <c:v>2.4299999999999997</c:v>
                </c:pt>
                <c:pt idx="128">
                  <c:v>2.5999999999999979</c:v>
                </c:pt>
              </c:numCache>
            </c:numRef>
          </c:val>
          <c:smooth val="0"/>
          <c:extLst>
            <c:ext xmlns:c16="http://schemas.microsoft.com/office/drawing/2014/chart" uri="{C3380CC4-5D6E-409C-BE32-E72D297353CC}">
              <c16:uniqueId val="{00000002-01F8-48B4-B58D-41EAA447F9A6}"/>
            </c:ext>
          </c:extLst>
        </c:ser>
        <c:ser>
          <c:idx val="3"/>
          <c:order val="3"/>
          <c:tx>
            <c:strRef>
              <c:f>Sheet2!$H$1</c:f>
              <c:strCache>
                <c:ptCount val="1"/>
                <c:pt idx="0">
                  <c:v>UHI Vlissingen Vredehof zuid</c:v>
                </c:pt>
              </c:strCache>
            </c:strRef>
          </c:tx>
          <c:spPr>
            <a:ln w="19050" cap="rnd">
              <a:solidFill>
                <a:schemeClr val="accent2">
                  <a:alpha val="70000"/>
                </a:schemeClr>
              </a:solidFill>
              <a:prstDash val="solid"/>
              <a:round/>
            </a:ln>
            <a:effectLst/>
          </c:spPr>
          <c:marker>
            <c:symbol val="none"/>
          </c:marker>
          <c:cat>
            <c:numRef>
              <c:f>Sheet2!$D$2:$D$355</c:f>
              <c:numCache>
                <c:formatCode>General</c:formatCode>
                <c:ptCount val="129"/>
                <c:pt idx="0">
                  <c:v>4</c:v>
                </c:pt>
                <c:pt idx="1">
                  <c:v>4</c:v>
                </c:pt>
                <c:pt idx="2">
                  <c:v>4</c:v>
                </c:pt>
                <c:pt idx="3">
                  <c:v>5</c:v>
                </c:pt>
                <c:pt idx="4">
                  <c:v>5</c:v>
                </c:pt>
                <c:pt idx="5">
                  <c:v>5</c:v>
                </c:pt>
                <c:pt idx="6">
                  <c:v>5</c:v>
                </c:pt>
                <c:pt idx="7">
                  <c:v>5</c:v>
                </c:pt>
                <c:pt idx="8">
                  <c:v>5</c:v>
                </c:pt>
                <c:pt idx="9">
                  <c:v>5</c:v>
                </c:pt>
                <c:pt idx="10">
                  <c:v>5</c:v>
                </c:pt>
                <c:pt idx="11">
                  <c:v>5</c:v>
                </c:pt>
                <c:pt idx="12">
                  <c:v>6</c:v>
                </c:pt>
                <c:pt idx="13">
                  <c:v>6</c:v>
                </c:pt>
                <c:pt idx="14">
                  <c:v>6</c:v>
                </c:pt>
                <c:pt idx="15">
                  <c:v>6</c:v>
                </c:pt>
                <c:pt idx="16">
                  <c:v>6</c:v>
                </c:pt>
                <c:pt idx="17">
                  <c:v>6</c:v>
                </c:pt>
                <c:pt idx="18">
                  <c:v>6</c:v>
                </c:pt>
                <c:pt idx="19">
                  <c:v>6</c:v>
                </c:pt>
                <c:pt idx="20">
                  <c:v>6</c:v>
                </c:pt>
                <c:pt idx="21">
                  <c:v>7</c:v>
                </c:pt>
                <c:pt idx="22">
                  <c:v>7</c:v>
                </c:pt>
                <c:pt idx="23">
                  <c:v>7</c:v>
                </c:pt>
                <c:pt idx="24">
                  <c:v>7</c:v>
                </c:pt>
                <c:pt idx="25">
                  <c:v>7</c:v>
                </c:pt>
                <c:pt idx="26">
                  <c:v>7</c:v>
                </c:pt>
                <c:pt idx="27">
                  <c:v>7</c:v>
                </c:pt>
                <c:pt idx="28">
                  <c:v>7</c:v>
                </c:pt>
                <c:pt idx="29">
                  <c:v>7</c:v>
                </c:pt>
                <c:pt idx="30">
                  <c:v>8</c:v>
                </c:pt>
                <c:pt idx="31">
                  <c:v>8</c:v>
                </c:pt>
                <c:pt idx="32">
                  <c:v>8</c:v>
                </c:pt>
                <c:pt idx="33">
                  <c:v>8</c:v>
                </c:pt>
                <c:pt idx="34">
                  <c:v>8</c:v>
                </c:pt>
                <c:pt idx="35">
                  <c:v>8</c:v>
                </c:pt>
                <c:pt idx="36">
                  <c:v>8</c:v>
                </c:pt>
                <c:pt idx="37">
                  <c:v>8</c:v>
                </c:pt>
                <c:pt idx="38">
                  <c:v>8</c:v>
                </c:pt>
                <c:pt idx="39">
                  <c:v>9</c:v>
                </c:pt>
                <c:pt idx="40">
                  <c:v>9</c:v>
                </c:pt>
                <c:pt idx="41">
                  <c:v>9</c:v>
                </c:pt>
                <c:pt idx="42">
                  <c:v>9</c:v>
                </c:pt>
                <c:pt idx="43">
                  <c:v>9</c:v>
                </c:pt>
                <c:pt idx="44">
                  <c:v>9</c:v>
                </c:pt>
                <c:pt idx="45">
                  <c:v>9</c:v>
                </c:pt>
                <c:pt idx="46">
                  <c:v>9</c:v>
                </c:pt>
                <c:pt idx="47">
                  <c:v>9</c:v>
                </c:pt>
                <c:pt idx="48">
                  <c:v>10</c:v>
                </c:pt>
                <c:pt idx="49">
                  <c:v>10</c:v>
                </c:pt>
                <c:pt idx="50">
                  <c:v>10</c:v>
                </c:pt>
                <c:pt idx="51">
                  <c:v>10</c:v>
                </c:pt>
                <c:pt idx="52">
                  <c:v>10</c:v>
                </c:pt>
                <c:pt idx="53">
                  <c:v>10</c:v>
                </c:pt>
                <c:pt idx="54">
                  <c:v>10</c:v>
                </c:pt>
                <c:pt idx="55">
                  <c:v>10</c:v>
                </c:pt>
                <c:pt idx="56">
                  <c:v>10</c:v>
                </c:pt>
                <c:pt idx="57">
                  <c:v>11</c:v>
                </c:pt>
                <c:pt idx="58">
                  <c:v>11</c:v>
                </c:pt>
                <c:pt idx="59">
                  <c:v>11</c:v>
                </c:pt>
                <c:pt idx="60">
                  <c:v>11</c:v>
                </c:pt>
                <c:pt idx="61">
                  <c:v>11</c:v>
                </c:pt>
                <c:pt idx="62">
                  <c:v>11</c:v>
                </c:pt>
                <c:pt idx="63">
                  <c:v>11</c:v>
                </c:pt>
                <c:pt idx="64">
                  <c:v>11</c:v>
                </c:pt>
                <c:pt idx="65">
                  <c:v>11</c:v>
                </c:pt>
                <c:pt idx="66">
                  <c:v>12</c:v>
                </c:pt>
                <c:pt idx="67">
                  <c:v>12</c:v>
                </c:pt>
                <c:pt idx="68">
                  <c:v>12</c:v>
                </c:pt>
                <c:pt idx="69">
                  <c:v>12</c:v>
                </c:pt>
                <c:pt idx="70">
                  <c:v>12</c:v>
                </c:pt>
                <c:pt idx="71">
                  <c:v>12</c:v>
                </c:pt>
                <c:pt idx="72">
                  <c:v>12</c:v>
                </c:pt>
                <c:pt idx="73">
                  <c:v>12</c:v>
                </c:pt>
                <c:pt idx="74">
                  <c:v>12</c:v>
                </c:pt>
                <c:pt idx="75">
                  <c:v>13</c:v>
                </c:pt>
                <c:pt idx="76">
                  <c:v>13</c:v>
                </c:pt>
                <c:pt idx="77">
                  <c:v>13</c:v>
                </c:pt>
                <c:pt idx="78">
                  <c:v>13</c:v>
                </c:pt>
                <c:pt idx="79">
                  <c:v>13</c:v>
                </c:pt>
                <c:pt idx="80">
                  <c:v>13</c:v>
                </c:pt>
                <c:pt idx="81">
                  <c:v>13</c:v>
                </c:pt>
                <c:pt idx="82">
                  <c:v>13</c:v>
                </c:pt>
                <c:pt idx="83">
                  <c:v>13</c:v>
                </c:pt>
                <c:pt idx="84">
                  <c:v>14</c:v>
                </c:pt>
                <c:pt idx="85">
                  <c:v>14</c:v>
                </c:pt>
                <c:pt idx="86">
                  <c:v>14</c:v>
                </c:pt>
                <c:pt idx="87">
                  <c:v>14</c:v>
                </c:pt>
                <c:pt idx="88">
                  <c:v>14</c:v>
                </c:pt>
                <c:pt idx="89">
                  <c:v>14</c:v>
                </c:pt>
                <c:pt idx="90">
                  <c:v>14</c:v>
                </c:pt>
                <c:pt idx="91">
                  <c:v>14</c:v>
                </c:pt>
                <c:pt idx="92">
                  <c:v>14</c:v>
                </c:pt>
                <c:pt idx="93">
                  <c:v>15</c:v>
                </c:pt>
                <c:pt idx="94">
                  <c:v>15</c:v>
                </c:pt>
                <c:pt idx="95">
                  <c:v>15</c:v>
                </c:pt>
                <c:pt idx="96">
                  <c:v>15</c:v>
                </c:pt>
                <c:pt idx="97">
                  <c:v>15</c:v>
                </c:pt>
                <c:pt idx="98">
                  <c:v>15</c:v>
                </c:pt>
                <c:pt idx="99">
                  <c:v>15</c:v>
                </c:pt>
                <c:pt idx="100">
                  <c:v>15</c:v>
                </c:pt>
                <c:pt idx="101">
                  <c:v>15</c:v>
                </c:pt>
                <c:pt idx="102">
                  <c:v>16</c:v>
                </c:pt>
                <c:pt idx="103">
                  <c:v>16</c:v>
                </c:pt>
                <c:pt idx="104">
                  <c:v>16</c:v>
                </c:pt>
                <c:pt idx="105">
                  <c:v>16</c:v>
                </c:pt>
                <c:pt idx="106">
                  <c:v>16</c:v>
                </c:pt>
                <c:pt idx="107">
                  <c:v>16</c:v>
                </c:pt>
                <c:pt idx="108">
                  <c:v>16</c:v>
                </c:pt>
                <c:pt idx="109">
                  <c:v>16</c:v>
                </c:pt>
                <c:pt idx="110">
                  <c:v>16</c:v>
                </c:pt>
                <c:pt idx="111">
                  <c:v>17</c:v>
                </c:pt>
                <c:pt idx="112">
                  <c:v>17</c:v>
                </c:pt>
                <c:pt idx="113">
                  <c:v>17</c:v>
                </c:pt>
                <c:pt idx="114">
                  <c:v>17</c:v>
                </c:pt>
                <c:pt idx="115">
                  <c:v>17</c:v>
                </c:pt>
                <c:pt idx="116">
                  <c:v>17</c:v>
                </c:pt>
                <c:pt idx="117">
                  <c:v>17</c:v>
                </c:pt>
                <c:pt idx="118">
                  <c:v>17</c:v>
                </c:pt>
                <c:pt idx="119">
                  <c:v>17</c:v>
                </c:pt>
                <c:pt idx="120">
                  <c:v>18</c:v>
                </c:pt>
                <c:pt idx="121">
                  <c:v>18</c:v>
                </c:pt>
                <c:pt idx="122">
                  <c:v>18</c:v>
                </c:pt>
                <c:pt idx="123">
                  <c:v>18</c:v>
                </c:pt>
                <c:pt idx="124">
                  <c:v>18</c:v>
                </c:pt>
                <c:pt idx="125">
                  <c:v>18</c:v>
                </c:pt>
                <c:pt idx="126">
                  <c:v>18</c:v>
                </c:pt>
                <c:pt idx="127">
                  <c:v>18</c:v>
                </c:pt>
                <c:pt idx="128">
                  <c:v>18</c:v>
                </c:pt>
              </c:numCache>
            </c:numRef>
          </c:cat>
          <c:val>
            <c:numRef>
              <c:f>Sheet2!$H$2:$H$355</c:f>
              <c:numCache>
                <c:formatCode>General</c:formatCode>
                <c:ptCount val="129"/>
                <c:pt idx="0">
                  <c:v>1.0700000000000003</c:v>
                </c:pt>
                <c:pt idx="1">
                  <c:v>1.0899999999999999</c:v>
                </c:pt>
                <c:pt idx="2">
                  <c:v>1.0999999999999979</c:v>
                </c:pt>
                <c:pt idx="3">
                  <c:v>0.94000000000000128</c:v>
                </c:pt>
                <c:pt idx="4">
                  <c:v>0.42999999999999972</c:v>
                </c:pt>
                <c:pt idx="5">
                  <c:v>0.46000000000000085</c:v>
                </c:pt>
                <c:pt idx="6">
                  <c:v>0.66000000000000014</c:v>
                </c:pt>
                <c:pt idx="7">
                  <c:v>0.70999999999999908</c:v>
                </c:pt>
                <c:pt idx="8">
                  <c:v>0.33000000000000007</c:v>
                </c:pt>
                <c:pt idx="9">
                  <c:v>-1.0099999999999998</c:v>
                </c:pt>
                <c:pt idx="10">
                  <c:v>1.9700000000000024</c:v>
                </c:pt>
                <c:pt idx="11">
                  <c:v>1.9600000000000009</c:v>
                </c:pt>
                <c:pt idx="12">
                  <c:v>4.3000000000000007</c:v>
                </c:pt>
                <c:pt idx="13">
                  <c:v>2.7699999999999996</c:v>
                </c:pt>
                <c:pt idx="14">
                  <c:v>3.379999999999999</c:v>
                </c:pt>
                <c:pt idx="15">
                  <c:v>4.51</c:v>
                </c:pt>
                <c:pt idx="16">
                  <c:v>3.5000000000000018</c:v>
                </c:pt>
                <c:pt idx="17">
                  <c:v>1.7100000000000009</c:v>
                </c:pt>
                <c:pt idx="18">
                  <c:v>-0.86000000000000298</c:v>
                </c:pt>
                <c:pt idx="19">
                  <c:v>0.13000000000000256</c:v>
                </c:pt>
                <c:pt idx="20">
                  <c:v>1.6799999999999997</c:v>
                </c:pt>
                <c:pt idx="21">
                  <c:v>1.6499999999999986</c:v>
                </c:pt>
                <c:pt idx="22">
                  <c:v>1.6499999999999986</c:v>
                </c:pt>
                <c:pt idx="23">
                  <c:v>1.1799999999999997</c:v>
                </c:pt>
                <c:pt idx="24">
                  <c:v>1.6600000000000001</c:v>
                </c:pt>
                <c:pt idx="25">
                  <c:v>3.2300000000000004</c:v>
                </c:pt>
                <c:pt idx="26">
                  <c:v>3.16</c:v>
                </c:pt>
                <c:pt idx="27">
                  <c:v>-0.76999999999999957</c:v>
                </c:pt>
                <c:pt idx="28">
                  <c:v>2.8500000000000014</c:v>
                </c:pt>
                <c:pt idx="29">
                  <c:v>3.6700000000000017</c:v>
                </c:pt>
                <c:pt idx="30">
                  <c:v>2.75</c:v>
                </c:pt>
                <c:pt idx="31">
                  <c:v>3.129999999999999</c:v>
                </c:pt>
                <c:pt idx="32">
                  <c:v>4.5100000000000016</c:v>
                </c:pt>
                <c:pt idx="33">
                  <c:v>4.2200000000000024</c:v>
                </c:pt>
                <c:pt idx="34">
                  <c:v>3.41</c:v>
                </c:pt>
                <c:pt idx="35">
                  <c:v>1.7899999999999991</c:v>
                </c:pt>
                <c:pt idx="36">
                  <c:v>-2.3900000000000006</c:v>
                </c:pt>
                <c:pt idx="37">
                  <c:v>2.4399999999999977</c:v>
                </c:pt>
                <c:pt idx="38">
                  <c:v>2.129999999999999</c:v>
                </c:pt>
                <c:pt idx="39">
                  <c:v>3.2099999999999973</c:v>
                </c:pt>
                <c:pt idx="40">
                  <c:v>2.9399999999999977</c:v>
                </c:pt>
                <c:pt idx="41">
                  <c:v>2.9799999999999969</c:v>
                </c:pt>
                <c:pt idx="42">
                  <c:v>2.5300000000000011</c:v>
                </c:pt>
                <c:pt idx="43">
                  <c:v>2.6000000000000014</c:v>
                </c:pt>
                <c:pt idx="44">
                  <c:v>2.4200000000000017</c:v>
                </c:pt>
                <c:pt idx="45">
                  <c:v>0.46000000000000085</c:v>
                </c:pt>
                <c:pt idx="46">
                  <c:v>1.0799999999999983</c:v>
                </c:pt>
                <c:pt idx="47">
                  <c:v>1.7199999999999989</c:v>
                </c:pt>
                <c:pt idx="48">
                  <c:v>2.5399999999999991</c:v>
                </c:pt>
                <c:pt idx="49">
                  <c:v>3.1499999999999986</c:v>
                </c:pt>
                <c:pt idx="50">
                  <c:v>2.41</c:v>
                </c:pt>
                <c:pt idx="51">
                  <c:v>2.59</c:v>
                </c:pt>
                <c:pt idx="52">
                  <c:v>1.9899999999999984</c:v>
                </c:pt>
                <c:pt idx="53">
                  <c:v>1.620000000000001</c:v>
                </c:pt>
                <c:pt idx="54">
                  <c:v>0.12999999999999901</c:v>
                </c:pt>
                <c:pt idx="55">
                  <c:v>1.5100000000000016</c:v>
                </c:pt>
                <c:pt idx="56">
                  <c:v>2.879999999999999</c:v>
                </c:pt>
                <c:pt idx="57">
                  <c:v>2.610000000000003</c:v>
                </c:pt>
                <c:pt idx="58">
                  <c:v>2.6199999999999974</c:v>
                </c:pt>
                <c:pt idx="59">
                  <c:v>3.1900000000000013</c:v>
                </c:pt>
                <c:pt idx="60">
                  <c:v>2.629999999999999</c:v>
                </c:pt>
                <c:pt idx="61">
                  <c:v>2.7600000000000016</c:v>
                </c:pt>
                <c:pt idx="62">
                  <c:v>1.7600000000000016</c:v>
                </c:pt>
                <c:pt idx="63">
                  <c:v>0.57000000000000028</c:v>
                </c:pt>
                <c:pt idx="64">
                  <c:v>2.8299999999999983</c:v>
                </c:pt>
                <c:pt idx="65">
                  <c:v>3.3000000000000007</c:v>
                </c:pt>
                <c:pt idx="66">
                  <c:v>1.0199999999999996</c:v>
                </c:pt>
                <c:pt idx="67">
                  <c:v>0.39999999999999858</c:v>
                </c:pt>
                <c:pt idx="68">
                  <c:v>1.5</c:v>
                </c:pt>
                <c:pt idx="69">
                  <c:v>2.0700000000000003</c:v>
                </c:pt>
                <c:pt idx="70">
                  <c:v>2.370000000000001</c:v>
                </c:pt>
                <c:pt idx="71">
                  <c:v>0.17999999999999972</c:v>
                </c:pt>
                <c:pt idx="72">
                  <c:v>-2.0599999999999987</c:v>
                </c:pt>
                <c:pt idx="73">
                  <c:v>3.0000000000001137E-2</c:v>
                </c:pt>
                <c:pt idx="74">
                  <c:v>1.1600000000000001</c:v>
                </c:pt>
                <c:pt idx="75">
                  <c:v>1.879999999999999</c:v>
                </c:pt>
                <c:pt idx="76">
                  <c:v>1.4899999999999984</c:v>
                </c:pt>
                <c:pt idx="77">
                  <c:v>2.4299999999999997</c:v>
                </c:pt>
                <c:pt idx="78">
                  <c:v>1.129999999999999</c:v>
                </c:pt>
                <c:pt idx="79">
                  <c:v>0.30000000000000071</c:v>
                </c:pt>
                <c:pt idx="80">
                  <c:v>0.92000000000000171</c:v>
                </c:pt>
                <c:pt idx="81">
                  <c:v>0.23000000000000043</c:v>
                </c:pt>
                <c:pt idx="82">
                  <c:v>1.9399999999999977</c:v>
                </c:pt>
                <c:pt idx="83">
                  <c:v>2.629999999999999</c:v>
                </c:pt>
                <c:pt idx="84">
                  <c:v>2.0200000000000031</c:v>
                </c:pt>
                <c:pt idx="85">
                  <c:v>2.0500000000000007</c:v>
                </c:pt>
                <c:pt idx="86">
                  <c:v>3.0500000000000007</c:v>
                </c:pt>
                <c:pt idx="87">
                  <c:v>3.2800000000000011</c:v>
                </c:pt>
                <c:pt idx="88">
                  <c:v>3.2600000000000016</c:v>
                </c:pt>
                <c:pt idx="89">
                  <c:v>2.4400000000000013</c:v>
                </c:pt>
                <c:pt idx="90">
                  <c:v>0.14999999999999858</c:v>
                </c:pt>
                <c:pt idx="91">
                  <c:v>3.0800000000000018</c:v>
                </c:pt>
                <c:pt idx="92">
                  <c:v>1.7100000000000009</c:v>
                </c:pt>
                <c:pt idx="93">
                  <c:v>1.3399999999999999</c:v>
                </c:pt>
                <c:pt idx="94">
                  <c:v>1.8599999999999994</c:v>
                </c:pt>
                <c:pt idx="95">
                  <c:v>2.1499999999999986</c:v>
                </c:pt>
                <c:pt idx="96">
                  <c:v>3.0500000000000007</c:v>
                </c:pt>
                <c:pt idx="97">
                  <c:v>2.7100000000000009</c:v>
                </c:pt>
                <c:pt idx="98">
                  <c:v>1.9700000000000024</c:v>
                </c:pt>
                <c:pt idx="99">
                  <c:v>0.87999999999999901</c:v>
                </c:pt>
                <c:pt idx="100">
                  <c:v>0.57000000000000028</c:v>
                </c:pt>
                <c:pt idx="101">
                  <c:v>0.40000000000000213</c:v>
                </c:pt>
                <c:pt idx="102">
                  <c:v>0.76999999999999957</c:v>
                </c:pt>
                <c:pt idx="103">
                  <c:v>0.53000000000000114</c:v>
                </c:pt>
                <c:pt idx="104">
                  <c:v>0.64999999999999858</c:v>
                </c:pt>
                <c:pt idx="105">
                  <c:v>0.76999999999999957</c:v>
                </c:pt>
                <c:pt idx="106">
                  <c:v>0.89999999999999858</c:v>
                </c:pt>
                <c:pt idx="107">
                  <c:v>0.12999999999999901</c:v>
                </c:pt>
                <c:pt idx="108">
                  <c:v>-1.0300000000000011</c:v>
                </c:pt>
                <c:pt idx="109">
                  <c:v>0.94000000000000128</c:v>
                </c:pt>
                <c:pt idx="110">
                  <c:v>1.7199999999999989</c:v>
                </c:pt>
                <c:pt idx="111">
                  <c:v>1.7199999999999989</c:v>
                </c:pt>
                <c:pt idx="112">
                  <c:v>1.370000000000001</c:v>
                </c:pt>
                <c:pt idx="113">
                  <c:v>1.8000000000000007</c:v>
                </c:pt>
                <c:pt idx="114">
                  <c:v>1.8599999999999994</c:v>
                </c:pt>
                <c:pt idx="115">
                  <c:v>0.99000000000000199</c:v>
                </c:pt>
                <c:pt idx="116">
                  <c:v>1.1799999999999997</c:v>
                </c:pt>
                <c:pt idx="117">
                  <c:v>-0.15000000000000213</c:v>
                </c:pt>
                <c:pt idx="118">
                  <c:v>1.5899999999999999</c:v>
                </c:pt>
                <c:pt idx="119">
                  <c:v>1.4499999999999993</c:v>
                </c:pt>
                <c:pt idx="120">
                  <c:v>1.2699999999999996</c:v>
                </c:pt>
                <c:pt idx="121">
                  <c:v>1.1099999999999994</c:v>
                </c:pt>
                <c:pt idx="122">
                  <c:v>1.4799999999999969</c:v>
                </c:pt>
                <c:pt idx="123">
                  <c:v>1.3599999999999994</c:v>
                </c:pt>
                <c:pt idx="124">
                  <c:v>0.92999999999999972</c:v>
                </c:pt>
                <c:pt idx="125">
                  <c:v>0.90000000000000213</c:v>
                </c:pt>
                <c:pt idx="126">
                  <c:v>1.9999999999999574E-2</c:v>
                </c:pt>
                <c:pt idx="127">
                  <c:v>1.8699999999999974</c:v>
                </c:pt>
                <c:pt idx="128">
                  <c:v>2.1099999999999994</c:v>
                </c:pt>
              </c:numCache>
            </c:numRef>
          </c:val>
          <c:smooth val="0"/>
          <c:extLst>
            <c:ext xmlns:c16="http://schemas.microsoft.com/office/drawing/2014/chart" uri="{C3380CC4-5D6E-409C-BE32-E72D297353CC}">
              <c16:uniqueId val="{00000003-01F8-48B4-B58D-41EAA447F9A6}"/>
            </c:ext>
          </c:extLst>
        </c:ser>
        <c:dLbls>
          <c:showLegendKey val="0"/>
          <c:showVal val="0"/>
          <c:showCatName val="0"/>
          <c:showSerName val="0"/>
          <c:showPercent val="0"/>
          <c:showBubbleSize val="0"/>
        </c:dLbls>
        <c:smooth val="0"/>
        <c:axId val="638757552"/>
        <c:axId val="638758536"/>
      </c:lineChart>
      <c:catAx>
        <c:axId val="638757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638758536"/>
        <c:crosses val="autoZero"/>
        <c:auto val="1"/>
        <c:lblAlgn val="ctr"/>
        <c:lblOffset val="100"/>
        <c:noMultiLvlLbl val="0"/>
      </c:catAx>
      <c:valAx>
        <c:axId val="638758536"/>
        <c:scaling>
          <c:orientation val="minMax"/>
          <c:max val="7"/>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GB" sz="1800"/>
                  <a:t>Germmiddeld</a:t>
                </a:r>
                <a:r>
                  <a:rPr lang="en-GB" sz="1800" baseline="0"/>
                  <a:t> hitte eiland effect in °C</a:t>
                </a:r>
                <a:endParaRPr lang="en-GB" sz="1800"/>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nl-N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6387575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0FE697-E356-4727-842C-11B2D58C1645}" type="datetimeFigureOut">
              <a:rPr lang="en-US" smtClean="0"/>
              <a:t>12/19/2020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9E9996-6E9A-4E50-9AE1-3D62C5150031}" type="slidenum">
              <a:rPr lang="en-US" smtClean="0"/>
              <a:t>‹#›</a:t>
            </a:fld>
            <a:endParaRPr lang="en-US"/>
          </a:p>
        </p:txBody>
      </p:sp>
    </p:spTree>
    <p:extLst>
      <p:ext uri="{BB962C8B-B14F-4D97-AF65-F5344CB8AC3E}">
        <p14:creationId xmlns:p14="http://schemas.microsoft.com/office/powerpoint/2010/main" val="21689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CCD159-001F-C046-AC5F-2C895F632CB1}"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3018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Hitte-eiland</a:t>
            </a:r>
            <a:r>
              <a:rPr lang="en-US" baseline="0" dirty="0" smtClean="0"/>
              <a:t> effect </a:t>
            </a:r>
            <a:r>
              <a:rPr lang="en-US" baseline="0" dirty="0" err="1" smtClean="0"/>
              <a:t>nacht</a:t>
            </a:r>
            <a:r>
              <a:rPr lang="en-US" baseline="0" dirty="0" smtClean="0"/>
              <a:t>: </a:t>
            </a:r>
            <a:r>
              <a:rPr lang="en-US" baseline="0" dirty="0" err="1" smtClean="0"/>
              <a:t>toont</a:t>
            </a:r>
            <a:r>
              <a:rPr lang="en-US" baseline="0" dirty="0" smtClean="0"/>
              <a:t> </a:t>
            </a:r>
            <a:r>
              <a:rPr lang="en-US" baseline="0" dirty="0" err="1" smtClean="0"/>
              <a:t>hitte-eiland</a:t>
            </a:r>
            <a:r>
              <a:rPr lang="en-US" baseline="0" dirty="0" smtClean="0"/>
              <a:t> effect </a:t>
            </a:r>
            <a:r>
              <a:rPr lang="en-US" baseline="0" dirty="0" err="1" smtClean="0"/>
              <a:t>aan</a:t>
            </a:r>
            <a:r>
              <a:rPr lang="en-US" baseline="0" dirty="0" smtClean="0"/>
              <a:t> in </a:t>
            </a:r>
            <a:r>
              <a:rPr lang="en-US" baseline="0" dirty="0" err="1" smtClean="0"/>
              <a:t>stedelijk</a:t>
            </a:r>
            <a:r>
              <a:rPr lang="en-US" baseline="0" dirty="0" smtClean="0"/>
              <a:t> </a:t>
            </a:r>
            <a:r>
              <a:rPr lang="en-US" baseline="0" dirty="0" err="1" smtClean="0"/>
              <a:t>gebied</a:t>
            </a:r>
            <a:r>
              <a:rPr lang="en-US" baseline="0" dirty="0" smtClean="0"/>
              <a:t>. </a:t>
            </a:r>
            <a:r>
              <a:rPr lang="en-US" baseline="0" dirty="0" err="1" smtClean="0"/>
              <a:t>Hoge</a:t>
            </a:r>
            <a:r>
              <a:rPr lang="en-US" baseline="0" dirty="0" smtClean="0"/>
              <a:t> </a:t>
            </a:r>
            <a:r>
              <a:rPr lang="en-US" baseline="0" dirty="0" err="1" smtClean="0"/>
              <a:t>pieken</a:t>
            </a:r>
            <a:r>
              <a:rPr lang="en-US" baseline="0" dirty="0" smtClean="0"/>
              <a:t> met </a:t>
            </a:r>
            <a:r>
              <a:rPr lang="en-US" baseline="0" dirty="0" err="1" smtClean="0"/>
              <a:t>verschillen</a:t>
            </a:r>
            <a:r>
              <a:rPr lang="en-US" baseline="0" dirty="0" smtClean="0"/>
              <a:t> tot 6 </a:t>
            </a:r>
            <a:r>
              <a:rPr lang="en-US" baseline="0" dirty="0" err="1" smtClean="0"/>
              <a:t>graden</a:t>
            </a:r>
            <a:r>
              <a:rPr lang="en-US" baseline="0" dirty="0" smtClean="0"/>
              <a:t>. </a:t>
            </a:r>
            <a:r>
              <a:rPr lang="en-US" baseline="0" dirty="0" err="1" smtClean="0"/>
              <a:t>Relatief</a:t>
            </a:r>
            <a:r>
              <a:rPr lang="en-US" baseline="0" dirty="0" smtClean="0"/>
              <a:t> </a:t>
            </a:r>
            <a:r>
              <a:rPr lang="en-US" baseline="0" dirty="0" err="1" smtClean="0"/>
              <a:t>weinig</a:t>
            </a:r>
            <a:r>
              <a:rPr lang="en-US" baseline="0" dirty="0" smtClean="0"/>
              <a:t> </a:t>
            </a:r>
            <a:r>
              <a:rPr lang="en-US" baseline="0" dirty="0" err="1" smtClean="0"/>
              <a:t>verschil</a:t>
            </a:r>
            <a:r>
              <a:rPr lang="en-US" baseline="0" dirty="0" smtClean="0"/>
              <a:t> </a:t>
            </a:r>
            <a:r>
              <a:rPr lang="en-US" baseline="0" dirty="0" err="1" smtClean="0"/>
              <a:t>tussen</a:t>
            </a:r>
            <a:r>
              <a:rPr lang="en-US" baseline="0" dirty="0" smtClean="0"/>
              <a:t> de </a:t>
            </a:r>
            <a:r>
              <a:rPr lang="en-US" baseline="0" dirty="0" err="1" smtClean="0"/>
              <a:t>wijken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C9E9996-6E9A-4E50-9AE1-3D62C5150031}" type="slidenum">
              <a:rPr lang="en-US" smtClean="0"/>
              <a:t>10</a:t>
            </a:fld>
            <a:endParaRPr lang="en-US"/>
          </a:p>
        </p:txBody>
      </p:sp>
    </p:spTree>
    <p:extLst>
      <p:ext uri="{BB962C8B-B14F-4D97-AF65-F5344CB8AC3E}">
        <p14:creationId xmlns:p14="http://schemas.microsoft.com/office/powerpoint/2010/main" val="2147864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PET-</a:t>
            </a:r>
            <a:r>
              <a:rPr lang="en-US" dirty="0" err="1" smtClean="0"/>
              <a:t>waarden</a:t>
            </a:r>
            <a:r>
              <a:rPr lang="en-US" baseline="0" dirty="0" smtClean="0"/>
              <a:t> per 4 </a:t>
            </a:r>
            <a:r>
              <a:rPr lang="en-US" baseline="0" dirty="0" err="1" smtClean="0"/>
              <a:t>uur</a:t>
            </a:r>
            <a:r>
              <a:rPr lang="en-US" baseline="0" dirty="0" smtClean="0"/>
              <a:t>, </a:t>
            </a:r>
            <a:r>
              <a:rPr lang="en-US" baseline="0" dirty="0" err="1" smtClean="0"/>
              <a:t>weergave</a:t>
            </a:r>
            <a:r>
              <a:rPr lang="en-US" baseline="0" dirty="0" smtClean="0"/>
              <a:t> van 16 tm/ 22 </a:t>
            </a:r>
            <a:r>
              <a:rPr lang="en-US" baseline="0" dirty="0" err="1" smtClean="0"/>
              <a:t>september</a:t>
            </a:r>
            <a:r>
              <a:rPr lang="en-US" baseline="0" dirty="0" smtClean="0"/>
              <a:t> (</a:t>
            </a:r>
            <a:r>
              <a:rPr lang="en-US" baseline="0" dirty="0" err="1" smtClean="0"/>
              <a:t>nazomer</a:t>
            </a:r>
            <a:r>
              <a:rPr lang="en-US" baseline="0" dirty="0" smtClean="0"/>
              <a:t>) </a:t>
            </a:r>
          </a:p>
          <a:p>
            <a:r>
              <a:rPr lang="en-US" dirty="0" err="1" smtClean="0"/>
              <a:t>Luchttemparatuur</a:t>
            </a:r>
            <a:r>
              <a:rPr lang="en-US" dirty="0" smtClean="0"/>
              <a:t>, </a:t>
            </a:r>
            <a:r>
              <a:rPr lang="en-US" dirty="0" err="1" smtClean="0"/>
              <a:t>luchtvochtigheid</a:t>
            </a:r>
            <a:r>
              <a:rPr lang="en-US" dirty="0" smtClean="0"/>
              <a:t>,</a:t>
            </a:r>
            <a:r>
              <a:rPr lang="en-US" baseline="0" dirty="0" smtClean="0"/>
              <a:t> </a:t>
            </a:r>
            <a:r>
              <a:rPr lang="en-US" baseline="0" dirty="0" err="1" smtClean="0"/>
              <a:t>zonnestraling</a:t>
            </a:r>
            <a:r>
              <a:rPr lang="en-US" baseline="0" dirty="0" smtClean="0"/>
              <a:t>, wind</a:t>
            </a:r>
          </a:p>
          <a:p>
            <a:r>
              <a:rPr lang="en-US" baseline="0" dirty="0" err="1" smtClean="0"/>
              <a:t>Lokale</a:t>
            </a:r>
            <a:r>
              <a:rPr lang="en-US" baseline="0" dirty="0" smtClean="0"/>
              <a:t> </a:t>
            </a:r>
            <a:r>
              <a:rPr lang="en-US" baseline="0" dirty="0" err="1" smtClean="0"/>
              <a:t>omstandigheden</a:t>
            </a:r>
            <a:r>
              <a:rPr lang="en-US" baseline="0" dirty="0" smtClean="0"/>
              <a:t> </a:t>
            </a:r>
            <a:r>
              <a:rPr lang="en-US" baseline="0" dirty="0" err="1" smtClean="0"/>
              <a:t>kunnen</a:t>
            </a:r>
            <a:r>
              <a:rPr lang="en-US" baseline="0" dirty="0" smtClean="0"/>
              <a:t> </a:t>
            </a:r>
            <a:r>
              <a:rPr lang="en-US" baseline="0" dirty="0" err="1" smtClean="0"/>
              <a:t>invloed</a:t>
            </a:r>
            <a:r>
              <a:rPr lang="en-US" baseline="0" dirty="0" smtClean="0"/>
              <a:t> </a:t>
            </a:r>
            <a:r>
              <a:rPr lang="en-US" baseline="0" dirty="0" err="1" smtClean="0"/>
              <a:t>hebben</a:t>
            </a:r>
            <a:r>
              <a:rPr lang="en-US" baseline="0" dirty="0" smtClean="0"/>
              <a:t> op de </a:t>
            </a:r>
            <a:r>
              <a:rPr lang="en-US" baseline="0" dirty="0" err="1" smtClean="0"/>
              <a:t>metingen</a:t>
            </a:r>
            <a:r>
              <a:rPr lang="en-US" baseline="0" dirty="0" smtClean="0"/>
              <a:t> en </a:t>
            </a:r>
            <a:r>
              <a:rPr lang="en-US" baseline="0" dirty="0" err="1" smtClean="0"/>
              <a:t>soms</a:t>
            </a:r>
            <a:r>
              <a:rPr lang="en-US" baseline="0" dirty="0" smtClean="0"/>
              <a:t> </a:t>
            </a:r>
            <a:r>
              <a:rPr lang="en-US" baseline="0" dirty="0" err="1" smtClean="0"/>
              <a:t>voor</a:t>
            </a:r>
            <a:r>
              <a:rPr lang="en-US" baseline="0" dirty="0" smtClean="0"/>
              <a:t> </a:t>
            </a:r>
            <a:r>
              <a:rPr lang="en-US" baseline="0" dirty="0" err="1" smtClean="0"/>
              <a:t>grote</a:t>
            </a:r>
            <a:r>
              <a:rPr lang="en-US" baseline="0" dirty="0" smtClean="0"/>
              <a:t> </a:t>
            </a:r>
            <a:r>
              <a:rPr lang="en-US" baseline="0" dirty="0" err="1" smtClean="0"/>
              <a:t>afwijkingen</a:t>
            </a:r>
            <a:r>
              <a:rPr lang="en-US" baseline="0" dirty="0" smtClean="0"/>
              <a:t> </a:t>
            </a:r>
            <a:r>
              <a:rPr lang="en-US" baseline="0" dirty="0" err="1" smtClean="0"/>
              <a:t>zorgen</a:t>
            </a:r>
            <a:r>
              <a:rPr lang="en-US" baseline="0" dirty="0" smtClean="0"/>
              <a:t> (</a:t>
            </a:r>
            <a:r>
              <a:rPr lang="en-US" baseline="0" dirty="0" err="1" smtClean="0"/>
              <a:t>nader</a:t>
            </a:r>
            <a:r>
              <a:rPr lang="en-US" baseline="0" dirty="0" smtClean="0"/>
              <a:t> </a:t>
            </a:r>
            <a:r>
              <a:rPr lang="en-US" baseline="0" dirty="0" err="1" smtClean="0"/>
              <a:t>onderzoeken</a:t>
            </a:r>
            <a:r>
              <a:rPr lang="en-US" baseline="0" dirty="0" smtClean="0"/>
              <a:t>)</a:t>
            </a:r>
          </a:p>
          <a:p>
            <a:r>
              <a:rPr lang="en-US" baseline="0" dirty="0" err="1" smtClean="0"/>
              <a:t>Patronen</a:t>
            </a:r>
            <a:r>
              <a:rPr lang="en-US" baseline="0" dirty="0" smtClean="0"/>
              <a:t> </a:t>
            </a:r>
            <a:r>
              <a:rPr lang="en-US" baseline="0" dirty="0" err="1" smtClean="0"/>
              <a:t>verlopen</a:t>
            </a:r>
            <a:r>
              <a:rPr lang="en-US" baseline="0" dirty="0" smtClean="0"/>
              <a:t> op </a:t>
            </a:r>
            <a:r>
              <a:rPr lang="en-US" baseline="0" dirty="0" err="1" smtClean="0"/>
              <a:t>hoofdlijnen</a:t>
            </a:r>
            <a:r>
              <a:rPr lang="en-US" baseline="0" dirty="0" smtClean="0"/>
              <a:t> </a:t>
            </a:r>
            <a:r>
              <a:rPr lang="en-US" baseline="0" dirty="0" err="1" smtClean="0"/>
              <a:t>vergelijkbaar</a:t>
            </a:r>
            <a:r>
              <a:rPr lang="en-US" baseline="0" dirty="0" smtClean="0"/>
              <a:t>.</a:t>
            </a:r>
            <a:endParaRPr lang="en-US" dirty="0" smtClean="0"/>
          </a:p>
          <a:p>
            <a:r>
              <a:rPr lang="en-US" dirty="0" smtClean="0"/>
              <a:t>RIVM</a:t>
            </a:r>
            <a:r>
              <a:rPr lang="en-US" baseline="0" dirty="0" smtClean="0"/>
              <a:t> </a:t>
            </a:r>
            <a:r>
              <a:rPr lang="en-US" baseline="0" dirty="0" err="1" smtClean="0"/>
              <a:t>richtlijn</a:t>
            </a:r>
            <a:r>
              <a:rPr lang="en-US" baseline="0" dirty="0" smtClean="0"/>
              <a:t>: </a:t>
            </a:r>
            <a:r>
              <a:rPr lang="en-US" baseline="0" dirty="0" err="1" smtClean="0"/>
              <a:t>tussen</a:t>
            </a:r>
            <a:r>
              <a:rPr lang="en-US" baseline="0" dirty="0" smtClean="0"/>
              <a:t> 35-41 </a:t>
            </a:r>
            <a:r>
              <a:rPr lang="en-US" baseline="0" dirty="0" err="1" smtClean="0"/>
              <a:t>graden</a:t>
            </a:r>
            <a:r>
              <a:rPr lang="en-US" baseline="0" dirty="0" smtClean="0"/>
              <a:t> </a:t>
            </a:r>
            <a:r>
              <a:rPr lang="en-US" baseline="0" dirty="0" err="1" smtClean="0"/>
              <a:t>grote</a:t>
            </a:r>
            <a:r>
              <a:rPr lang="en-US" baseline="0" dirty="0" smtClean="0"/>
              <a:t> </a:t>
            </a:r>
            <a:r>
              <a:rPr lang="en-US" baseline="0" dirty="0" err="1" smtClean="0"/>
              <a:t>warmtestress</a:t>
            </a:r>
            <a:r>
              <a:rPr lang="en-US" baseline="0" dirty="0" smtClean="0"/>
              <a:t>. Boven 41 extreme </a:t>
            </a:r>
            <a:r>
              <a:rPr lang="en-US" baseline="0" dirty="0" err="1" smtClean="0"/>
              <a:t>warmtestress</a:t>
            </a:r>
            <a:r>
              <a:rPr lang="en-US" baseline="0" dirty="0" smtClean="0"/>
              <a:t>.</a:t>
            </a:r>
          </a:p>
        </p:txBody>
      </p:sp>
      <p:sp>
        <p:nvSpPr>
          <p:cNvPr id="4" name="Slide Number Placeholder 3"/>
          <p:cNvSpPr>
            <a:spLocks noGrp="1"/>
          </p:cNvSpPr>
          <p:nvPr>
            <p:ph type="sldNum" sz="quarter" idx="10"/>
          </p:nvPr>
        </p:nvSpPr>
        <p:spPr/>
        <p:txBody>
          <a:bodyPr/>
          <a:lstStyle/>
          <a:p>
            <a:fld id="{8C9E9996-6E9A-4E50-9AE1-3D62C5150031}" type="slidenum">
              <a:rPr lang="en-US" smtClean="0"/>
              <a:t>12</a:t>
            </a:fld>
            <a:endParaRPr lang="en-US"/>
          </a:p>
        </p:txBody>
      </p:sp>
    </p:spTree>
    <p:extLst>
      <p:ext uri="{BB962C8B-B14F-4D97-AF65-F5344CB8AC3E}">
        <p14:creationId xmlns:p14="http://schemas.microsoft.com/office/powerpoint/2010/main" val="2305681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Fietssensor</a:t>
            </a:r>
            <a:r>
              <a:rPr lang="en-US" dirty="0" smtClean="0"/>
              <a:t> </a:t>
            </a:r>
            <a:r>
              <a:rPr lang="en-US" dirty="0" err="1" smtClean="0"/>
              <a:t>ontwikkeld</a:t>
            </a:r>
            <a:r>
              <a:rPr lang="en-US" dirty="0" smtClean="0"/>
              <a:t> door </a:t>
            </a:r>
            <a:r>
              <a:rPr lang="en-US" dirty="0" err="1" smtClean="0"/>
              <a:t>Hanze</a:t>
            </a:r>
            <a:r>
              <a:rPr lang="en-US" dirty="0" smtClean="0"/>
              <a:t>.</a:t>
            </a:r>
            <a:r>
              <a:rPr lang="en-US" baseline="0" dirty="0" smtClean="0"/>
              <a:t> </a:t>
            </a:r>
          </a:p>
          <a:p>
            <a:r>
              <a:rPr lang="en-US" baseline="0" dirty="0" err="1" smtClean="0"/>
              <a:t>Getest</a:t>
            </a:r>
            <a:r>
              <a:rPr lang="en-US" baseline="0" dirty="0" smtClean="0"/>
              <a:t> </a:t>
            </a:r>
            <a:r>
              <a:rPr lang="en-US" baseline="0" dirty="0" err="1" smtClean="0"/>
              <a:t>icm</a:t>
            </a:r>
            <a:r>
              <a:rPr lang="en-US" baseline="0" dirty="0" smtClean="0"/>
              <a:t> Kestrel meters. </a:t>
            </a:r>
          </a:p>
          <a:p>
            <a:r>
              <a:rPr lang="en-US" baseline="0" dirty="0" err="1" smtClean="0"/>
              <a:t>Metingen</a:t>
            </a:r>
            <a:r>
              <a:rPr lang="en-US" baseline="0" dirty="0" smtClean="0"/>
              <a:t> </a:t>
            </a:r>
            <a:r>
              <a:rPr lang="en-US" baseline="0" dirty="0" err="1" smtClean="0"/>
              <a:t>geven</a:t>
            </a:r>
            <a:r>
              <a:rPr lang="en-US" baseline="0" dirty="0" smtClean="0"/>
              <a:t> </a:t>
            </a:r>
            <a:r>
              <a:rPr lang="en-US" baseline="0" dirty="0" err="1" smtClean="0"/>
              <a:t>inzicht</a:t>
            </a:r>
            <a:r>
              <a:rPr lang="en-US" baseline="0" dirty="0" smtClean="0"/>
              <a:t> in </a:t>
            </a:r>
            <a:r>
              <a:rPr lang="en-US" baseline="0" dirty="0" err="1" smtClean="0"/>
              <a:t>warme</a:t>
            </a:r>
            <a:r>
              <a:rPr lang="en-US" baseline="0" dirty="0" smtClean="0"/>
              <a:t> / </a:t>
            </a:r>
            <a:r>
              <a:rPr lang="en-US" baseline="0" dirty="0" err="1" smtClean="0"/>
              <a:t>koele</a:t>
            </a:r>
            <a:r>
              <a:rPr lang="en-US" baseline="0" dirty="0" smtClean="0"/>
              <a:t> </a:t>
            </a:r>
            <a:r>
              <a:rPr lang="en-US" baseline="0" dirty="0" err="1" smtClean="0"/>
              <a:t>plekken</a:t>
            </a:r>
            <a:r>
              <a:rPr lang="en-US" baseline="0" dirty="0" smtClean="0"/>
              <a:t> in de </a:t>
            </a:r>
            <a:r>
              <a:rPr lang="en-US" baseline="0" dirty="0" err="1" smtClean="0"/>
              <a:t>wijk</a:t>
            </a:r>
            <a:endParaRPr lang="en-US" baseline="0" dirty="0" smtClean="0"/>
          </a:p>
          <a:p>
            <a:r>
              <a:rPr lang="en-US" baseline="0" dirty="0" err="1" smtClean="0"/>
              <a:t>Ook</a:t>
            </a:r>
            <a:r>
              <a:rPr lang="en-US" baseline="0" dirty="0" smtClean="0"/>
              <a:t> </a:t>
            </a:r>
            <a:r>
              <a:rPr lang="en-US" baseline="0" dirty="0" err="1" smtClean="0"/>
              <a:t>bruikbaar</a:t>
            </a:r>
            <a:r>
              <a:rPr lang="en-US" baseline="0" dirty="0" smtClean="0"/>
              <a:t> </a:t>
            </a:r>
            <a:r>
              <a:rPr lang="en-US" baseline="0" dirty="0" err="1" smtClean="0"/>
              <a:t>voor</a:t>
            </a:r>
            <a:r>
              <a:rPr lang="en-US" baseline="0" dirty="0" smtClean="0"/>
              <a:t> </a:t>
            </a:r>
            <a:r>
              <a:rPr lang="en-US" baseline="0" dirty="0" err="1" smtClean="0"/>
              <a:t>meten</a:t>
            </a:r>
            <a:r>
              <a:rPr lang="en-US" baseline="0" dirty="0" smtClean="0"/>
              <a:t> </a:t>
            </a:r>
            <a:r>
              <a:rPr lang="en-US" baseline="0" dirty="0" err="1" smtClean="0"/>
              <a:t>effecten</a:t>
            </a:r>
            <a:r>
              <a:rPr lang="en-US" baseline="0" dirty="0" smtClean="0"/>
              <a:t> van </a:t>
            </a:r>
            <a:r>
              <a:rPr lang="en-US" baseline="0" dirty="0" err="1" smtClean="0"/>
              <a:t>maatregelen</a:t>
            </a:r>
            <a:r>
              <a:rPr lang="en-US" baseline="0" dirty="0" smtClean="0"/>
              <a:t> (</a:t>
            </a:r>
            <a:r>
              <a:rPr lang="en-US" baseline="0" dirty="0" err="1" smtClean="0"/>
              <a:t>schaduwrijke</a:t>
            </a:r>
            <a:r>
              <a:rPr lang="en-US" baseline="0" dirty="0" smtClean="0"/>
              <a:t> </a:t>
            </a:r>
            <a:r>
              <a:rPr lang="en-US" baseline="0" dirty="0" err="1" smtClean="0"/>
              <a:t>plekken</a:t>
            </a:r>
            <a:r>
              <a:rPr lang="en-US" baseline="0" dirty="0" smtClean="0"/>
              <a:t>, </a:t>
            </a:r>
            <a:r>
              <a:rPr lang="en-US" baseline="0" dirty="0" err="1" smtClean="0"/>
              <a:t>verschil</a:t>
            </a:r>
            <a:r>
              <a:rPr lang="en-US" baseline="0" dirty="0" smtClean="0"/>
              <a:t> in </a:t>
            </a:r>
            <a:r>
              <a:rPr lang="en-US" baseline="0" dirty="0" err="1" smtClean="0"/>
              <a:t>bestrating</a:t>
            </a:r>
            <a:r>
              <a:rPr lang="en-US" baseline="0" dirty="0" smtClean="0"/>
              <a:t>) </a:t>
            </a:r>
          </a:p>
          <a:p>
            <a:r>
              <a:rPr lang="en-US" baseline="0" dirty="0" err="1" smtClean="0"/>
              <a:t>Toegepast</a:t>
            </a:r>
            <a:r>
              <a:rPr lang="en-US" baseline="0" dirty="0" smtClean="0"/>
              <a:t> in </a:t>
            </a:r>
            <a:r>
              <a:rPr lang="en-US" baseline="0" dirty="0" err="1" smtClean="0"/>
              <a:t>vrijwel</a:t>
            </a:r>
            <a:r>
              <a:rPr lang="en-US" baseline="0" dirty="0" smtClean="0"/>
              <a:t> </a:t>
            </a:r>
            <a:r>
              <a:rPr lang="en-US" baseline="0" dirty="0" err="1" smtClean="0"/>
              <a:t>alle</a:t>
            </a:r>
            <a:r>
              <a:rPr lang="en-US" baseline="0" dirty="0" smtClean="0"/>
              <a:t> </a:t>
            </a:r>
            <a:r>
              <a:rPr lang="en-US" baseline="0" dirty="0" err="1" smtClean="0"/>
              <a:t>wijken</a:t>
            </a:r>
            <a:endParaRPr lang="en-US" baseline="0" dirty="0" smtClean="0"/>
          </a:p>
          <a:p>
            <a:r>
              <a:rPr lang="en-US" baseline="0" dirty="0" err="1" smtClean="0"/>
              <a:t>Studenten</a:t>
            </a:r>
            <a:r>
              <a:rPr lang="en-US" baseline="0" dirty="0" smtClean="0"/>
              <a:t> en docent-</a:t>
            </a:r>
            <a:r>
              <a:rPr lang="en-US" baseline="0" dirty="0" err="1" smtClean="0"/>
              <a:t>onderzoekers</a:t>
            </a:r>
            <a:r>
              <a:rPr lang="en-US" baseline="0" dirty="0" smtClean="0"/>
              <a:t> </a:t>
            </a:r>
            <a:r>
              <a:rPr lang="en-US" baseline="0" dirty="0" err="1" smtClean="0"/>
              <a:t>hogescholen</a:t>
            </a:r>
            <a:r>
              <a:rPr lang="en-US" baseline="0" dirty="0" smtClean="0"/>
              <a:t> </a:t>
            </a:r>
          </a:p>
        </p:txBody>
      </p:sp>
      <p:sp>
        <p:nvSpPr>
          <p:cNvPr id="4" name="Slide Number Placeholder 3"/>
          <p:cNvSpPr>
            <a:spLocks noGrp="1"/>
          </p:cNvSpPr>
          <p:nvPr>
            <p:ph type="sldNum" sz="quarter" idx="10"/>
          </p:nvPr>
        </p:nvSpPr>
        <p:spPr/>
        <p:txBody>
          <a:bodyPr/>
          <a:lstStyle/>
          <a:p>
            <a:fld id="{8C9E9996-6E9A-4E50-9AE1-3D62C5150031}" type="slidenum">
              <a:rPr lang="en-US" smtClean="0"/>
              <a:t>13</a:t>
            </a:fld>
            <a:endParaRPr lang="en-US"/>
          </a:p>
        </p:txBody>
      </p:sp>
    </p:spTree>
    <p:extLst>
      <p:ext uri="{BB962C8B-B14F-4D97-AF65-F5344CB8AC3E}">
        <p14:creationId xmlns:p14="http://schemas.microsoft.com/office/powerpoint/2010/main" val="3282864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9E9996-6E9A-4E50-9AE1-3D62C5150031}" type="slidenum">
              <a:rPr lang="en-US" smtClean="0"/>
              <a:t>14</a:t>
            </a:fld>
            <a:endParaRPr lang="en-US"/>
          </a:p>
        </p:txBody>
      </p:sp>
    </p:spTree>
    <p:extLst>
      <p:ext uri="{BB962C8B-B14F-4D97-AF65-F5344CB8AC3E}">
        <p14:creationId xmlns:p14="http://schemas.microsoft.com/office/powerpoint/2010/main" val="3757997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Low-cost </a:t>
            </a:r>
            <a:r>
              <a:rPr lang="en-US" dirty="0" err="1" smtClean="0"/>
              <a:t>sensoren</a:t>
            </a:r>
            <a:r>
              <a:rPr lang="en-US" dirty="0" smtClean="0"/>
              <a:t> </a:t>
            </a:r>
            <a:r>
              <a:rPr lang="en-US" dirty="0" err="1" smtClean="0"/>
              <a:t>geschikt</a:t>
            </a:r>
            <a:r>
              <a:rPr lang="en-US" dirty="0" smtClean="0"/>
              <a:t> </a:t>
            </a:r>
            <a:r>
              <a:rPr lang="en-US" dirty="0" err="1" smtClean="0"/>
              <a:t>gemaakt</a:t>
            </a:r>
            <a:r>
              <a:rPr lang="en-US" dirty="0" smtClean="0"/>
              <a:t> </a:t>
            </a:r>
            <a:r>
              <a:rPr lang="en-US" dirty="0" err="1" smtClean="0"/>
              <a:t>voor</a:t>
            </a:r>
            <a:r>
              <a:rPr lang="en-US" dirty="0" smtClean="0"/>
              <a:t> </a:t>
            </a:r>
            <a:r>
              <a:rPr lang="en-US" dirty="0" err="1" smtClean="0"/>
              <a:t>plaasting</a:t>
            </a:r>
            <a:r>
              <a:rPr lang="en-US" dirty="0" smtClean="0"/>
              <a:t> in </a:t>
            </a:r>
            <a:r>
              <a:rPr lang="en-US" dirty="0" err="1" smtClean="0"/>
              <a:t>woningen</a:t>
            </a:r>
            <a:endParaRPr lang="en-US" dirty="0" smtClean="0"/>
          </a:p>
          <a:p>
            <a:r>
              <a:rPr lang="en-US" dirty="0" err="1" smtClean="0"/>
              <a:t>Rekening</a:t>
            </a:r>
            <a:r>
              <a:rPr lang="en-US" baseline="0" dirty="0" smtClean="0"/>
              <a:t> </a:t>
            </a:r>
            <a:r>
              <a:rPr lang="en-US" baseline="0" dirty="0" err="1" smtClean="0"/>
              <a:t>houden</a:t>
            </a:r>
            <a:r>
              <a:rPr lang="en-US" baseline="0" dirty="0" smtClean="0"/>
              <a:t> met corona-regels </a:t>
            </a:r>
            <a:r>
              <a:rPr lang="en-US" baseline="0" dirty="0" err="1" smtClean="0"/>
              <a:t>verspreid</a:t>
            </a:r>
            <a:r>
              <a:rPr lang="en-US" baseline="0" dirty="0" smtClean="0"/>
              <a:t> in de Living labs </a:t>
            </a:r>
            <a:endParaRPr lang="en-US" dirty="0"/>
          </a:p>
        </p:txBody>
      </p:sp>
      <p:sp>
        <p:nvSpPr>
          <p:cNvPr id="4" name="Slide Number Placeholder 3"/>
          <p:cNvSpPr>
            <a:spLocks noGrp="1"/>
          </p:cNvSpPr>
          <p:nvPr>
            <p:ph type="sldNum" sz="quarter" idx="10"/>
          </p:nvPr>
        </p:nvSpPr>
        <p:spPr/>
        <p:txBody>
          <a:bodyPr/>
          <a:lstStyle/>
          <a:p>
            <a:fld id="{8C9E9996-6E9A-4E50-9AE1-3D62C5150031}" type="slidenum">
              <a:rPr lang="en-US" smtClean="0"/>
              <a:t>15</a:t>
            </a:fld>
            <a:endParaRPr lang="en-US"/>
          </a:p>
        </p:txBody>
      </p:sp>
    </p:spTree>
    <p:extLst>
      <p:ext uri="{BB962C8B-B14F-4D97-AF65-F5344CB8AC3E}">
        <p14:creationId xmlns:p14="http://schemas.microsoft.com/office/powerpoint/2010/main" val="2689067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Huizen</a:t>
            </a:r>
            <a:r>
              <a:rPr lang="en-US" baseline="0" dirty="0" smtClean="0"/>
              <a:t> (72) vs </a:t>
            </a:r>
            <a:r>
              <a:rPr lang="en-US" baseline="0" dirty="0" err="1" smtClean="0"/>
              <a:t>appartementen</a:t>
            </a:r>
            <a:r>
              <a:rPr lang="en-US" baseline="0" dirty="0" smtClean="0"/>
              <a:t> (17)</a:t>
            </a:r>
          </a:p>
          <a:p>
            <a:r>
              <a:rPr lang="en-US" baseline="0" dirty="0" smtClean="0"/>
              <a:t>Koop (65) vs </a:t>
            </a:r>
            <a:r>
              <a:rPr lang="en-US" baseline="0" dirty="0" err="1" smtClean="0"/>
              <a:t>huur</a:t>
            </a:r>
            <a:r>
              <a:rPr lang="en-US" baseline="0" dirty="0" smtClean="0"/>
              <a:t> (24) </a:t>
            </a:r>
          </a:p>
          <a:p>
            <a:r>
              <a:rPr lang="en-US" baseline="0" dirty="0" err="1" smtClean="0"/>
              <a:t>Naast</a:t>
            </a:r>
            <a:r>
              <a:rPr lang="en-US" baseline="0" dirty="0" smtClean="0"/>
              <a:t> </a:t>
            </a:r>
            <a:r>
              <a:rPr lang="en-US" baseline="0" dirty="0" err="1" smtClean="0"/>
              <a:t>elkaar</a:t>
            </a:r>
            <a:r>
              <a:rPr lang="en-US" baseline="0" dirty="0" smtClean="0"/>
              <a:t> </a:t>
            </a:r>
            <a:r>
              <a:rPr lang="en-US" baseline="0" dirty="0" err="1" smtClean="0"/>
              <a:t>zetten</a:t>
            </a:r>
            <a:r>
              <a:rPr lang="en-US" baseline="0" dirty="0" smtClean="0"/>
              <a:t>. Nuance: </a:t>
            </a:r>
            <a:r>
              <a:rPr lang="en-US" baseline="0" dirty="0" err="1" smtClean="0"/>
              <a:t>moeten</a:t>
            </a:r>
            <a:r>
              <a:rPr lang="en-US" baseline="0" dirty="0" smtClean="0"/>
              <a:t> </a:t>
            </a:r>
            <a:r>
              <a:rPr lang="en-US" baseline="0" dirty="0" err="1" smtClean="0"/>
              <a:t>hier</a:t>
            </a:r>
            <a:r>
              <a:rPr lang="en-US" baseline="0" dirty="0" smtClean="0"/>
              <a:t> </a:t>
            </a:r>
            <a:r>
              <a:rPr lang="en-US" baseline="0" dirty="0" err="1" smtClean="0"/>
              <a:t>statistisch</a:t>
            </a:r>
            <a:r>
              <a:rPr lang="en-US" baseline="0" dirty="0" smtClean="0"/>
              <a:t> nog </a:t>
            </a:r>
            <a:r>
              <a:rPr lang="en-US" baseline="0" dirty="0" err="1" smtClean="0"/>
              <a:t>goed</a:t>
            </a:r>
            <a:r>
              <a:rPr lang="en-US" baseline="0" dirty="0" smtClean="0"/>
              <a:t> </a:t>
            </a:r>
            <a:r>
              <a:rPr lang="en-US" baseline="0" dirty="0" err="1" smtClean="0"/>
              <a:t>naar</a:t>
            </a:r>
            <a:r>
              <a:rPr lang="en-US" baseline="0" dirty="0" smtClean="0"/>
              <a:t> </a:t>
            </a:r>
            <a:r>
              <a:rPr lang="en-US" baseline="0" dirty="0" err="1" smtClean="0"/>
              <a:t>kijken</a:t>
            </a:r>
            <a:r>
              <a:rPr lang="en-US" baseline="0" dirty="0" smtClean="0"/>
              <a:t>. Effect </a:t>
            </a:r>
            <a:r>
              <a:rPr lang="en-US" baseline="0" dirty="0" err="1" smtClean="0"/>
              <a:t>appartementen</a:t>
            </a:r>
            <a:r>
              <a:rPr lang="en-US" baseline="0" dirty="0" smtClean="0"/>
              <a:t> </a:t>
            </a:r>
            <a:r>
              <a:rPr lang="en-US" baseline="0" dirty="0" err="1" smtClean="0"/>
              <a:t>ook</a:t>
            </a:r>
            <a:r>
              <a:rPr lang="en-US" baseline="0" dirty="0" smtClean="0"/>
              <a:t> </a:t>
            </a:r>
            <a:r>
              <a:rPr lang="en-US" baseline="0" dirty="0" err="1" smtClean="0"/>
              <a:t>een</a:t>
            </a:r>
            <a:r>
              <a:rPr lang="en-US" baseline="0" dirty="0" smtClean="0"/>
              <a:t> deel </a:t>
            </a:r>
            <a:r>
              <a:rPr lang="en-US" baseline="0" dirty="0" err="1" smtClean="0"/>
              <a:t>zichtbaar</a:t>
            </a:r>
            <a:r>
              <a:rPr lang="en-US" baseline="0" dirty="0" smtClean="0"/>
              <a:t> in </a:t>
            </a:r>
            <a:r>
              <a:rPr lang="en-US" baseline="0" dirty="0" err="1" smtClean="0"/>
              <a:t>koop</a:t>
            </a:r>
            <a:r>
              <a:rPr lang="en-US" baseline="0" dirty="0" smtClean="0"/>
              <a:t>/</a:t>
            </a:r>
            <a:r>
              <a:rPr lang="en-US" baseline="0" dirty="0" err="1" smtClean="0"/>
              <a:t>huur</a:t>
            </a:r>
            <a:r>
              <a:rPr lang="en-US" baseline="0" dirty="0" smtClean="0"/>
              <a:t>. </a:t>
            </a:r>
          </a:p>
          <a:p>
            <a:r>
              <a:rPr lang="en-US" baseline="0" dirty="0" err="1" smtClean="0"/>
              <a:t>Appartementen</a:t>
            </a:r>
            <a:r>
              <a:rPr lang="en-US" baseline="0" dirty="0" smtClean="0"/>
              <a:t> </a:t>
            </a:r>
            <a:r>
              <a:rPr lang="en-US" baseline="0" dirty="0" err="1" smtClean="0"/>
              <a:t>warmen</a:t>
            </a:r>
            <a:r>
              <a:rPr lang="en-US" baseline="0" dirty="0" smtClean="0"/>
              <a:t> </a:t>
            </a:r>
            <a:r>
              <a:rPr lang="en-US" baseline="0" dirty="0" err="1" smtClean="0"/>
              <a:t>meer</a:t>
            </a:r>
            <a:r>
              <a:rPr lang="en-US" baseline="0" dirty="0" smtClean="0"/>
              <a:t> op. </a:t>
            </a:r>
            <a:r>
              <a:rPr lang="en-US" baseline="0" dirty="0" err="1" smtClean="0"/>
              <a:t>Verschil</a:t>
            </a:r>
            <a:r>
              <a:rPr lang="en-US" baseline="0" dirty="0" smtClean="0"/>
              <a:t> </a:t>
            </a:r>
            <a:r>
              <a:rPr lang="en-US" baseline="0" dirty="0" err="1" smtClean="0"/>
              <a:t>mogelijk</a:t>
            </a:r>
            <a:r>
              <a:rPr lang="en-US" baseline="0" dirty="0" smtClean="0"/>
              <a:t> toe </a:t>
            </a:r>
            <a:r>
              <a:rPr lang="en-US" baseline="0" dirty="0" err="1" smtClean="0"/>
              <a:t>te</a:t>
            </a:r>
            <a:r>
              <a:rPr lang="en-US" baseline="0" dirty="0" smtClean="0"/>
              <a:t> </a:t>
            </a:r>
            <a:r>
              <a:rPr lang="en-US" baseline="0" dirty="0" err="1" smtClean="0"/>
              <a:t>schrijven</a:t>
            </a:r>
            <a:r>
              <a:rPr lang="en-US" baseline="0" dirty="0" smtClean="0"/>
              <a:t> </a:t>
            </a:r>
            <a:r>
              <a:rPr lang="en-US" baseline="0" dirty="0" err="1" smtClean="0"/>
              <a:t>aan</a:t>
            </a:r>
            <a:r>
              <a:rPr lang="en-US" baseline="0" dirty="0" smtClean="0"/>
              <a:t> </a:t>
            </a:r>
            <a:r>
              <a:rPr lang="en-US" baseline="0" dirty="0" err="1" smtClean="0"/>
              <a:t>appartementen</a:t>
            </a:r>
            <a:r>
              <a:rPr lang="en-US" baseline="0" dirty="0" smtClean="0"/>
              <a:t> in </a:t>
            </a:r>
            <a:r>
              <a:rPr lang="en-US" baseline="0" dirty="0" err="1" smtClean="0"/>
              <a:t>huursector</a:t>
            </a:r>
            <a:r>
              <a:rPr lang="en-US" baseline="0" dirty="0" smtClean="0"/>
              <a:t>. </a:t>
            </a:r>
            <a:r>
              <a:rPr lang="en-US" baseline="0" dirty="0" err="1" smtClean="0"/>
              <a:t>Huur</a:t>
            </a:r>
            <a:r>
              <a:rPr lang="en-US" baseline="0" dirty="0" smtClean="0"/>
              <a:t> is </a:t>
            </a:r>
            <a:r>
              <a:rPr lang="en-US" baseline="0" dirty="0" err="1" smtClean="0"/>
              <a:t>vaker</a:t>
            </a:r>
            <a:r>
              <a:rPr lang="en-US" baseline="0" dirty="0" smtClean="0"/>
              <a:t> </a:t>
            </a:r>
            <a:r>
              <a:rPr lang="en-US" baseline="0" dirty="0" err="1" smtClean="0"/>
              <a:t>appartement</a:t>
            </a:r>
            <a:r>
              <a:rPr lang="en-US" baseline="0" dirty="0" smtClean="0"/>
              <a:t>. </a:t>
            </a:r>
            <a:r>
              <a:rPr lang="en-US" baseline="0" dirty="0" err="1" smtClean="0"/>
              <a:t>Verschil</a:t>
            </a:r>
            <a:r>
              <a:rPr lang="en-US" baseline="0" dirty="0" smtClean="0"/>
              <a:t> </a:t>
            </a:r>
            <a:r>
              <a:rPr lang="en-US" baseline="0" dirty="0" err="1" smtClean="0"/>
              <a:t>terug</a:t>
            </a:r>
            <a:r>
              <a:rPr lang="en-US" baseline="0" dirty="0" smtClean="0"/>
              <a:t> </a:t>
            </a:r>
            <a:r>
              <a:rPr lang="en-US" baseline="0" dirty="0" err="1" smtClean="0"/>
              <a:t>te</a:t>
            </a:r>
            <a:r>
              <a:rPr lang="en-US" baseline="0" dirty="0" smtClean="0"/>
              <a:t> </a:t>
            </a:r>
            <a:r>
              <a:rPr lang="en-US" baseline="0" dirty="0" err="1" smtClean="0"/>
              <a:t>zien</a:t>
            </a:r>
            <a:r>
              <a:rPr lang="en-US" baseline="0" dirty="0" smtClean="0"/>
              <a:t> in </a:t>
            </a:r>
            <a:r>
              <a:rPr lang="en-US" baseline="0" dirty="0" err="1" smtClean="0"/>
              <a:t>verdiepingen</a:t>
            </a:r>
            <a:r>
              <a:rPr lang="en-US" baseline="0" dirty="0" smtClean="0"/>
              <a:t>. </a:t>
            </a:r>
          </a:p>
          <a:p>
            <a:r>
              <a:rPr lang="en-US" baseline="0" dirty="0" err="1" smtClean="0"/>
              <a:t>Dit</a:t>
            </a:r>
            <a:r>
              <a:rPr lang="en-US" baseline="0" dirty="0" smtClean="0"/>
              <a:t> is wat </a:t>
            </a:r>
            <a:r>
              <a:rPr lang="en-US" baseline="0" dirty="0" err="1" smtClean="0"/>
              <a:t>er</a:t>
            </a:r>
            <a:r>
              <a:rPr lang="en-US" baseline="0" dirty="0" smtClean="0"/>
              <a:t> </a:t>
            </a:r>
            <a:r>
              <a:rPr lang="en-US" baseline="0" dirty="0" err="1" smtClean="0"/>
              <a:t>uit</a:t>
            </a:r>
            <a:r>
              <a:rPr lang="en-US" baseline="0" dirty="0" smtClean="0"/>
              <a:t> </a:t>
            </a:r>
            <a:r>
              <a:rPr lang="en-US" baseline="0" dirty="0" err="1" smtClean="0"/>
              <a:t>komt</a:t>
            </a:r>
            <a:r>
              <a:rPr lang="en-US" baseline="0" dirty="0" smtClean="0"/>
              <a:t>. </a:t>
            </a:r>
            <a:r>
              <a:rPr lang="en-US" baseline="0" dirty="0" err="1" smtClean="0"/>
              <a:t>Interessante</a:t>
            </a:r>
            <a:r>
              <a:rPr lang="en-US" baseline="0" dirty="0" smtClean="0"/>
              <a:t> </a:t>
            </a:r>
            <a:r>
              <a:rPr lang="en-US" baseline="0" dirty="0" err="1" smtClean="0"/>
              <a:t>verschillen</a:t>
            </a:r>
            <a:r>
              <a:rPr lang="en-US" baseline="0" dirty="0" smtClean="0"/>
              <a:t>, </a:t>
            </a:r>
            <a:r>
              <a:rPr lang="en-US" baseline="0" dirty="0" err="1" smtClean="0"/>
              <a:t>relevantie</a:t>
            </a:r>
            <a:r>
              <a:rPr lang="en-US" baseline="0" dirty="0" smtClean="0"/>
              <a:t> </a:t>
            </a:r>
            <a:r>
              <a:rPr lang="en-US" baseline="0" dirty="0" err="1" smtClean="0"/>
              <a:t>nader</a:t>
            </a:r>
            <a:r>
              <a:rPr lang="en-US" baseline="0" dirty="0" smtClean="0"/>
              <a:t> </a:t>
            </a:r>
            <a:r>
              <a:rPr lang="en-US" baseline="0" dirty="0" err="1" smtClean="0"/>
              <a:t>duiden</a:t>
            </a:r>
            <a:r>
              <a:rPr lang="en-US" baseline="0" dirty="0" smtClean="0"/>
              <a:t>. </a:t>
            </a:r>
          </a:p>
          <a:p>
            <a:r>
              <a:rPr lang="en-US" baseline="0" dirty="0" err="1" smtClean="0"/>
              <a:t>Belevingsonderzoek</a:t>
            </a:r>
            <a:r>
              <a:rPr lang="en-US" baseline="0" dirty="0" smtClean="0"/>
              <a:t> </a:t>
            </a:r>
            <a:r>
              <a:rPr lang="en-US" baseline="0" dirty="0" err="1" smtClean="0"/>
              <a:t>wordt</a:t>
            </a:r>
            <a:r>
              <a:rPr lang="en-US" baseline="0" dirty="0" smtClean="0"/>
              <a:t> nog </a:t>
            </a:r>
            <a:r>
              <a:rPr lang="en-US" baseline="0" dirty="0" err="1" smtClean="0"/>
              <a:t>nader</a:t>
            </a:r>
            <a:r>
              <a:rPr lang="en-US" baseline="0" dirty="0" smtClean="0"/>
              <a:t> </a:t>
            </a:r>
            <a:r>
              <a:rPr lang="en-US" baseline="0" dirty="0" err="1" smtClean="0"/>
              <a:t>vergeleken</a:t>
            </a:r>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8C9E9996-6E9A-4E50-9AE1-3D62C5150031}" type="slidenum">
              <a:rPr lang="en-US" smtClean="0"/>
              <a:t>16</a:t>
            </a:fld>
            <a:endParaRPr lang="en-US"/>
          </a:p>
        </p:txBody>
      </p:sp>
    </p:spTree>
    <p:extLst>
      <p:ext uri="{BB962C8B-B14F-4D97-AF65-F5344CB8AC3E}">
        <p14:creationId xmlns:p14="http://schemas.microsoft.com/office/powerpoint/2010/main" val="1496436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Verschil</a:t>
            </a:r>
            <a:r>
              <a:rPr lang="en-US" baseline="0" dirty="0" smtClean="0"/>
              <a:t> in </a:t>
            </a:r>
            <a:r>
              <a:rPr lang="en-US" baseline="0" dirty="0" err="1" smtClean="0"/>
              <a:t>verdiepingen</a:t>
            </a:r>
            <a:r>
              <a:rPr lang="en-US" baseline="0" dirty="0" smtClean="0"/>
              <a:t> </a:t>
            </a:r>
            <a:r>
              <a:rPr lang="en-US" baseline="0" dirty="0" err="1" smtClean="0"/>
              <a:t>opvallen</a:t>
            </a:r>
            <a:r>
              <a:rPr lang="en-US" baseline="0" dirty="0" smtClean="0"/>
              <a:t> </a:t>
            </a:r>
            <a:r>
              <a:rPr lang="en-US" baseline="0" dirty="0" err="1" smtClean="0"/>
              <a:t>tav</a:t>
            </a:r>
            <a:r>
              <a:rPr lang="en-US" baseline="0" dirty="0" smtClean="0"/>
              <a:t> </a:t>
            </a:r>
            <a:r>
              <a:rPr lang="en-US" baseline="0" dirty="0" err="1" smtClean="0"/>
              <a:t>verschil</a:t>
            </a:r>
            <a:r>
              <a:rPr lang="en-US" baseline="0" dirty="0" smtClean="0"/>
              <a:t> </a:t>
            </a:r>
            <a:r>
              <a:rPr lang="en-US" baseline="0" dirty="0" err="1" smtClean="0"/>
              <a:t>appartement</a:t>
            </a:r>
            <a:r>
              <a:rPr lang="en-US" baseline="0" dirty="0" smtClean="0"/>
              <a:t> / huis. </a:t>
            </a:r>
          </a:p>
          <a:p>
            <a:r>
              <a:rPr lang="en-US" baseline="0" dirty="0" err="1" smtClean="0"/>
              <a:t>Appartement</a:t>
            </a:r>
            <a:r>
              <a:rPr lang="en-US" baseline="0" dirty="0" smtClean="0"/>
              <a:t> </a:t>
            </a:r>
            <a:r>
              <a:rPr lang="en-US" baseline="0" dirty="0" err="1" smtClean="0"/>
              <a:t>kan</a:t>
            </a:r>
            <a:r>
              <a:rPr lang="en-US" baseline="0" dirty="0" smtClean="0"/>
              <a:t> </a:t>
            </a:r>
            <a:r>
              <a:rPr lang="en-US" baseline="0" dirty="0" err="1" smtClean="0"/>
              <a:t>warmte</a:t>
            </a:r>
            <a:r>
              <a:rPr lang="en-US" baseline="0" dirty="0" smtClean="0"/>
              <a:t> </a:t>
            </a:r>
            <a:r>
              <a:rPr lang="en-US" baseline="0" dirty="0" err="1" smtClean="0"/>
              <a:t>niet</a:t>
            </a:r>
            <a:r>
              <a:rPr lang="en-US" baseline="0" dirty="0" smtClean="0"/>
              <a:t> </a:t>
            </a:r>
            <a:r>
              <a:rPr lang="en-US" baseline="0" dirty="0" err="1" smtClean="0"/>
              <a:t>naar</a:t>
            </a:r>
            <a:r>
              <a:rPr lang="en-US" baseline="0" dirty="0" smtClean="0"/>
              <a:t> </a:t>
            </a:r>
            <a:r>
              <a:rPr lang="en-US" baseline="0" dirty="0" err="1" smtClean="0"/>
              <a:t>boven</a:t>
            </a:r>
            <a:r>
              <a:rPr lang="en-US" baseline="0" dirty="0" smtClean="0"/>
              <a:t> </a:t>
            </a:r>
            <a:r>
              <a:rPr lang="en-US" baseline="0" dirty="0" err="1" smtClean="0"/>
              <a:t>kwijt</a:t>
            </a:r>
            <a:r>
              <a:rPr lang="en-US" baseline="0" dirty="0" smtClean="0"/>
              <a:t> (</a:t>
            </a:r>
            <a:r>
              <a:rPr lang="en-US" baseline="0" dirty="0" err="1" smtClean="0"/>
              <a:t>geen</a:t>
            </a:r>
            <a:r>
              <a:rPr lang="en-US" baseline="0" dirty="0" smtClean="0"/>
              <a:t> </a:t>
            </a:r>
            <a:r>
              <a:rPr lang="en-US" baseline="0" dirty="0" err="1" smtClean="0"/>
              <a:t>zolder</a:t>
            </a:r>
            <a:r>
              <a:rPr lang="en-US" baseline="0" dirty="0" smtClean="0"/>
              <a:t>) </a:t>
            </a:r>
          </a:p>
          <a:p>
            <a:r>
              <a:rPr lang="en-US" baseline="0" dirty="0" err="1" smtClean="0"/>
              <a:t>Verschillen</a:t>
            </a:r>
            <a:r>
              <a:rPr lang="en-US" baseline="0" dirty="0" smtClean="0"/>
              <a:t> per </a:t>
            </a:r>
            <a:r>
              <a:rPr lang="en-US" baseline="0" dirty="0" err="1" smtClean="0"/>
              <a:t>verblijf</a:t>
            </a:r>
            <a:r>
              <a:rPr lang="en-US" baseline="0" dirty="0" smtClean="0"/>
              <a:t> </a:t>
            </a:r>
            <a:r>
              <a:rPr lang="en-US" baseline="0" dirty="0" err="1" smtClean="0"/>
              <a:t>indicatief</a:t>
            </a:r>
            <a:r>
              <a:rPr lang="en-US" baseline="0" dirty="0" smtClean="0"/>
              <a:t> (</a:t>
            </a:r>
            <a:r>
              <a:rPr lang="en-US" baseline="0" dirty="0" err="1" smtClean="0"/>
              <a:t>sommige</a:t>
            </a:r>
            <a:r>
              <a:rPr lang="en-US" baseline="0" dirty="0" smtClean="0"/>
              <a:t> maar 1 meting, </a:t>
            </a:r>
            <a:r>
              <a:rPr lang="en-US" baseline="0" dirty="0" err="1" smtClean="0"/>
              <a:t>zoals</a:t>
            </a:r>
            <a:r>
              <a:rPr lang="en-US" baseline="0" dirty="0" smtClean="0"/>
              <a:t> </a:t>
            </a:r>
            <a:r>
              <a:rPr lang="en-US" baseline="0" dirty="0" err="1" smtClean="0"/>
              <a:t>Zolder</a:t>
            </a:r>
            <a:r>
              <a:rPr lang="en-US" baseline="0" dirty="0" smtClean="0"/>
              <a:t>). </a:t>
            </a:r>
          </a:p>
          <a:p>
            <a:r>
              <a:rPr lang="en-US" baseline="0" dirty="0" smtClean="0"/>
              <a:t>Met </a:t>
            </a:r>
            <a:r>
              <a:rPr lang="en-US" baseline="0" dirty="0" err="1" smtClean="0"/>
              <a:t>oog</a:t>
            </a:r>
            <a:r>
              <a:rPr lang="en-US" baseline="0" dirty="0" smtClean="0"/>
              <a:t> op </a:t>
            </a:r>
            <a:r>
              <a:rPr lang="en-US" baseline="0" dirty="0" err="1" smtClean="0"/>
              <a:t>warmtestress</a:t>
            </a:r>
            <a:r>
              <a:rPr lang="en-US" baseline="0" dirty="0" smtClean="0"/>
              <a:t> </a:t>
            </a:r>
            <a:r>
              <a:rPr lang="en-US" baseline="0" dirty="0" err="1" smtClean="0"/>
              <a:t>hoge</a:t>
            </a:r>
            <a:r>
              <a:rPr lang="en-US" baseline="0" dirty="0" smtClean="0"/>
              <a:t> </a:t>
            </a:r>
            <a:r>
              <a:rPr lang="en-US" baseline="0" dirty="0" err="1" smtClean="0"/>
              <a:t>temperatuur</a:t>
            </a:r>
            <a:r>
              <a:rPr lang="en-US" baseline="0" dirty="0" smtClean="0"/>
              <a:t> in </a:t>
            </a:r>
            <a:r>
              <a:rPr lang="en-US" baseline="0" dirty="0" err="1" smtClean="0"/>
              <a:t>slaapkamers</a:t>
            </a:r>
            <a:r>
              <a:rPr lang="en-US" baseline="0" dirty="0" smtClean="0"/>
              <a:t> relevant </a:t>
            </a:r>
            <a:r>
              <a:rPr lang="en-US" baseline="0" dirty="0" err="1" smtClean="0"/>
              <a:t>voor</a:t>
            </a:r>
            <a:r>
              <a:rPr lang="en-US" baseline="0" dirty="0" smtClean="0"/>
              <a:t> </a:t>
            </a:r>
            <a:r>
              <a:rPr lang="en-US" baseline="0" dirty="0" err="1" smtClean="0"/>
              <a:t>gezondheidseffect</a:t>
            </a:r>
            <a:r>
              <a:rPr lang="en-US" baseline="0" dirty="0" smtClean="0"/>
              <a:t> (</a:t>
            </a:r>
            <a:r>
              <a:rPr lang="en-US" baseline="0" dirty="0" err="1" smtClean="0"/>
              <a:t>langdurig</a:t>
            </a:r>
            <a:r>
              <a:rPr lang="en-US" baseline="0" dirty="0" smtClean="0"/>
              <a:t> </a:t>
            </a:r>
            <a:r>
              <a:rPr lang="en-US" baseline="0" dirty="0" err="1" smtClean="0"/>
              <a:t>verblijf</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C9E9996-6E9A-4E50-9AE1-3D62C5150031}" type="slidenum">
              <a:rPr lang="en-US" smtClean="0"/>
              <a:t>17</a:t>
            </a:fld>
            <a:endParaRPr lang="en-US"/>
          </a:p>
        </p:txBody>
      </p:sp>
    </p:spTree>
    <p:extLst>
      <p:ext uri="{BB962C8B-B14F-4D97-AF65-F5344CB8AC3E}">
        <p14:creationId xmlns:p14="http://schemas.microsoft.com/office/powerpoint/2010/main" val="1270068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Uitdaging in de klimaatadaptatietransitie is om de ontwikkelingen van bovenaf en onderaf te verbinden. De wijk is het typische schaalniveau waar deze twee samen komen. </a:t>
            </a:r>
            <a:endParaRPr lang="en-US" dirty="0" smtClean="0"/>
          </a:p>
          <a:p>
            <a:r>
              <a:rPr lang="nl-NL" dirty="0" smtClean="0"/>
              <a:t>Tegelijkertijd vraagt deze transitie om verbinding tussen technische en sociale uitdagingen en beschikbare kennis vanuit deze domeinen. Beide aspecten</a:t>
            </a:r>
            <a:r>
              <a:rPr lang="nl-NL" baseline="0" dirty="0" smtClean="0"/>
              <a:t> bevatten barrières en kansen ten aanzien van de beschikbare en te ontwikkelen adaptief vermogen van de wijk </a:t>
            </a:r>
            <a:r>
              <a:rPr lang="nl-NL" baseline="0" dirty="0" err="1" smtClean="0"/>
              <a:t>tav</a:t>
            </a:r>
            <a:r>
              <a:rPr lang="nl-NL" baseline="0" dirty="0" smtClean="0"/>
              <a:t> klimaatadaptatie en andere relevante opgaven. </a:t>
            </a:r>
          </a:p>
          <a:p>
            <a:r>
              <a:rPr lang="nl-NL" baseline="0" dirty="0" err="1" smtClean="0"/>
              <a:t>Dmv</a:t>
            </a:r>
            <a:r>
              <a:rPr lang="nl-NL" baseline="0" dirty="0" smtClean="0"/>
              <a:t> van wijktypologie en analyses kan inzicht worden gekregen in de uitdaging en waar de fysieke en sociale ‘ruimte’ is om hier mee aan de slag te gaan. </a:t>
            </a:r>
            <a:endParaRPr lang="nl-NL" dirty="0" smtClean="0"/>
          </a:p>
          <a:p>
            <a:endParaRPr lang="en-US" dirty="0"/>
          </a:p>
        </p:txBody>
      </p:sp>
      <p:sp>
        <p:nvSpPr>
          <p:cNvPr id="4" name="Slide Number Placeholder 3"/>
          <p:cNvSpPr>
            <a:spLocks noGrp="1"/>
          </p:cNvSpPr>
          <p:nvPr>
            <p:ph type="sldNum" sz="quarter" idx="10"/>
          </p:nvPr>
        </p:nvSpPr>
        <p:spPr/>
        <p:txBody>
          <a:bodyPr/>
          <a:lstStyle/>
          <a:p>
            <a:fld id="{8C9E9996-6E9A-4E50-9AE1-3D62C5150031}" type="slidenum">
              <a:rPr lang="en-US" smtClean="0"/>
              <a:t>21</a:t>
            </a:fld>
            <a:endParaRPr lang="en-US"/>
          </a:p>
        </p:txBody>
      </p:sp>
    </p:spTree>
    <p:extLst>
      <p:ext uri="{BB962C8B-B14F-4D97-AF65-F5344CB8AC3E}">
        <p14:creationId xmlns:p14="http://schemas.microsoft.com/office/powerpoint/2010/main" val="730065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CCD159-001F-C046-AC5F-2C895F632CB1}"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1622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CCD159-001F-C046-AC5F-2C895F632CB1}"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666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CCD159-001F-C046-AC5F-2C895F632CB1}"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167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CCD159-001F-C046-AC5F-2C895F632CB1}"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3500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CCD159-001F-C046-AC5F-2C895F632CB1}"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111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Consortium:</a:t>
            </a:r>
            <a:r>
              <a:rPr lang="en-US" baseline="0" dirty="0" smtClean="0"/>
              <a:t> 4 </a:t>
            </a:r>
            <a:r>
              <a:rPr lang="en-US" baseline="0" dirty="0" err="1" smtClean="0"/>
              <a:t>hogescholen</a:t>
            </a:r>
            <a:r>
              <a:rPr lang="en-US" baseline="0" dirty="0" smtClean="0"/>
              <a:t>, 5 </a:t>
            </a:r>
            <a:r>
              <a:rPr lang="en-US" baseline="0" dirty="0" err="1" smtClean="0"/>
              <a:t>gemeenten</a:t>
            </a:r>
            <a:r>
              <a:rPr lang="en-US" baseline="0" dirty="0" smtClean="0"/>
              <a:t> en 2 </a:t>
            </a:r>
            <a:r>
              <a:rPr lang="en-US" baseline="0" dirty="0" err="1" smtClean="0"/>
              <a:t>waterschappen</a:t>
            </a:r>
            <a:r>
              <a:rPr lang="en-US" baseline="0" dirty="0" smtClean="0"/>
              <a:t>. </a:t>
            </a:r>
            <a:r>
              <a:rPr lang="en-US" baseline="0" dirty="0" err="1" smtClean="0"/>
              <a:t>Intensieve</a:t>
            </a:r>
            <a:r>
              <a:rPr lang="en-US" baseline="0" dirty="0" smtClean="0"/>
              <a:t> </a:t>
            </a:r>
            <a:r>
              <a:rPr lang="en-US" baseline="0" dirty="0" err="1" smtClean="0"/>
              <a:t>samenwerking</a:t>
            </a:r>
            <a:r>
              <a:rPr lang="en-US" baseline="0" dirty="0" smtClean="0"/>
              <a:t> </a:t>
            </a:r>
            <a:r>
              <a:rPr lang="en-US" baseline="0" dirty="0" err="1" smtClean="0"/>
              <a:t>hogescholen</a:t>
            </a:r>
            <a:r>
              <a:rPr lang="en-US" baseline="0" dirty="0" smtClean="0"/>
              <a:t>, </a:t>
            </a:r>
            <a:r>
              <a:rPr lang="en-US" baseline="0" dirty="0" err="1" smtClean="0"/>
              <a:t>waardering</a:t>
            </a:r>
            <a:r>
              <a:rPr lang="en-US" baseline="0" dirty="0" smtClean="0"/>
              <a:t> </a:t>
            </a:r>
            <a:r>
              <a:rPr lang="en-US" baseline="0" dirty="0" err="1" smtClean="0"/>
              <a:t>voor</a:t>
            </a:r>
            <a:r>
              <a:rPr lang="en-US" baseline="0" dirty="0" smtClean="0"/>
              <a:t> </a:t>
            </a:r>
            <a:r>
              <a:rPr lang="en-US" baseline="0" dirty="0" err="1" smtClean="0"/>
              <a:t>overheden</a:t>
            </a:r>
            <a:r>
              <a:rPr lang="en-US" baseline="0" dirty="0" smtClean="0"/>
              <a:t> </a:t>
            </a:r>
            <a:r>
              <a:rPr lang="en-US" baseline="0" dirty="0" err="1" smtClean="0"/>
              <a:t>voor</a:t>
            </a:r>
            <a:r>
              <a:rPr lang="en-US" baseline="0" dirty="0" smtClean="0"/>
              <a:t> </a:t>
            </a:r>
            <a:r>
              <a:rPr lang="en-US" baseline="0" dirty="0" err="1" smtClean="0"/>
              <a:t>experimenteerruimte</a:t>
            </a:r>
            <a:r>
              <a:rPr lang="en-US" baseline="0" dirty="0" smtClean="0"/>
              <a:t> en </a:t>
            </a:r>
            <a:r>
              <a:rPr lang="en-US" baseline="0" dirty="0" err="1" smtClean="0"/>
              <a:t>betrokkenheid</a:t>
            </a:r>
            <a:r>
              <a:rPr lang="en-US" baseline="0" dirty="0" smtClean="0"/>
              <a:t>.</a:t>
            </a:r>
          </a:p>
          <a:p>
            <a:r>
              <a:rPr lang="en-US" baseline="0" dirty="0" smtClean="0"/>
              <a:t>Online </a:t>
            </a:r>
            <a:r>
              <a:rPr lang="en-US" baseline="0" dirty="0" err="1" smtClean="0"/>
              <a:t>bijeenkomst</a:t>
            </a:r>
            <a:r>
              <a:rPr lang="en-US" baseline="0" dirty="0" smtClean="0"/>
              <a:t>: </a:t>
            </a:r>
            <a:r>
              <a:rPr lang="en-US" baseline="0" dirty="0" err="1" smtClean="0"/>
              <a:t>kans</a:t>
            </a:r>
            <a:r>
              <a:rPr lang="en-US" baseline="0" dirty="0" smtClean="0"/>
              <a:t> project </a:t>
            </a:r>
            <a:r>
              <a:rPr lang="en-US" baseline="0" dirty="0" err="1" smtClean="0"/>
              <a:t>niet</a:t>
            </a:r>
            <a:r>
              <a:rPr lang="en-US" baseline="0" dirty="0" smtClean="0"/>
              <a:t> </a:t>
            </a:r>
            <a:r>
              <a:rPr lang="en-US" baseline="0" dirty="0" err="1" smtClean="0"/>
              <a:t>alleen</a:t>
            </a:r>
            <a:r>
              <a:rPr lang="en-US" baseline="0" dirty="0" smtClean="0"/>
              <a:t> </a:t>
            </a:r>
            <a:r>
              <a:rPr lang="en-US" baseline="0" dirty="0" err="1" smtClean="0"/>
              <a:t>tussen</a:t>
            </a:r>
            <a:r>
              <a:rPr lang="en-US" baseline="0" dirty="0" smtClean="0"/>
              <a:t> </a:t>
            </a:r>
            <a:r>
              <a:rPr lang="en-US" baseline="0" dirty="0" err="1" smtClean="0"/>
              <a:t>deze</a:t>
            </a:r>
            <a:r>
              <a:rPr lang="en-US" baseline="0" dirty="0" smtClean="0"/>
              <a:t> partners </a:t>
            </a:r>
            <a:r>
              <a:rPr lang="en-US" baseline="0" dirty="0" err="1" smtClean="0"/>
              <a:t>te</a:t>
            </a:r>
            <a:r>
              <a:rPr lang="en-US" baseline="0" dirty="0" smtClean="0"/>
              <a:t> </a:t>
            </a:r>
            <a:r>
              <a:rPr lang="en-US" baseline="0" dirty="0" err="1" smtClean="0"/>
              <a:t>bespreken</a:t>
            </a:r>
            <a:r>
              <a:rPr lang="en-US" baseline="0" dirty="0" smtClean="0"/>
              <a:t>, maar </a:t>
            </a:r>
            <a:r>
              <a:rPr lang="en-US" baseline="0" dirty="0" err="1" smtClean="0"/>
              <a:t>ook</a:t>
            </a:r>
            <a:r>
              <a:rPr lang="en-US" baseline="0" dirty="0" smtClean="0"/>
              <a:t> met </a:t>
            </a:r>
            <a:r>
              <a:rPr lang="en-US" baseline="0" dirty="0" err="1" smtClean="0"/>
              <a:t>meer</a:t>
            </a:r>
            <a:r>
              <a:rPr lang="en-US" baseline="0" dirty="0" smtClean="0"/>
              <a:t> </a:t>
            </a:r>
            <a:r>
              <a:rPr lang="en-US" baseline="0" dirty="0" err="1" smtClean="0"/>
              <a:t>belangstellenden</a:t>
            </a:r>
            <a:endParaRPr lang="en-US" baseline="0" dirty="0" smtClean="0"/>
          </a:p>
          <a:p>
            <a:r>
              <a:rPr lang="en-US" baseline="0" dirty="0" err="1" smtClean="0"/>
              <a:t>Vorige</a:t>
            </a:r>
            <a:r>
              <a:rPr lang="en-US" baseline="0" dirty="0" smtClean="0"/>
              <a:t> </a:t>
            </a:r>
            <a:r>
              <a:rPr lang="en-US" baseline="0" dirty="0" err="1" smtClean="0"/>
              <a:t>bijeenkomst</a:t>
            </a:r>
            <a:r>
              <a:rPr lang="en-US" baseline="0" dirty="0" smtClean="0"/>
              <a:t> </a:t>
            </a:r>
            <a:r>
              <a:rPr lang="en-US" baseline="0" dirty="0" err="1" smtClean="0"/>
              <a:t>veel</a:t>
            </a:r>
            <a:r>
              <a:rPr lang="en-US" baseline="0" dirty="0" smtClean="0"/>
              <a:t> </a:t>
            </a:r>
            <a:r>
              <a:rPr lang="en-US" baseline="0" dirty="0" err="1" smtClean="0"/>
              <a:t>ondersteuning</a:t>
            </a:r>
            <a:r>
              <a:rPr lang="en-US" baseline="0" dirty="0" smtClean="0"/>
              <a:t> </a:t>
            </a:r>
            <a:r>
              <a:rPr lang="en-US" baseline="0" dirty="0" err="1" smtClean="0"/>
              <a:t>vanuit</a:t>
            </a:r>
            <a:r>
              <a:rPr lang="en-US" baseline="0" dirty="0" smtClean="0"/>
              <a:t> de </a:t>
            </a:r>
            <a:r>
              <a:rPr lang="en-US" baseline="0" dirty="0" err="1" smtClean="0"/>
              <a:t>expertgroep</a:t>
            </a:r>
            <a:r>
              <a:rPr lang="en-US" baseline="0" dirty="0" smtClean="0"/>
              <a:t>. </a:t>
            </a:r>
            <a:r>
              <a:rPr lang="en-US" baseline="0" dirty="0" err="1" smtClean="0"/>
              <a:t>Ook</a:t>
            </a:r>
            <a:r>
              <a:rPr lang="en-US" baseline="0" dirty="0" smtClean="0"/>
              <a:t> </a:t>
            </a:r>
            <a:r>
              <a:rPr lang="en-US" baseline="0" dirty="0" err="1" smtClean="0"/>
              <a:t>vandaag</a:t>
            </a:r>
            <a:r>
              <a:rPr lang="en-US" baseline="0" dirty="0" smtClean="0"/>
              <a:t> </a:t>
            </a:r>
            <a:r>
              <a:rPr lang="en-US" baseline="0" dirty="0" err="1" smtClean="0"/>
              <a:t>aantal</a:t>
            </a:r>
            <a:r>
              <a:rPr lang="en-US" baseline="0" dirty="0" smtClean="0"/>
              <a:t> </a:t>
            </a:r>
            <a:r>
              <a:rPr lang="en-US" baseline="0" dirty="0" err="1" smtClean="0"/>
              <a:t>aanwezig</a:t>
            </a:r>
            <a:r>
              <a:rPr lang="en-US" baseline="0" dirty="0" smtClean="0"/>
              <a:t>. In </a:t>
            </a:r>
            <a:r>
              <a:rPr lang="en-US" baseline="0" dirty="0" err="1" smtClean="0"/>
              <a:t>januari</a:t>
            </a:r>
            <a:r>
              <a:rPr lang="en-US" baseline="0" dirty="0" smtClean="0"/>
              <a:t> </a:t>
            </a:r>
            <a:r>
              <a:rPr lang="en-US" baseline="0" dirty="0" err="1" smtClean="0"/>
              <a:t>o.a</a:t>
            </a:r>
            <a:r>
              <a:rPr lang="en-US" baseline="0" dirty="0" smtClean="0"/>
              <a:t>. </a:t>
            </a:r>
            <a:r>
              <a:rPr lang="en-US" baseline="0" dirty="0" err="1" smtClean="0"/>
              <a:t>reflectie</a:t>
            </a:r>
            <a:r>
              <a:rPr lang="en-US" baseline="0" dirty="0" smtClean="0"/>
              <a:t> op </a:t>
            </a:r>
            <a:r>
              <a:rPr lang="en-US" baseline="0" dirty="0" err="1" smtClean="0"/>
              <a:t>deze</a:t>
            </a:r>
            <a:r>
              <a:rPr lang="en-US" baseline="0" dirty="0" smtClean="0"/>
              <a:t> </a:t>
            </a:r>
            <a:r>
              <a:rPr lang="en-US" baseline="0" dirty="0" err="1" smtClean="0"/>
              <a:t>bijeenkomst</a:t>
            </a:r>
            <a:r>
              <a:rPr lang="en-US" baseline="0" dirty="0" smtClean="0"/>
              <a:t> en </a:t>
            </a:r>
            <a:r>
              <a:rPr lang="en-US" baseline="0" dirty="0" err="1" smtClean="0"/>
              <a:t>vooruitblik</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C9E9996-6E9A-4E50-9AE1-3D62C5150031}" type="slidenum">
              <a:rPr lang="en-US" smtClean="0"/>
              <a:t>5</a:t>
            </a:fld>
            <a:endParaRPr lang="en-US"/>
          </a:p>
        </p:txBody>
      </p:sp>
    </p:spTree>
    <p:extLst>
      <p:ext uri="{BB962C8B-B14F-4D97-AF65-F5344CB8AC3E}">
        <p14:creationId xmlns:p14="http://schemas.microsoft.com/office/powerpoint/2010/main" val="437602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3DA02EC-B94C-4D9A-AD29-060DB11EFDA1}" type="slidenum">
              <a:rPr lang="en-US" smtClean="0"/>
              <a:t>6</a:t>
            </a:fld>
            <a:endParaRPr lang="en-US"/>
          </a:p>
        </p:txBody>
      </p:sp>
    </p:spTree>
    <p:extLst>
      <p:ext uri="{BB962C8B-B14F-4D97-AF65-F5344CB8AC3E}">
        <p14:creationId xmlns:p14="http://schemas.microsoft.com/office/powerpoint/2010/main" val="40958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Het project BPIKA gaat over hoe publieke professionals het belang, beleving en motivatie van inwoners beter mee kunnen nemen in de klimaatadaptatie transitie. </a:t>
            </a:r>
            <a:endParaRPr lang="en-US" dirty="0" smtClean="0"/>
          </a:p>
          <a:p>
            <a:r>
              <a:rPr lang="nl-NL" dirty="0" smtClean="0"/>
              <a:t>Klimaatadaptatie is (in Nederland) vaak aangevlogen als een technisch probleem. Vertrekkend vanuit wateroverlast als</a:t>
            </a:r>
            <a:r>
              <a:rPr lang="nl-NL" baseline="0" dirty="0" smtClean="0"/>
              <a:t> gekend probleem, zijn er nieuwe uitdagingen zoals extreme neerslag. Er zijn echter ook minder gekende uitdagingen zoals droogte en hittestress.. Het is zeker in het stedelijk gebied vaak niet </a:t>
            </a:r>
            <a:r>
              <a:rPr lang="nl-NL" dirty="0" smtClean="0"/>
              <a:t>duidelijk wat exact het probleem is</a:t>
            </a:r>
            <a:r>
              <a:rPr lang="nl-NL" baseline="0" dirty="0" smtClean="0"/>
              <a:t> of hoe groot dit gaat worden. In tegenstelling tot wateroverlast is het ook vaak niet helder w</a:t>
            </a:r>
            <a:r>
              <a:rPr lang="nl-NL" dirty="0" smtClean="0"/>
              <a:t>ie hier over gaat en wie verantwoordelijk is om te handelen. Dit maakt klimaatadaptatie ook een</a:t>
            </a:r>
            <a:r>
              <a:rPr lang="nl-NL" baseline="0" dirty="0" smtClean="0"/>
              <a:t> sociaal-maatschappelijke uitdaging. </a:t>
            </a:r>
          </a:p>
          <a:p>
            <a:endParaRPr lang="nl-NL" baseline="0" dirty="0" smtClean="0"/>
          </a:p>
          <a:p>
            <a:pPr marL="0" indent="0" algn="l">
              <a:lnSpc>
                <a:spcPct val="100000"/>
              </a:lnSpc>
              <a:spcBef>
                <a:spcPts val="0"/>
              </a:spcBef>
              <a:buNone/>
            </a:pPr>
            <a:r>
              <a:rPr lang="nl-NL" b="1" dirty="0" smtClean="0">
                <a:solidFill>
                  <a:schemeClr val="accent1">
                    <a:lumMod val="75000"/>
                  </a:schemeClr>
                </a:solidFill>
              </a:rPr>
              <a:t>Hoe kunnen professionals van gemeenten en waterschappen</a:t>
            </a:r>
          </a:p>
          <a:p>
            <a:pPr marL="0" indent="0" algn="l">
              <a:lnSpc>
                <a:spcPct val="100000"/>
              </a:lnSpc>
              <a:spcBef>
                <a:spcPts val="0"/>
              </a:spcBef>
              <a:buNone/>
            </a:pPr>
            <a:r>
              <a:rPr lang="nl-NL" b="1" dirty="0" smtClean="0">
                <a:solidFill>
                  <a:schemeClr val="accent1">
                    <a:lumMod val="75000"/>
                  </a:schemeClr>
                </a:solidFill>
              </a:rPr>
              <a:t> met inzet van burgers klimaatadaptatie in stedelijk gebied in praktijk brengen?</a:t>
            </a:r>
          </a:p>
          <a:p>
            <a:endParaRPr lang="nl-NL" dirty="0" smtClean="0"/>
          </a:p>
          <a:p>
            <a:r>
              <a:rPr lang="nl-NL" dirty="0" smtClean="0"/>
              <a:t>Het project BPIKA heeft hier invulling aan gegeven door onderzoek te doen in de wijk, samen met inwoners en professionals. </a:t>
            </a:r>
          </a:p>
          <a:p>
            <a:pPr marL="0" indent="0" algn="l">
              <a:lnSpc>
                <a:spcPct val="100000"/>
              </a:lnSpc>
              <a:spcBef>
                <a:spcPts val="0"/>
              </a:spcBef>
              <a:buNone/>
            </a:pPr>
            <a:r>
              <a:rPr lang="nl-NL" b="1" dirty="0" smtClean="0">
                <a:solidFill>
                  <a:schemeClr val="bg2">
                    <a:lumMod val="50000"/>
                  </a:schemeClr>
                </a:solidFill>
              </a:rPr>
              <a:t>Onderzoek naar:</a:t>
            </a:r>
          </a:p>
          <a:p>
            <a:pPr marL="171450" indent="-171450" algn="l">
              <a:lnSpc>
                <a:spcPct val="100000"/>
              </a:lnSpc>
              <a:spcBef>
                <a:spcPts val="0"/>
              </a:spcBef>
              <a:buFont typeface="Arial" panose="020B0604020202020204" pitchFamily="34" charset="0"/>
              <a:buChar char="•"/>
            </a:pPr>
            <a:r>
              <a:rPr lang="nl-NL" dirty="0" smtClean="0">
                <a:solidFill>
                  <a:schemeClr val="bg2">
                    <a:lumMod val="50000"/>
                  </a:schemeClr>
                </a:solidFill>
              </a:rPr>
              <a:t>effecten op microniveau (straten/gebouwen)</a:t>
            </a:r>
          </a:p>
          <a:p>
            <a:pPr marL="171450" indent="-171450" algn="l">
              <a:lnSpc>
                <a:spcPct val="100000"/>
              </a:lnSpc>
              <a:spcBef>
                <a:spcPts val="0"/>
              </a:spcBef>
              <a:buFont typeface="Arial" panose="020B0604020202020204" pitchFamily="34" charset="0"/>
              <a:buChar char="•"/>
            </a:pPr>
            <a:r>
              <a:rPr lang="nl-NL" dirty="0" smtClean="0">
                <a:solidFill>
                  <a:schemeClr val="bg2">
                    <a:lumMod val="50000"/>
                  </a:schemeClr>
                </a:solidFill>
              </a:rPr>
              <a:t>lokale ervaringen en beleving door burgers</a:t>
            </a:r>
          </a:p>
          <a:p>
            <a:pPr marL="171450" indent="-171450" algn="l">
              <a:lnSpc>
                <a:spcPct val="100000"/>
              </a:lnSpc>
              <a:spcBef>
                <a:spcPts val="0"/>
              </a:spcBef>
              <a:buFont typeface="Arial" panose="020B0604020202020204" pitchFamily="34" charset="0"/>
              <a:buChar char="•"/>
            </a:pPr>
            <a:r>
              <a:rPr lang="nl-NL" dirty="0" smtClean="0">
                <a:solidFill>
                  <a:schemeClr val="bg2">
                    <a:lumMod val="50000"/>
                  </a:schemeClr>
                </a:solidFill>
              </a:rPr>
              <a:t>hoe burgers betrokken kunnen worden</a:t>
            </a:r>
          </a:p>
          <a:p>
            <a:endParaRPr lang="nl-NL" dirty="0" smtClean="0"/>
          </a:p>
          <a:p>
            <a:endParaRPr lang="en-US" dirty="0"/>
          </a:p>
        </p:txBody>
      </p:sp>
      <p:sp>
        <p:nvSpPr>
          <p:cNvPr id="4" name="Slide Number Placeholder 3"/>
          <p:cNvSpPr>
            <a:spLocks noGrp="1"/>
          </p:cNvSpPr>
          <p:nvPr>
            <p:ph type="sldNum" sz="quarter" idx="10"/>
          </p:nvPr>
        </p:nvSpPr>
        <p:spPr/>
        <p:txBody>
          <a:bodyPr/>
          <a:lstStyle/>
          <a:p>
            <a:fld id="{8C9E9996-6E9A-4E50-9AE1-3D62C5150031}" type="slidenum">
              <a:rPr lang="en-US" smtClean="0"/>
              <a:t>7</a:t>
            </a:fld>
            <a:endParaRPr lang="en-US"/>
          </a:p>
        </p:txBody>
      </p:sp>
    </p:spTree>
    <p:extLst>
      <p:ext uri="{BB962C8B-B14F-4D97-AF65-F5344CB8AC3E}">
        <p14:creationId xmlns:p14="http://schemas.microsoft.com/office/powerpoint/2010/main" val="2732120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Dit onderzoek doen we in 11</a:t>
            </a:r>
            <a:r>
              <a:rPr lang="nl-NL" baseline="0" dirty="0" smtClean="0"/>
              <a:t> Living labs in 5 gemeenten: Vlissingen, Middelburg, Rotterdam, Leeuwarden en Groningen. Waarbij laatste 2 in samenwerking met resp. </a:t>
            </a:r>
            <a:r>
              <a:rPr lang="nl-NL" baseline="0" dirty="0" err="1" smtClean="0"/>
              <a:t>Wetterskip</a:t>
            </a:r>
            <a:r>
              <a:rPr lang="nl-NL" baseline="0" dirty="0" smtClean="0"/>
              <a:t> </a:t>
            </a:r>
            <a:r>
              <a:rPr lang="nl-NL" baseline="0" dirty="0" err="1" smtClean="0"/>
              <a:t>Fryslan</a:t>
            </a:r>
            <a:r>
              <a:rPr lang="nl-NL" baseline="0" dirty="0" smtClean="0"/>
              <a:t> en </a:t>
            </a:r>
            <a:r>
              <a:rPr lang="nl-NL" baseline="0" dirty="0" err="1" smtClean="0"/>
              <a:t>Ws</a:t>
            </a:r>
            <a:r>
              <a:rPr lang="nl-NL" baseline="0" dirty="0" smtClean="0"/>
              <a:t>. Noorderzijlvest. </a:t>
            </a:r>
            <a:endParaRPr lang="nl-NL" dirty="0" smtClean="0"/>
          </a:p>
          <a:p>
            <a:endParaRPr lang="en-US" dirty="0"/>
          </a:p>
        </p:txBody>
      </p:sp>
      <p:sp>
        <p:nvSpPr>
          <p:cNvPr id="4" name="Slide Number Placeholder 3"/>
          <p:cNvSpPr>
            <a:spLocks noGrp="1"/>
          </p:cNvSpPr>
          <p:nvPr>
            <p:ph type="sldNum" sz="quarter" idx="10"/>
          </p:nvPr>
        </p:nvSpPr>
        <p:spPr/>
        <p:txBody>
          <a:bodyPr/>
          <a:lstStyle/>
          <a:p>
            <a:fld id="{8C9E9996-6E9A-4E50-9AE1-3D62C5150031}" type="slidenum">
              <a:rPr lang="en-US" smtClean="0"/>
              <a:t>8</a:t>
            </a:fld>
            <a:endParaRPr lang="en-US"/>
          </a:p>
        </p:txBody>
      </p:sp>
    </p:spTree>
    <p:extLst>
      <p:ext uri="{BB962C8B-B14F-4D97-AF65-F5344CB8AC3E}">
        <p14:creationId xmlns:p14="http://schemas.microsoft.com/office/powerpoint/2010/main" val="1399127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Als</a:t>
            </a:r>
            <a:r>
              <a:rPr lang="en-US" dirty="0" smtClean="0"/>
              <a:t> </a:t>
            </a:r>
            <a:r>
              <a:rPr lang="en-US" dirty="0" err="1" smtClean="0"/>
              <a:t>inleiding</a:t>
            </a:r>
            <a:r>
              <a:rPr lang="en-US" dirty="0" smtClean="0"/>
              <a:t> van </a:t>
            </a:r>
            <a:r>
              <a:rPr lang="en-US" dirty="0" err="1" smtClean="0"/>
              <a:t>deze</a:t>
            </a:r>
            <a:r>
              <a:rPr lang="en-US" dirty="0" smtClean="0"/>
              <a:t> </a:t>
            </a:r>
            <a:r>
              <a:rPr lang="en-US" dirty="0" err="1" smtClean="0"/>
              <a:t>bijeenkomst</a:t>
            </a:r>
            <a:r>
              <a:rPr lang="en-US" dirty="0" smtClean="0"/>
              <a:t> </a:t>
            </a:r>
            <a:r>
              <a:rPr lang="en-US" dirty="0" err="1" smtClean="0"/>
              <a:t>wil</a:t>
            </a:r>
            <a:r>
              <a:rPr lang="en-US" dirty="0" smtClean="0"/>
              <a:t> </a:t>
            </a:r>
            <a:r>
              <a:rPr lang="en-US" dirty="0" err="1" smtClean="0"/>
              <a:t>ik</a:t>
            </a:r>
            <a:r>
              <a:rPr lang="en-US" dirty="0" smtClean="0"/>
              <a:t> u </a:t>
            </a:r>
            <a:r>
              <a:rPr lang="en-US" dirty="0" err="1" smtClean="0"/>
              <a:t>kort</a:t>
            </a:r>
            <a:r>
              <a:rPr lang="en-US" dirty="0" smtClean="0"/>
              <a:t> </a:t>
            </a:r>
            <a:r>
              <a:rPr lang="en-US" dirty="0" err="1" smtClean="0"/>
              <a:t>meenemen</a:t>
            </a:r>
            <a:r>
              <a:rPr lang="en-US" dirty="0" smtClean="0"/>
              <a:t> </a:t>
            </a:r>
            <a:r>
              <a:rPr lang="en-US" dirty="0" err="1" smtClean="0"/>
              <a:t>langs</a:t>
            </a:r>
            <a:r>
              <a:rPr lang="en-US" dirty="0" smtClean="0"/>
              <a:t> </a:t>
            </a:r>
            <a:r>
              <a:rPr lang="en-US" dirty="0" err="1" smtClean="0"/>
              <a:t>een</a:t>
            </a:r>
            <a:r>
              <a:rPr lang="en-US" dirty="0" smtClean="0"/>
              <a:t> </a:t>
            </a:r>
            <a:r>
              <a:rPr lang="en-US" dirty="0" err="1" smtClean="0"/>
              <a:t>aantal</a:t>
            </a:r>
            <a:r>
              <a:rPr lang="en-US" dirty="0" smtClean="0"/>
              <a:t> </a:t>
            </a:r>
            <a:r>
              <a:rPr lang="en-US" dirty="0" err="1" smtClean="0"/>
              <a:t>activiteiten</a:t>
            </a:r>
            <a:r>
              <a:rPr lang="en-US" dirty="0" smtClean="0"/>
              <a:t> in de Living</a:t>
            </a:r>
            <a:r>
              <a:rPr lang="en-US" baseline="0" dirty="0" smtClean="0"/>
              <a:t> labs</a:t>
            </a:r>
          </a:p>
          <a:p>
            <a:endParaRPr lang="en-US" baseline="0" dirty="0" smtClean="0"/>
          </a:p>
          <a:p>
            <a:r>
              <a:rPr lang="en-US" baseline="0" dirty="0" err="1" smtClean="0"/>
              <a:t>Toelichting</a:t>
            </a:r>
            <a:r>
              <a:rPr lang="en-US" baseline="0" dirty="0" smtClean="0"/>
              <a:t> </a:t>
            </a:r>
            <a:r>
              <a:rPr lang="en-US" baseline="0" dirty="0" err="1" smtClean="0"/>
              <a:t>bij</a:t>
            </a:r>
            <a:r>
              <a:rPr lang="en-US" baseline="0" dirty="0" smtClean="0"/>
              <a:t> </a:t>
            </a:r>
            <a:r>
              <a:rPr lang="en-US" baseline="0" dirty="0" err="1" smtClean="0"/>
              <a:t>metingen</a:t>
            </a:r>
            <a:r>
              <a:rPr lang="en-US" baseline="0" dirty="0" smtClean="0"/>
              <a:t> </a:t>
            </a:r>
            <a:r>
              <a:rPr lang="en-US" dirty="0" err="1" smtClean="0"/>
              <a:t>Microklimaat</a:t>
            </a:r>
            <a:r>
              <a:rPr lang="en-US" dirty="0" smtClean="0"/>
              <a:t>:</a:t>
            </a:r>
            <a:r>
              <a:rPr lang="en-US" baseline="0" dirty="0" smtClean="0"/>
              <a:t> relevant om </a:t>
            </a:r>
            <a:r>
              <a:rPr lang="en-US" baseline="0" dirty="0" err="1" smtClean="0"/>
              <a:t>te</a:t>
            </a:r>
            <a:r>
              <a:rPr lang="en-US" baseline="0" dirty="0" smtClean="0"/>
              <a:t> </a:t>
            </a:r>
            <a:r>
              <a:rPr lang="en-US" baseline="0" dirty="0" err="1" smtClean="0"/>
              <a:t>meten</a:t>
            </a:r>
            <a:r>
              <a:rPr lang="en-US" baseline="0" dirty="0" smtClean="0"/>
              <a:t>; </a:t>
            </a:r>
            <a:r>
              <a:rPr lang="en-US" baseline="0" dirty="0" err="1" smtClean="0"/>
              <a:t>goed</a:t>
            </a:r>
            <a:r>
              <a:rPr lang="en-US" baseline="0" dirty="0" smtClean="0"/>
              <a:t> om </a:t>
            </a:r>
            <a:r>
              <a:rPr lang="en-US" baseline="0" dirty="0" err="1" smtClean="0"/>
              <a:t>te</a:t>
            </a:r>
            <a:r>
              <a:rPr lang="en-US" baseline="0" dirty="0" smtClean="0"/>
              <a:t> </a:t>
            </a:r>
            <a:r>
              <a:rPr lang="en-US" baseline="0" dirty="0" err="1" smtClean="0"/>
              <a:t>weten</a:t>
            </a:r>
            <a:r>
              <a:rPr lang="en-US" baseline="0" dirty="0" smtClean="0"/>
              <a:t> wat het </a:t>
            </a:r>
            <a:r>
              <a:rPr lang="en-US" baseline="0" dirty="0" err="1" smtClean="0"/>
              <a:t>probleem</a:t>
            </a:r>
            <a:r>
              <a:rPr lang="en-US" baseline="0" dirty="0" smtClean="0"/>
              <a:t> is. </a:t>
            </a:r>
            <a:r>
              <a:rPr lang="en-US" baseline="0" dirty="0" err="1" smtClean="0"/>
              <a:t>Meten</a:t>
            </a:r>
            <a:r>
              <a:rPr lang="en-US" baseline="0" dirty="0" smtClean="0"/>
              <a:t> </a:t>
            </a:r>
            <a:r>
              <a:rPr lang="en-US" baseline="0" dirty="0" err="1" smtClean="0"/>
              <a:t>aan</a:t>
            </a:r>
            <a:r>
              <a:rPr lang="en-US" baseline="0" dirty="0" smtClean="0"/>
              <a:t> </a:t>
            </a:r>
            <a:r>
              <a:rPr lang="en-US" baseline="0" dirty="0" err="1" smtClean="0"/>
              <a:t>microklimaat</a:t>
            </a:r>
            <a:r>
              <a:rPr lang="en-US" baseline="0" dirty="0" smtClean="0"/>
              <a:t> </a:t>
            </a:r>
            <a:r>
              <a:rPr lang="en-US" baseline="0" dirty="0" err="1" smtClean="0"/>
              <a:t>helpt</a:t>
            </a:r>
            <a:r>
              <a:rPr lang="en-US" baseline="0" dirty="0" smtClean="0"/>
              <a:t> professionals om het </a:t>
            </a:r>
            <a:r>
              <a:rPr lang="en-US" baseline="0" dirty="0" err="1" smtClean="0"/>
              <a:t>probleem</a:t>
            </a:r>
            <a:r>
              <a:rPr lang="en-US" baseline="0" dirty="0" smtClean="0"/>
              <a:t> </a:t>
            </a:r>
            <a:r>
              <a:rPr lang="en-US" baseline="0" dirty="0" err="1" smtClean="0"/>
              <a:t>zelf</a:t>
            </a:r>
            <a:r>
              <a:rPr lang="en-US" baseline="0" dirty="0" smtClean="0"/>
              <a:t> </a:t>
            </a:r>
            <a:r>
              <a:rPr lang="en-US" baseline="0" dirty="0" err="1" smtClean="0"/>
              <a:t>beter</a:t>
            </a:r>
            <a:r>
              <a:rPr lang="en-US" baseline="0" dirty="0" smtClean="0"/>
              <a:t> </a:t>
            </a:r>
            <a:r>
              <a:rPr lang="en-US" baseline="0" dirty="0" err="1" smtClean="0"/>
              <a:t>te</a:t>
            </a:r>
            <a:r>
              <a:rPr lang="en-US" baseline="0" dirty="0" smtClean="0"/>
              <a:t> </a:t>
            </a:r>
            <a:r>
              <a:rPr lang="en-US" baseline="0" dirty="0" err="1" smtClean="0"/>
              <a:t>begrijpen</a:t>
            </a:r>
            <a:r>
              <a:rPr lang="en-US" baseline="0" dirty="0" smtClean="0"/>
              <a:t> en </a:t>
            </a:r>
            <a:r>
              <a:rPr lang="en-US" baseline="0" dirty="0" err="1" smtClean="0"/>
              <a:t>anderen</a:t>
            </a:r>
            <a:r>
              <a:rPr lang="en-US" baseline="0" dirty="0" smtClean="0"/>
              <a:t> </a:t>
            </a:r>
            <a:r>
              <a:rPr lang="en-US" baseline="0" dirty="0" err="1" smtClean="0"/>
              <a:t>uit</a:t>
            </a:r>
            <a:r>
              <a:rPr lang="en-US" baseline="0" dirty="0" smtClean="0"/>
              <a:t> </a:t>
            </a:r>
            <a:r>
              <a:rPr lang="en-US" baseline="0" dirty="0" err="1" smtClean="0"/>
              <a:t>te</a:t>
            </a:r>
            <a:r>
              <a:rPr lang="en-US" baseline="0" dirty="0" smtClean="0"/>
              <a:t> </a:t>
            </a:r>
            <a:r>
              <a:rPr lang="en-US" baseline="0" dirty="0" err="1" smtClean="0"/>
              <a:t>leggen</a:t>
            </a:r>
            <a:r>
              <a:rPr lang="en-US" baseline="0" dirty="0" smtClean="0"/>
              <a:t> en </a:t>
            </a:r>
            <a:r>
              <a:rPr lang="en-US" baseline="0" dirty="0" err="1" smtClean="0"/>
              <a:t>bespreekbaar</a:t>
            </a:r>
            <a:r>
              <a:rPr lang="en-US" baseline="0" dirty="0" smtClean="0"/>
              <a:t> </a:t>
            </a:r>
            <a:r>
              <a:rPr lang="en-US" baseline="0" dirty="0" err="1" smtClean="0"/>
              <a:t>te</a:t>
            </a:r>
            <a:r>
              <a:rPr lang="en-US" baseline="0" dirty="0" smtClean="0"/>
              <a:t> </a:t>
            </a:r>
            <a:r>
              <a:rPr lang="en-US" baseline="0" dirty="0" err="1" smtClean="0"/>
              <a:t>maken</a:t>
            </a:r>
            <a:r>
              <a:rPr lang="en-US" baseline="0" dirty="0" smtClean="0"/>
              <a:t>. </a:t>
            </a:r>
          </a:p>
          <a:p>
            <a:r>
              <a:rPr lang="en-US" baseline="0" dirty="0" smtClean="0"/>
              <a:t>Hoe </a:t>
            </a:r>
            <a:r>
              <a:rPr lang="en-US" baseline="0" dirty="0" err="1" smtClean="0"/>
              <a:t>kunnen</a:t>
            </a:r>
            <a:r>
              <a:rPr lang="en-US" baseline="0" dirty="0" smtClean="0"/>
              <a:t> we </a:t>
            </a:r>
            <a:r>
              <a:rPr lang="en-US" baseline="0" dirty="0" err="1" smtClean="0"/>
              <a:t>ons</a:t>
            </a:r>
            <a:r>
              <a:rPr lang="en-US" baseline="0" dirty="0" smtClean="0"/>
              <a:t> </a:t>
            </a:r>
            <a:r>
              <a:rPr lang="en-US" baseline="0" dirty="0" err="1" smtClean="0"/>
              <a:t>wapenen</a:t>
            </a:r>
            <a:r>
              <a:rPr lang="en-US" baseline="0" dirty="0" smtClean="0"/>
              <a:t> </a:t>
            </a:r>
            <a:r>
              <a:rPr lang="en-US" baseline="0" dirty="0" err="1" smtClean="0"/>
              <a:t>tegen</a:t>
            </a:r>
            <a:r>
              <a:rPr lang="en-US" baseline="0" dirty="0" smtClean="0"/>
              <a:t> </a:t>
            </a:r>
            <a:r>
              <a:rPr lang="en-US" baseline="0" dirty="0" err="1" smtClean="0"/>
              <a:t>klimaat</a:t>
            </a:r>
            <a:r>
              <a:rPr lang="en-US" baseline="0" dirty="0" smtClean="0"/>
              <a:t> 2050?</a:t>
            </a:r>
          </a:p>
          <a:p>
            <a:endParaRPr lang="en-US" baseline="0" dirty="0" smtClean="0"/>
          </a:p>
          <a:p>
            <a:r>
              <a:rPr lang="en-US" dirty="0" err="1" smtClean="0"/>
              <a:t>Activiteiten</a:t>
            </a:r>
            <a:r>
              <a:rPr lang="en-US" dirty="0" smtClean="0"/>
              <a:t> in de Living labs (</a:t>
            </a:r>
            <a:r>
              <a:rPr lang="en-US" dirty="0" err="1" smtClean="0"/>
              <a:t>tekst</a:t>
            </a:r>
            <a:r>
              <a:rPr lang="en-US" dirty="0" smtClean="0"/>
              <a:t> </a:t>
            </a:r>
            <a:r>
              <a:rPr lang="en-US" dirty="0" err="1" smtClean="0"/>
              <a:t>wordt</a:t>
            </a:r>
            <a:r>
              <a:rPr lang="en-US" dirty="0" smtClean="0"/>
              <a:t> nog </a:t>
            </a:r>
            <a:r>
              <a:rPr lang="en-US" dirty="0" err="1" smtClean="0"/>
              <a:t>gereduceerd</a:t>
            </a:r>
            <a:r>
              <a:rPr lang="en-US" dirty="0" smtClean="0"/>
              <a:t>)</a:t>
            </a:r>
          </a:p>
          <a:p>
            <a:pPr marL="285750" indent="-285750">
              <a:buFont typeface="Arial" panose="020B0604020202020204" pitchFamily="34" charset="0"/>
              <a:buChar char="•"/>
            </a:pPr>
            <a:r>
              <a:rPr lang="nl-NL" dirty="0" smtClean="0"/>
              <a:t>Nieuwe meettechnieken die beter aansluiten bij het microklimaat in de wijk; data die beter inzicht geeft in wat speelt op lokaal niveau. Focus op hittestress vanwege het ongekende probleem en participatie-vraagstuk.</a:t>
            </a:r>
          </a:p>
          <a:p>
            <a:pPr marL="742950" lvl="1" indent="-285750">
              <a:buFont typeface="Arial" panose="020B0604020202020204" pitchFamily="34" charset="0"/>
              <a:buChar char="•"/>
            </a:pPr>
            <a:r>
              <a:rPr lang="en-US" dirty="0" err="1" smtClean="0"/>
              <a:t>Hitte-eiland</a:t>
            </a:r>
            <a:r>
              <a:rPr lang="en-US" dirty="0" smtClean="0"/>
              <a:t> effect </a:t>
            </a:r>
            <a:r>
              <a:rPr lang="en-US" dirty="0" err="1" smtClean="0"/>
              <a:t>stedelijk</a:t>
            </a:r>
            <a:r>
              <a:rPr lang="en-US" dirty="0" smtClean="0"/>
              <a:t> </a:t>
            </a:r>
            <a:r>
              <a:rPr lang="en-US" dirty="0" err="1" smtClean="0"/>
              <a:t>gebied</a:t>
            </a:r>
            <a:endParaRPr lang="en-US" dirty="0" smtClean="0"/>
          </a:p>
          <a:p>
            <a:pPr marL="742950" lvl="1" indent="-285750">
              <a:buFont typeface="Arial" panose="020B0604020202020204" pitchFamily="34" charset="0"/>
              <a:buChar char="•"/>
            </a:pPr>
            <a:r>
              <a:rPr lang="en-US" dirty="0" err="1" smtClean="0"/>
              <a:t>Metingen</a:t>
            </a:r>
            <a:r>
              <a:rPr lang="en-US" dirty="0" smtClean="0"/>
              <a:t> in de </a:t>
            </a:r>
            <a:r>
              <a:rPr lang="en-US" dirty="0" err="1" smtClean="0"/>
              <a:t>wijk</a:t>
            </a:r>
            <a:r>
              <a:rPr lang="en-US" dirty="0" smtClean="0"/>
              <a:t> (climate scans)</a:t>
            </a:r>
          </a:p>
          <a:p>
            <a:pPr marL="742950" lvl="1" indent="-285750">
              <a:buFont typeface="Arial" panose="020B0604020202020204" pitchFamily="34" charset="0"/>
              <a:buChar char="•"/>
            </a:pPr>
            <a:r>
              <a:rPr lang="en-US" dirty="0" err="1" smtClean="0"/>
              <a:t>Metingen</a:t>
            </a:r>
            <a:r>
              <a:rPr lang="en-US" dirty="0" smtClean="0"/>
              <a:t> in huis</a:t>
            </a:r>
          </a:p>
          <a:p>
            <a:pPr marL="285750" lvl="0" indent="-285750">
              <a:buFont typeface="Arial" panose="020B0604020202020204" pitchFamily="34" charset="0"/>
              <a:buChar char="•"/>
            </a:pPr>
            <a:r>
              <a:rPr lang="nl-NL" dirty="0" smtClean="0"/>
              <a:t>Beelden van inwoners over wat hun ideeën,  afwegingen en gedrag bepaalt in de eigen tuin (VPA Mijn tuin)</a:t>
            </a:r>
            <a:endParaRPr lang="en-US" dirty="0" smtClean="0"/>
          </a:p>
          <a:p>
            <a:pPr marL="285750" lvl="0" indent="-285750">
              <a:buFont typeface="Arial" panose="020B0604020202020204" pitchFamily="34" charset="0"/>
              <a:buChar char="•"/>
            </a:pPr>
            <a:r>
              <a:rPr lang="nl-NL" dirty="0" smtClean="0"/>
              <a:t>Cocreatie voor een klimaatbestendige wijk. Hoe ziet de wijk van de toekomst eruit adv de huidige typologie van wijken, hoe kunnen professionals en inwoners dit beter in samenhang oppakken </a:t>
            </a:r>
            <a:r>
              <a:rPr lang="nl-NL" dirty="0" err="1" smtClean="0"/>
              <a:t>tav</a:t>
            </a:r>
            <a:r>
              <a:rPr lang="nl-NL" dirty="0" smtClean="0"/>
              <a:t> de uitdagingen van </a:t>
            </a:r>
            <a:r>
              <a:rPr lang="nl-NL" dirty="0" err="1" smtClean="0"/>
              <a:t>klimaatadapatie</a:t>
            </a:r>
            <a:r>
              <a:rPr lang="nl-NL" dirty="0" smtClean="0"/>
              <a:t>. </a:t>
            </a:r>
          </a:p>
          <a:p>
            <a:pPr marL="285750" lvl="0" indent="-285750">
              <a:buFont typeface="Arial" panose="020B0604020202020204" pitchFamily="34" charset="0"/>
              <a:buChar char="•"/>
            </a:pPr>
            <a:endParaRPr lang="nl-NL" dirty="0" smtClean="0"/>
          </a:p>
          <a:p>
            <a:pPr lvl="0"/>
            <a:r>
              <a:rPr lang="nl-NL" dirty="0" smtClean="0"/>
              <a:t>Bij de vorige consortiumbijeenkomst, april 2020 hebben we vooral stil gestaan bij de wijkanalyse</a:t>
            </a:r>
          </a:p>
          <a:p>
            <a:pPr marL="285750" lvl="0" indent="-285750">
              <a:buFont typeface="Arial" panose="020B0604020202020204" pitchFamily="34" charset="0"/>
              <a:buChar char="•"/>
            </a:pPr>
            <a:r>
              <a:rPr lang="nl-NL" dirty="0" smtClean="0"/>
              <a:t>Adoptie weerstations in de wijk</a:t>
            </a:r>
          </a:p>
          <a:p>
            <a:pPr marL="285750" lvl="0" indent="-285750">
              <a:buFont typeface="Arial" panose="020B0604020202020204" pitchFamily="34" charset="0"/>
              <a:buChar char="•"/>
            </a:pPr>
            <a:r>
              <a:rPr lang="nl-NL" dirty="0" err="1" smtClean="0"/>
              <a:t>Climate</a:t>
            </a:r>
            <a:r>
              <a:rPr lang="nl-NL" dirty="0" smtClean="0"/>
              <a:t> scans van de wijk met toegankelijke technieken en data, met participatie van studenten en inwoners,</a:t>
            </a:r>
          </a:p>
          <a:p>
            <a:pPr marL="285750" indent="-285750">
              <a:buFont typeface="Arial" panose="020B0604020202020204" pitchFamily="34" charset="0"/>
              <a:buChar char="•"/>
            </a:pPr>
            <a:r>
              <a:rPr lang="nl-NL" dirty="0" smtClean="0"/>
              <a:t>Beleving van inwoners van extreem weer en klimaatadaptatie </a:t>
            </a:r>
          </a:p>
          <a:p>
            <a:r>
              <a:rPr lang="nl-NL" dirty="0" smtClean="0"/>
              <a:t>Deze technieken blijven we ook herhalen en toepassen in specifieke context. Bv belevingsonderzoek van bewoners met temperatuurmeters. </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C9E9996-6E9A-4E50-9AE1-3D62C5150031}" type="slidenum">
              <a:rPr lang="en-US" smtClean="0"/>
              <a:t>9</a:t>
            </a:fld>
            <a:endParaRPr lang="en-US"/>
          </a:p>
        </p:txBody>
      </p:sp>
    </p:spTree>
    <p:extLst>
      <p:ext uri="{BB962C8B-B14F-4D97-AF65-F5344CB8AC3E}">
        <p14:creationId xmlns:p14="http://schemas.microsoft.com/office/powerpoint/2010/main" val="3557724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37B03B-ADF5-45C5-8C51-D6047C1D7756}" type="datetimeFigureOut">
              <a:rPr lang="en-US" smtClean="0"/>
              <a:t>12/19/2020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151CB-B7BC-4408-9445-61F9310DA324}" type="slidenum">
              <a:rPr lang="en-US" smtClean="0"/>
              <a:t>‹#›</a:t>
            </a:fld>
            <a:endParaRPr lang="en-US"/>
          </a:p>
        </p:txBody>
      </p:sp>
    </p:spTree>
    <p:extLst>
      <p:ext uri="{BB962C8B-B14F-4D97-AF65-F5344CB8AC3E}">
        <p14:creationId xmlns:p14="http://schemas.microsoft.com/office/powerpoint/2010/main" val="1519692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37B03B-ADF5-45C5-8C51-D6047C1D7756}" type="datetimeFigureOut">
              <a:rPr lang="en-US" smtClean="0"/>
              <a:t>12/19/2020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151CB-B7BC-4408-9445-61F9310DA324}" type="slidenum">
              <a:rPr lang="en-US" smtClean="0"/>
              <a:t>‹#›</a:t>
            </a:fld>
            <a:endParaRPr lang="en-US"/>
          </a:p>
        </p:txBody>
      </p:sp>
    </p:spTree>
    <p:extLst>
      <p:ext uri="{BB962C8B-B14F-4D97-AF65-F5344CB8AC3E}">
        <p14:creationId xmlns:p14="http://schemas.microsoft.com/office/powerpoint/2010/main" val="234884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37B03B-ADF5-45C5-8C51-D6047C1D7756}" type="datetimeFigureOut">
              <a:rPr lang="en-US" smtClean="0"/>
              <a:t>12/19/2020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151CB-B7BC-4408-9445-61F9310DA324}" type="slidenum">
              <a:rPr lang="en-US" smtClean="0"/>
              <a:t>‹#›</a:t>
            </a:fld>
            <a:endParaRPr lang="en-US"/>
          </a:p>
        </p:txBody>
      </p:sp>
    </p:spTree>
    <p:extLst>
      <p:ext uri="{BB962C8B-B14F-4D97-AF65-F5344CB8AC3E}">
        <p14:creationId xmlns:p14="http://schemas.microsoft.com/office/powerpoint/2010/main" val="602581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ndaard (wi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CF06BA0D-5744-40F2-BD06-CFB22A6E5E62}"/>
              </a:ext>
            </a:extLst>
          </p:cNvPr>
          <p:cNvSpPr>
            <a:spLocks noGrp="1"/>
          </p:cNvSpPr>
          <p:nvPr>
            <p:ph type="title" hasCustomPrompt="1"/>
          </p:nvPr>
        </p:nvSpPr>
        <p:spPr>
          <a:xfrm>
            <a:off x="884584" y="780299"/>
            <a:ext cx="10573247" cy="457200"/>
          </a:xfrm>
          <a:prstGeom prst="rect">
            <a:avLst/>
          </a:prstGeom>
        </p:spPr>
        <p:txBody>
          <a:bodyPr tIns="36000" bIns="36000" anchor="t">
            <a:noAutofit/>
          </a:bodyPr>
          <a:lstStyle>
            <a:lvl1pPr>
              <a:defRPr sz="3000" b="1" i="0" cap="none" baseline="0">
                <a:solidFill>
                  <a:srgbClr val="016298"/>
                </a:solidFill>
                <a:latin typeface="+mn-lt"/>
              </a:defRPr>
            </a:lvl1pPr>
          </a:lstStyle>
          <a:p>
            <a:r>
              <a:rPr lang="nl-NL" dirty="0"/>
              <a:t>Kop van onderwerp</a:t>
            </a:r>
          </a:p>
        </p:txBody>
      </p:sp>
      <p:sp>
        <p:nvSpPr>
          <p:cNvPr id="8" name="Tijdelijke aanduiding voor tekst 3">
            <a:extLst>
              <a:ext uri="{FF2B5EF4-FFF2-40B4-BE49-F238E27FC236}">
                <a16:creationId xmlns:a16="http://schemas.microsoft.com/office/drawing/2014/main" id="{23CABEFD-44D4-4592-82C2-6F2671BA8099}"/>
              </a:ext>
            </a:extLst>
          </p:cNvPr>
          <p:cNvSpPr>
            <a:spLocks noGrp="1"/>
          </p:cNvSpPr>
          <p:nvPr>
            <p:ph type="body" sz="half" idx="2" hasCustomPrompt="1"/>
          </p:nvPr>
        </p:nvSpPr>
        <p:spPr>
          <a:xfrm>
            <a:off x="887514" y="1749287"/>
            <a:ext cx="10573246" cy="543287"/>
          </a:xfrm>
          <a:prstGeom prst="rect">
            <a:avLst/>
          </a:prstGeom>
        </p:spPr>
        <p:txBody>
          <a:bodyPr tIns="0" bIns="0">
            <a:noAutofit/>
          </a:bodyPr>
          <a:lstStyle>
            <a:lvl1pPr marL="0" indent="0">
              <a:lnSpc>
                <a:spcPts val="2200"/>
              </a:lnSpc>
              <a:spcBef>
                <a:spcPts val="0"/>
              </a:spcBef>
              <a:buNone/>
              <a:defRPr sz="2400" b="1" i="0" cap="none" baseline="0">
                <a:solidFill>
                  <a:srgbClr val="016298"/>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Titel van tussenkopje</a:t>
            </a:r>
          </a:p>
        </p:txBody>
      </p:sp>
      <p:sp>
        <p:nvSpPr>
          <p:cNvPr id="9" name="Tijdelijke aanduiding voor tekst 2">
            <a:extLst>
              <a:ext uri="{FF2B5EF4-FFF2-40B4-BE49-F238E27FC236}">
                <a16:creationId xmlns:a16="http://schemas.microsoft.com/office/drawing/2014/main" id="{184BAB4A-64DD-46F9-852F-D75CDD7D119C}"/>
              </a:ext>
            </a:extLst>
          </p:cNvPr>
          <p:cNvSpPr>
            <a:spLocks noGrp="1"/>
          </p:cNvSpPr>
          <p:nvPr>
            <p:ph idx="12"/>
          </p:nvPr>
        </p:nvSpPr>
        <p:spPr>
          <a:xfrm>
            <a:off x="884585" y="2504662"/>
            <a:ext cx="10573246" cy="2636214"/>
          </a:xfrm>
          <a:prstGeom prst="rect">
            <a:avLst/>
          </a:prstGeom>
        </p:spPr>
        <p:txBody>
          <a:bodyPr vert="horz" lIns="91440" tIns="45720" rIns="91440" bIns="45720" rtlCol="0">
            <a:normAutofit/>
          </a:bodyPr>
          <a:lstStyle>
            <a:lvl1pPr marL="342900" indent="-342900">
              <a:buClr>
                <a:srgbClr val="00A4D4"/>
              </a:buClr>
              <a:buSzPct val="125000"/>
              <a:buFont typeface="Arial" panose="020B0604020202020204" pitchFamily="34" charset="0"/>
              <a:buChar char="•"/>
              <a:defRPr sz="1900" baseline="0">
                <a:solidFill>
                  <a:srgbClr val="016298"/>
                </a:solidFill>
              </a:defRPr>
            </a:lvl1pPr>
            <a:lvl2pPr marL="600075" indent="-257175">
              <a:buClr>
                <a:srgbClr val="00A4D4"/>
              </a:buClr>
              <a:buSzPct val="125000"/>
              <a:buFont typeface="Arial" panose="020B0604020202020204" pitchFamily="34" charset="0"/>
              <a:buChar char="•"/>
              <a:defRPr sz="1900" baseline="0">
                <a:solidFill>
                  <a:srgbClr val="016298"/>
                </a:solidFill>
              </a:defRPr>
            </a:lvl2pPr>
            <a:lvl3pPr marL="942975" indent="-257175">
              <a:buClr>
                <a:srgbClr val="00A4D4"/>
              </a:buClr>
              <a:buSzPct val="125000"/>
              <a:buFont typeface="Arial" panose="020B0604020202020204" pitchFamily="34" charset="0"/>
              <a:buChar char="•"/>
              <a:defRPr sz="1900" baseline="0">
                <a:solidFill>
                  <a:srgbClr val="016298"/>
                </a:solidFill>
              </a:defRPr>
            </a:lvl3pPr>
            <a:lvl4pPr marL="1243013" indent="-214313">
              <a:buClr>
                <a:srgbClr val="00A4D4"/>
              </a:buClr>
              <a:buSzPct val="125000"/>
              <a:buFont typeface="Arial" panose="020B0604020202020204" pitchFamily="34" charset="0"/>
              <a:buChar char="•"/>
              <a:defRPr sz="1900" baseline="0">
                <a:solidFill>
                  <a:srgbClr val="016298"/>
                </a:solidFill>
              </a:defRPr>
            </a:lvl4pPr>
            <a:lvl5pPr marL="1585913" indent="-214313">
              <a:buClr>
                <a:srgbClr val="00A4D4"/>
              </a:buClr>
              <a:buSzPct val="125000"/>
              <a:buFont typeface="Arial" panose="020B0604020202020204" pitchFamily="34" charset="0"/>
              <a:buChar char="•"/>
              <a:defRPr sz="1900" baseline="0">
                <a:solidFill>
                  <a:srgbClr val="016298"/>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Tree>
    <p:extLst>
      <p:ext uri="{BB962C8B-B14F-4D97-AF65-F5344CB8AC3E}">
        <p14:creationId xmlns:p14="http://schemas.microsoft.com/office/powerpoint/2010/main" val="257566202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10" name="Afbeelding 9" descr="Background_Titelpage_PPT_VH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hthoek 10"/>
          <p:cNvSpPr/>
          <p:nvPr userDrawn="1"/>
        </p:nvSpPr>
        <p:spPr>
          <a:xfrm>
            <a:off x="0" y="5882410"/>
            <a:ext cx="12192000" cy="9755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13" name="Afbeelding 12" descr="VHL_logo_kleur_RGB_voetj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51515" y="5907024"/>
            <a:ext cx="3340485" cy="950976"/>
          </a:xfrm>
          <a:prstGeom prst="rect">
            <a:avLst/>
          </a:prstGeom>
        </p:spPr>
      </p:pic>
      <p:sp>
        <p:nvSpPr>
          <p:cNvPr id="9" name="Rechthoek 8"/>
          <p:cNvSpPr/>
          <p:nvPr userDrawn="1"/>
        </p:nvSpPr>
        <p:spPr>
          <a:xfrm>
            <a:off x="0" y="5882410"/>
            <a:ext cx="12192000" cy="9755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
        <p:nvSpPr>
          <p:cNvPr id="2" name="Titel 1"/>
          <p:cNvSpPr>
            <a:spLocks noGrp="1"/>
          </p:cNvSpPr>
          <p:nvPr>
            <p:ph type="ctrTitle" hasCustomPrompt="1"/>
          </p:nvPr>
        </p:nvSpPr>
        <p:spPr>
          <a:xfrm>
            <a:off x="1040841" y="2324101"/>
            <a:ext cx="7262575" cy="1163150"/>
          </a:xfrm>
        </p:spPr>
        <p:txBody>
          <a:bodyPr anchor="b" anchorCtr="0"/>
          <a:lstStyle>
            <a:lvl1pPr>
              <a:defRPr baseline="0">
                <a:solidFill>
                  <a:schemeClr val="bg1"/>
                </a:solidFill>
              </a:defRPr>
            </a:lvl1pPr>
          </a:lstStyle>
          <a:p>
            <a:r>
              <a:rPr lang="en-GB" noProof="0" dirty="0"/>
              <a:t>Title of presentation</a:t>
            </a:r>
          </a:p>
        </p:txBody>
      </p:sp>
      <p:pic>
        <p:nvPicPr>
          <p:cNvPr id="14" name="Afbeelding 13" descr="VHL_logo_kleur_RGB_voetje.png"/>
          <p:cNvPicPr>
            <a:picLocks noChangeAspect="1"/>
          </p:cNvPicPr>
          <p:nvPr userDrawn="1"/>
        </p:nvPicPr>
        <p:blipFill rotWithShape="1">
          <a:blip r:embed="rId3">
            <a:extLst>
              <a:ext uri="{28A0092B-C50C-407E-A947-70E740481C1C}">
                <a14:useLocalDpi xmlns:a14="http://schemas.microsoft.com/office/drawing/2010/main" val="0"/>
              </a:ext>
            </a:extLst>
          </a:blip>
          <a:srcRect r="2995"/>
          <a:stretch/>
        </p:blipFill>
        <p:spPr>
          <a:xfrm>
            <a:off x="8851514" y="5907024"/>
            <a:ext cx="3240425" cy="950976"/>
          </a:xfrm>
          <a:prstGeom prst="rect">
            <a:avLst/>
          </a:prstGeom>
        </p:spPr>
      </p:pic>
      <p:sp>
        <p:nvSpPr>
          <p:cNvPr id="12" name="Tijdelijke aanduiding voor tekst 3"/>
          <p:cNvSpPr>
            <a:spLocks noGrp="1"/>
          </p:cNvSpPr>
          <p:nvPr>
            <p:ph type="body" sz="quarter" idx="14" hasCustomPrompt="1"/>
          </p:nvPr>
        </p:nvSpPr>
        <p:spPr>
          <a:xfrm>
            <a:off x="1040840" y="3505200"/>
            <a:ext cx="6130427" cy="806450"/>
          </a:xfrm>
        </p:spPr>
        <p:txBody>
          <a:bodyPr>
            <a:normAutofit/>
          </a:bodyPr>
          <a:lstStyle>
            <a:lvl1pPr marL="0" indent="0">
              <a:buFontTx/>
              <a:buNone/>
              <a:defRPr sz="1600">
                <a:solidFill>
                  <a:schemeClr val="bg1"/>
                </a:solidFill>
              </a:defRPr>
            </a:lvl1pPr>
          </a:lstStyle>
          <a:p>
            <a:r>
              <a:rPr lang="en-GB" sz="1600" noProof="0" dirty="0">
                <a:effectLst/>
                <a:latin typeface="+mn-lt"/>
                <a:ea typeface="ＭＳ 明朝"/>
                <a:cs typeface="Times New Roman"/>
              </a:rPr>
              <a:t>Name of </a:t>
            </a:r>
            <a:r>
              <a:rPr lang="en-GB" sz="1600" noProof="0" dirty="0" err="1">
                <a:effectLst/>
                <a:latin typeface="+mn-lt"/>
                <a:ea typeface="ＭＳ 明朝"/>
                <a:cs typeface="Times New Roman"/>
              </a:rPr>
              <a:t>presentor</a:t>
            </a:r>
            <a:endParaRPr lang="en-GB" sz="1400" noProof="0" dirty="0">
              <a:effectLst/>
              <a:latin typeface="+mn-lt"/>
              <a:ea typeface="ＭＳ 明朝"/>
              <a:cs typeface="Times New Roman"/>
            </a:endParaRPr>
          </a:p>
        </p:txBody>
      </p:sp>
    </p:spTree>
    <p:extLst>
      <p:ext uri="{BB962C8B-B14F-4D97-AF65-F5344CB8AC3E}">
        <p14:creationId xmlns:p14="http://schemas.microsoft.com/office/powerpoint/2010/main" val="15595083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ge with enumeration">
    <p:spTree>
      <p:nvGrpSpPr>
        <p:cNvPr id="1" name=""/>
        <p:cNvGrpSpPr/>
        <p:nvPr/>
      </p:nvGrpSpPr>
      <p:grpSpPr>
        <a:xfrm>
          <a:off x="0" y="0"/>
          <a:ext cx="0" cy="0"/>
          <a:chOff x="0" y="0"/>
          <a:chExt cx="0" cy="0"/>
        </a:xfrm>
      </p:grpSpPr>
      <p:sp>
        <p:nvSpPr>
          <p:cNvPr id="7" name="Rechthoek 6"/>
          <p:cNvSpPr/>
          <p:nvPr userDrawn="1"/>
        </p:nvSpPr>
        <p:spPr>
          <a:xfrm>
            <a:off x="0" y="5882410"/>
            <a:ext cx="12192000" cy="9755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8" name="Afbeelding 7" descr="VHL_logo_kleur_RGB_voetje.png"/>
          <p:cNvPicPr>
            <a:picLocks noChangeAspect="1"/>
          </p:cNvPicPr>
          <p:nvPr userDrawn="1"/>
        </p:nvPicPr>
        <p:blipFill rotWithShape="1">
          <a:blip r:embed="rId2">
            <a:extLst>
              <a:ext uri="{28A0092B-C50C-407E-A947-70E740481C1C}">
                <a14:useLocalDpi xmlns:a14="http://schemas.microsoft.com/office/drawing/2010/main" val="0"/>
              </a:ext>
            </a:extLst>
          </a:blip>
          <a:srcRect r="67742"/>
          <a:stretch/>
        </p:blipFill>
        <p:spPr>
          <a:xfrm>
            <a:off x="8851515" y="5907024"/>
            <a:ext cx="1077576" cy="950976"/>
          </a:xfrm>
          <a:prstGeom prst="rect">
            <a:avLst/>
          </a:prstGeom>
        </p:spPr>
      </p:pic>
      <p:sp>
        <p:nvSpPr>
          <p:cNvPr id="9" name="Rechthoek 8"/>
          <p:cNvSpPr/>
          <p:nvPr userDrawn="1"/>
        </p:nvSpPr>
        <p:spPr>
          <a:xfrm>
            <a:off x="0" y="0"/>
            <a:ext cx="12192000" cy="9755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10" name="Afbeelding 9" descr="Line_2_PPT_VH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75591"/>
            <a:ext cx="12192000" cy="76200"/>
          </a:xfrm>
          <a:prstGeom prst="rect">
            <a:avLst/>
          </a:prstGeom>
        </p:spPr>
      </p:pic>
      <p:pic>
        <p:nvPicPr>
          <p:cNvPr id="11" name="Afbeelding 10" descr="Line_2_PPT_VH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806209"/>
            <a:ext cx="12192000" cy="76200"/>
          </a:xfrm>
          <a:prstGeom prst="rect">
            <a:avLst/>
          </a:prstGeom>
        </p:spPr>
      </p:pic>
      <p:sp>
        <p:nvSpPr>
          <p:cNvPr id="2" name="Titel 1"/>
          <p:cNvSpPr>
            <a:spLocks noGrp="1"/>
          </p:cNvSpPr>
          <p:nvPr>
            <p:ph type="title" hasCustomPrompt="1"/>
          </p:nvPr>
        </p:nvSpPr>
        <p:spPr/>
        <p:txBody>
          <a:bodyPr/>
          <a:lstStyle/>
          <a:p>
            <a:r>
              <a:rPr lang="en-GB" noProof="0" dirty="0"/>
              <a:t>Page title</a:t>
            </a:r>
          </a:p>
        </p:txBody>
      </p:sp>
      <p:sp>
        <p:nvSpPr>
          <p:cNvPr id="3" name="Tijdelijke aanduiding voor inhoud 2"/>
          <p:cNvSpPr>
            <a:spLocks noGrp="1"/>
          </p:cNvSpPr>
          <p:nvPr>
            <p:ph idx="1" hasCustomPrompt="1"/>
          </p:nvPr>
        </p:nvSpPr>
        <p:spPr/>
        <p:txBody>
          <a:bodyPr>
            <a:noAutofit/>
          </a:bodyPr>
          <a:lstStyle>
            <a:lvl1pPr>
              <a:defRPr lang="nl-NL" sz="2400">
                <a:effectLst/>
                <a:latin typeface="+mn-lt"/>
              </a:defRPr>
            </a:lvl1pPr>
            <a:lvl2pPr>
              <a:defRPr lang="nl-NL" sz="2400" baseline="0" smtClean="0">
                <a:effectLst/>
                <a:latin typeface="+mn-lt"/>
              </a:defRPr>
            </a:lvl2pPr>
          </a:lstStyle>
          <a:p>
            <a:pPr lvl="0"/>
            <a:r>
              <a:rPr lang="nl-NL" sz="2400" noProof="0" dirty="0">
                <a:effectLst/>
                <a:latin typeface="+mn-lt"/>
                <a:ea typeface="ＭＳ 明朝"/>
                <a:cs typeface="Times New Roman"/>
              </a:rPr>
              <a:t>Topic 1</a:t>
            </a:r>
          </a:p>
          <a:p>
            <a:pPr lvl="1"/>
            <a:r>
              <a:rPr lang="nl-NL" sz="2400" noProof="0" dirty="0">
                <a:effectLst/>
                <a:latin typeface="+mn-lt"/>
                <a:ea typeface="ＭＳ 明朝"/>
                <a:cs typeface="Times New Roman"/>
              </a:rPr>
              <a:t>Topic 1a</a:t>
            </a:r>
            <a:endParaRPr lang="nl-NL" sz="1200" noProof="0" dirty="0">
              <a:effectLst/>
              <a:latin typeface="Cambria"/>
              <a:ea typeface="ＭＳ 明朝"/>
              <a:cs typeface="Times New Roman"/>
            </a:endParaRPr>
          </a:p>
          <a:p>
            <a:pPr lvl="1"/>
            <a:r>
              <a:rPr lang="nl-NL" sz="2400" noProof="0" dirty="0">
                <a:effectLst/>
                <a:latin typeface="+mn-lt"/>
                <a:ea typeface="ＭＳ 明朝"/>
                <a:cs typeface="Times New Roman"/>
              </a:rPr>
              <a:t>Topic 1b</a:t>
            </a:r>
            <a:endParaRPr lang="nl-NL" sz="1200" noProof="0" dirty="0">
              <a:effectLst/>
              <a:latin typeface="Cambria"/>
              <a:ea typeface="ＭＳ 明朝"/>
              <a:cs typeface="Times New Roman"/>
            </a:endParaRPr>
          </a:p>
          <a:p>
            <a:pPr lvl="0"/>
            <a:r>
              <a:rPr lang="nl-NL" sz="2400" noProof="0" dirty="0">
                <a:effectLst/>
                <a:latin typeface="+mn-lt"/>
                <a:ea typeface="ＭＳ 明朝"/>
                <a:cs typeface="Times New Roman"/>
              </a:rPr>
              <a:t>Topic 2</a:t>
            </a:r>
            <a:endParaRPr lang="nl-NL" sz="1200" noProof="0" dirty="0">
              <a:effectLst/>
              <a:latin typeface="Cambria"/>
              <a:ea typeface="ＭＳ 明朝"/>
              <a:cs typeface="Times New Roman"/>
            </a:endParaRPr>
          </a:p>
          <a:p>
            <a:pPr lvl="0"/>
            <a:r>
              <a:rPr lang="nl-NL" sz="2400" noProof="0" dirty="0">
                <a:effectLst/>
                <a:latin typeface="+mn-lt"/>
                <a:ea typeface="ＭＳ 明朝"/>
                <a:cs typeface="Times New Roman"/>
              </a:rPr>
              <a:t>Topic 3</a:t>
            </a:r>
            <a:endParaRPr lang="nl-NL" sz="1200" noProof="0" dirty="0">
              <a:effectLst/>
              <a:latin typeface="Cambria"/>
              <a:ea typeface="ＭＳ 明朝"/>
              <a:cs typeface="Times New Roman"/>
            </a:endParaRPr>
          </a:p>
          <a:p>
            <a:pPr lvl="0"/>
            <a:r>
              <a:rPr lang="nl-NL" sz="2400" noProof="0" dirty="0">
                <a:effectLst/>
                <a:latin typeface="+mn-lt"/>
                <a:ea typeface="ＭＳ 明朝"/>
                <a:cs typeface="Times New Roman"/>
              </a:rPr>
              <a:t>Topic 4</a:t>
            </a:r>
            <a:endParaRPr lang="nl-NL" sz="1200" noProof="0" dirty="0">
              <a:effectLst/>
              <a:latin typeface="Cambria"/>
              <a:ea typeface="ＭＳ 明朝"/>
              <a:cs typeface="Times New Roman"/>
            </a:endParaRPr>
          </a:p>
          <a:p>
            <a:pPr lvl="0"/>
            <a:r>
              <a:rPr lang="nl-NL" sz="2400" noProof="0" dirty="0">
                <a:effectLst/>
                <a:latin typeface="+mn-lt"/>
                <a:ea typeface="ＭＳ 明朝"/>
                <a:cs typeface="Times New Roman"/>
              </a:rPr>
              <a:t>Topic 5</a:t>
            </a:r>
            <a:endParaRPr lang="nl-NL" sz="1200" noProof="0" dirty="0">
              <a:effectLst/>
              <a:latin typeface="Cambria"/>
              <a:ea typeface="ＭＳ 明朝"/>
              <a:cs typeface="Times New Roman"/>
            </a:endParaRPr>
          </a:p>
        </p:txBody>
      </p:sp>
      <p:sp>
        <p:nvSpPr>
          <p:cNvPr id="12" name="Tijdelijke aanduiding voor voettekst 4"/>
          <p:cNvSpPr>
            <a:spLocks noGrp="1"/>
          </p:cNvSpPr>
          <p:nvPr>
            <p:ph type="ftr" sz="quarter" idx="11"/>
          </p:nvPr>
        </p:nvSpPr>
        <p:spPr>
          <a:xfrm>
            <a:off x="939865" y="6210726"/>
            <a:ext cx="8039323" cy="365125"/>
          </a:xfrm>
          <a:prstGeom prst="rect">
            <a:avLst/>
          </a:prstGeom>
        </p:spPr>
        <p:txBody>
          <a:bodyPr anchor="ctr"/>
          <a:lstStyle>
            <a:lvl1pPr algn="r">
              <a:defRPr sz="1200">
                <a:solidFill>
                  <a:schemeClr val="tx1"/>
                </a:solidFill>
              </a:defRPr>
            </a:lvl1pPr>
          </a:lstStyle>
          <a:p>
            <a:endParaRPr lang="en-GB" noProof="0" dirty="0"/>
          </a:p>
        </p:txBody>
      </p:sp>
      <p:sp>
        <p:nvSpPr>
          <p:cNvPr id="5" name="Tijdelijke aanduiding voor inhoud 4"/>
          <p:cNvSpPr>
            <a:spLocks noGrp="1"/>
          </p:cNvSpPr>
          <p:nvPr>
            <p:ph sz="quarter" idx="12"/>
          </p:nvPr>
        </p:nvSpPr>
        <p:spPr>
          <a:xfrm>
            <a:off x="14715067" y="2895600"/>
            <a:ext cx="1219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3038672301"/>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6" name="Afbeelding 5" descr="Background_Devider_PPT_VH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1040841" y="2883590"/>
            <a:ext cx="7262575" cy="775111"/>
          </a:xfrm>
        </p:spPr>
        <p:txBody>
          <a:bodyPr/>
          <a:lstStyle>
            <a:lvl1pPr>
              <a:defRPr baseline="0">
                <a:solidFill>
                  <a:schemeClr val="bg1"/>
                </a:solidFill>
              </a:defRPr>
            </a:lvl1pPr>
          </a:lstStyle>
          <a:p>
            <a:r>
              <a:rPr lang="en-GB" noProof="0" dirty="0"/>
              <a:t>Title of divider</a:t>
            </a:r>
          </a:p>
        </p:txBody>
      </p:sp>
      <p:pic>
        <p:nvPicPr>
          <p:cNvPr id="7" name="Afbeelding 6" descr="VHL_logo_kleur_RGB_voetje.png"/>
          <p:cNvPicPr>
            <a:picLocks noChangeAspect="1"/>
          </p:cNvPicPr>
          <p:nvPr userDrawn="1"/>
        </p:nvPicPr>
        <p:blipFill rotWithShape="1">
          <a:blip r:embed="rId3">
            <a:extLst>
              <a:ext uri="{28A0092B-C50C-407E-A947-70E740481C1C}">
                <a14:useLocalDpi xmlns:a14="http://schemas.microsoft.com/office/drawing/2010/main" val="0"/>
              </a:ext>
            </a:extLst>
          </a:blip>
          <a:srcRect r="67742"/>
          <a:stretch/>
        </p:blipFill>
        <p:spPr>
          <a:xfrm>
            <a:off x="8851515" y="5907024"/>
            <a:ext cx="1077576" cy="950976"/>
          </a:xfrm>
          <a:prstGeom prst="rect">
            <a:avLst/>
          </a:prstGeom>
        </p:spPr>
      </p:pic>
      <p:sp>
        <p:nvSpPr>
          <p:cNvPr id="8" name="Tijdelijke aanduiding voor voettekst 4"/>
          <p:cNvSpPr>
            <a:spLocks noGrp="1"/>
          </p:cNvSpPr>
          <p:nvPr>
            <p:ph type="ftr" sz="quarter" idx="11"/>
          </p:nvPr>
        </p:nvSpPr>
        <p:spPr>
          <a:xfrm>
            <a:off x="939865" y="6210726"/>
            <a:ext cx="8039323" cy="365125"/>
          </a:xfrm>
          <a:prstGeom prst="rect">
            <a:avLst/>
          </a:prstGeom>
        </p:spPr>
        <p:txBody>
          <a:bodyPr anchor="ctr"/>
          <a:lstStyle>
            <a:lvl1pPr algn="r">
              <a:defRPr sz="1200">
                <a:solidFill>
                  <a:schemeClr val="tx1"/>
                </a:solidFill>
              </a:defRPr>
            </a:lvl1pPr>
          </a:lstStyle>
          <a:p>
            <a:endParaRPr lang="en-GB" noProof="0" dirty="0"/>
          </a:p>
        </p:txBody>
      </p:sp>
    </p:spTree>
    <p:extLst>
      <p:ext uri="{BB962C8B-B14F-4D97-AF65-F5344CB8AC3E}">
        <p14:creationId xmlns:p14="http://schemas.microsoft.com/office/powerpoint/2010/main" val="185597451"/>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Page with text">
    <p:spTree>
      <p:nvGrpSpPr>
        <p:cNvPr id="1" name=""/>
        <p:cNvGrpSpPr/>
        <p:nvPr/>
      </p:nvGrpSpPr>
      <p:grpSpPr>
        <a:xfrm>
          <a:off x="0" y="0"/>
          <a:ext cx="0" cy="0"/>
          <a:chOff x="0" y="0"/>
          <a:chExt cx="0" cy="0"/>
        </a:xfrm>
      </p:grpSpPr>
      <p:sp>
        <p:nvSpPr>
          <p:cNvPr id="7" name="Rechthoek 6"/>
          <p:cNvSpPr/>
          <p:nvPr userDrawn="1"/>
        </p:nvSpPr>
        <p:spPr>
          <a:xfrm>
            <a:off x="0" y="5882410"/>
            <a:ext cx="12192000" cy="9755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8" name="Afbeelding 7" descr="VHL_logo_kleur_RGB_voetje.png"/>
          <p:cNvPicPr>
            <a:picLocks noChangeAspect="1"/>
          </p:cNvPicPr>
          <p:nvPr userDrawn="1"/>
        </p:nvPicPr>
        <p:blipFill rotWithShape="1">
          <a:blip r:embed="rId2">
            <a:extLst>
              <a:ext uri="{28A0092B-C50C-407E-A947-70E740481C1C}">
                <a14:useLocalDpi xmlns:a14="http://schemas.microsoft.com/office/drawing/2010/main" val="0"/>
              </a:ext>
            </a:extLst>
          </a:blip>
          <a:srcRect r="67742"/>
          <a:stretch/>
        </p:blipFill>
        <p:spPr>
          <a:xfrm>
            <a:off x="8851515" y="5907024"/>
            <a:ext cx="1077576" cy="950976"/>
          </a:xfrm>
          <a:prstGeom prst="rect">
            <a:avLst/>
          </a:prstGeom>
        </p:spPr>
      </p:pic>
      <p:sp>
        <p:nvSpPr>
          <p:cNvPr id="9" name="Rechthoek 8"/>
          <p:cNvSpPr/>
          <p:nvPr userDrawn="1"/>
        </p:nvSpPr>
        <p:spPr>
          <a:xfrm>
            <a:off x="0" y="0"/>
            <a:ext cx="12192000" cy="9755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10" name="Afbeelding 9" descr="Line_2_PPT_VH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75591"/>
            <a:ext cx="12192000" cy="76200"/>
          </a:xfrm>
          <a:prstGeom prst="rect">
            <a:avLst/>
          </a:prstGeom>
        </p:spPr>
      </p:pic>
      <p:pic>
        <p:nvPicPr>
          <p:cNvPr id="11" name="Afbeelding 10" descr="Line_2_PPT_VH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806209"/>
            <a:ext cx="12192000" cy="76200"/>
          </a:xfrm>
          <a:prstGeom prst="rect">
            <a:avLst/>
          </a:prstGeom>
        </p:spPr>
      </p:pic>
      <p:sp>
        <p:nvSpPr>
          <p:cNvPr id="2" name="Titel 1"/>
          <p:cNvSpPr>
            <a:spLocks noGrp="1"/>
          </p:cNvSpPr>
          <p:nvPr>
            <p:ph type="title" hasCustomPrompt="1"/>
          </p:nvPr>
        </p:nvSpPr>
        <p:spPr/>
        <p:txBody>
          <a:bodyPr/>
          <a:lstStyle/>
          <a:p>
            <a:r>
              <a:rPr lang="en-GB" noProof="0" dirty="0"/>
              <a:t>Page title</a:t>
            </a:r>
          </a:p>
        </p:txBody>
      </p:sp>
      <p:sp>
        <p:nvSpPr>
          <p:cNvPr id="3" name="Tijdelijke aanduiding voor inhoud 2"/>
          <p:cNvSpPr>
            <a:spLocks noGrp="1"/>
          </p:cNvSpPr>
          <p:nvPr>
            <p:ph idx="1" hasCustomPrompt="1"/>
          </p:nvPr>
        </p:nvSpPr>
        <p:spPr/>
        <p:txBody>
          <a:bodyPr>
            <a:noAutofit/>
          </a:bodyPr>
          <a:lstStyle>
            <a:lvl1pPr marL="0" indent="0">
              <a:buNone/>
              <a:defRPr lang="nl-NL" sz="2400" b="0">
                <a:effectLst/>
                <a:latin typeface="+mn-lt"/>
              </a:defRPr>
            </a:lvl1pPr>
            <a:lvl2pPr>
              <a:defRPr lang="nl-NL" sz="800" smtClean="0">
                <a:effectLst/>
              </a:defRPr>
            </a:lvl2pPr>
          </a:lstStyle>
          <a:p>
            <a:r>
              <a:rPr lang="en-GB" sz="2400" b="1" noProof="0" dirty="0">
                <a:effectLst/>
                <a:latin typeface="+mn-lt"/>
                <a:ea typeface="ＭＳ 明朝"/>
                <a:cs typeface="Times New Roman"/>
              </a:rPr>
              <a:t>Add your text here</a:t>
            </a:r>
            <a:endParaRPr lang="en-GB" sz="1200" noProof="0" dirty="0">
              <a:effectLst/>
              <a:latin typeface="Cambria"/>
              <a:ea typeface="ＭＳ 明朝"/>
              <a:cs typeface="Times New Roman"/>
            </a:endParaRPr>
          </a:p>
          <a:p>
            <a:r>
              <a:rPr lang="en-GB" sz="2400" noProof="0" dirty="0" err="1">
                <a:effectLst/>
                <a:latin typeface="+mn-lt"/>
                <a:ea typeface="ＭＳ 明朝"/>
                <a:cs typeface="Times New Roman"/>
              </a:rPr>
              <a:t>Lorem</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ipsum</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dolor</a:t>
            </a:r>
            <a:r>
              <a:rPr lang="en-GB" sz="2400" noProof="0" dirty="0">
                <a:effectLst/>
                <a:latin typeface="+mn-lt"/>
                <a:ea typeface="ＭＳ 明朝"/>
                <a:cs typeface="Times New Roman"/>
              </a:rPr>
              <a:t> sit </a:t>
            </a:r>
            <a:r>
              <a:rPr lang="en-GB" sz="2400" noProof="0" dirty="0" err="1">
                <a:effectLst/>
                <a:latin typeface="+mn-lt"/>
                <a:ea typeface="ＭＳ 明朝"/>
                <a:cs typeface="Times New Roman"/>
              </a:rPr>
              <a:t>amet</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consectetur</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adipiscing</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elit</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Curabitur</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sed</a:t>
            </a:r>
            <a:r>
              <a:rPr lang="en-GB" sz="2400" noProof="0" dirty="0">
                <a:effectLst/>
                <a:latin typeface="+mn-lt"/>
                <a:ea typeface="ＭＳ 明朝"/>
                <a:cs typeface="Times New Roman"/>
              </a:rPr>
              <a:t> ante </a:t>
            </a:r>
            <a:r>
              <a:rPr lang="en-GB" sz="2400" noProof="0" dirty="0" err="1">
                <a:effectLst/>
                <a:latin typeface="+mn-lt"/>
                <a:ea typeface="ＭＳ 明朝"/>
                <a:cs typeface="Times New Roman"/>
              </a:rPr>
              <a:t>massa</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Suspendisse</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potenti</a:t>
            </a:r>
            <a:r>
              <a:rPr lang="en-GB" sz="2400" noProof="0" dirty="0">
                <a:effectLst/>
                <a:latin typeface="+mn-lt"/>
                <a:ea typeface="ＭＳ 明朝"/>
                <a:cs typeface="Times New Roman"/>
              </a:rPr>
              <a:t>. In </a:t>
            </a:r>
            <a:r>
              <a:rPr lang="en-GB" sz="2400" noProof="0" dirty="0" err="1">
                <a:effectLst/>
                <a:latin typeface="+mn-lt"/>
                <a:ea typeface="ＭＳ 明朝"/>
                <a:cs typeface="Times New Roman"/>
              </a:rPr>
              <a:t>quis</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odio</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nec</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enim</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tincidunt</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ullamcorper</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Aliquam</a:t>
            </a:r>
            <a:r>
              <a:rPr lang="en-GB" sz="2400" noProof="0" dirty="0">
                <a:effectLst/>
                <a:latin typeface="+mn-lt"/>
                <a:ea typeface="ＭＳ 明朝"/>
                <a:cs typeface="Times New Roman"/>
              </a:rPr>
              <a:t> non </a:t>
            </a:r>
            <a:r>
              <a:rPr lang="en-GB" sz="2400" noProof="0" dirty="0" err="1">
                <a:effectLst/>
                <a:latin typeface="+mn-lt"/>
                <a:ea typeface="ＭＳ 明朝"/>
                <a:cs typeface="Times New Roman"/>
              </a:rPr>
              <a:t>sapien</a:t>
            </a:r>
            <a:r>
              <a:rPr lang="en-GB" sz="2400" noProof="0" dirty="0">
                <a:effectLst/>
                <a:latin typeface="+mn-lt"/>
                <a:ea typeface="ＭＳ 明朝"/>
                <a:cs typeface="Times New Roman"/>
              </a:rPr>
              <a:t> in </a:t>
            </a:r>
            <a:r>
              <a:rPr lang="en-GB" sz="2400" noProof="0" dirty="0" err="1">
                <a:effectLst/>
                <a:latin typeface="+mn-lt"/>
                <a:ea typeface="ＭＳ 明朝"/>
                <a:cs typeface="Times New Roman"/>
              </a:rPr>
              <a:t>metus</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commodo</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feugiat</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Aliquam</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tincidunt</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mauris</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quis</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finibus</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tempor</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Etiam</a:t>
            </a:r>
            <a:r>
              <a:rPr lang="en-GB" sz="2400" noProof="0" dirty="0">
                <a:effectLst/>
                <a:latin typeface="+mn-lt"/>
                <a:ea typeface="ＭＳ 明朝"/>
                <a:cs typeface="Times New Roman"/>
              </a:rPr>
              <a:t> sit </a:t>
            </a:r>
            <a:r>
              <a:rPr lang="en-GB" sz="2400" noProof="0" dirty="0" err="1">
                <a:effectLst/>
                <a:latin typeface="+mn-lt"/>
                <a:ea typeface="ＭＳ 明朝"/>
                <a:cs typeface="Times New Roman"/>
              </a:rPr>
              <a:t>amet</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facilisis</a:t>
            </a:r>
            <a:r>
              <a:rPr lang="en-GB" sz="2400" noProof="0" dirty="0">
                <a:effectLst/>
                <a:latin typeface="+mn-lt"/>
                <a:ea typeface="ＭＳ 明朝"/>
                <a:cs typeface="Times New Roman"/>
              </a:rPr>
              <a:t> lacus. </a:t>
            </a:r>
            <a:r>
              <a:rPr lang="en-GB" sz="2400" noProof="0" dirty="0" err="1">
                <a:effectLst/>
                <a:latin typeface="+mn-lt"/>
                <a:ea typeface="ＭＳ 明朝"/>
                <a:cs typeface="Times New Roman"/>
              </a:rPr>
              <a:t>Duis</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libero</a:t>
            </a:r>
            <a:r>
              <a:rPr lang="en-GB" sz="2400" noProof="0" dirty="0">
                <a:effectLst/>
                <a:latin typeface="+mn-lt"/>
                <a:ea typeface="ＭＳ 明朝"/>
                <a:cs typeface="Times New Roman"/>
              </a:rPr>
              <a:t> lacus, </a:t>
            </a:r>
            <a:r>
              <a:rPr lang="en-GB" sz="2400" noProof="0" dirty="0" err="1">
                <a:effectLst/>
                <a:latin typeface="+mn-lt"/>
                <a:ea typeface="ＭＳ 明朝"/>
                <a:cs typeface="Times New Roman"/>
              </a:rPr>
              <a:t>lacinia</a:t>
            </a:r>
            <a:r>
              <a:rPr lang="en-GB" sz="2400" noProof="0" dirty="0">
                <a:effectLst/>
                <a:latin typeface="+mn-lt"/>
                <a:ea typeface="ＭＳ 明朝"/>
                <a:cs typeface="Times New Roman"/>
              </a:rPr>
              <a:t> et </a:t>
            </a:r>
            <a:r>
              <a:rPr lang="en-GB" sz="2400" noProof="0" dirty="0" err="1">
                <a:effectLst/>
                <a:latin typeface="+mn-lt"/>
                <a:ea typeface="ＭＳ 明朝"/>
                <a:cs typeface="Times New Roman"/>
              </a:rPr>
              <a:t>neque</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nec</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placerat</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consequat</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tellus</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Aliquam</a:t>
            </a:r>
            <a:r>
              <a:rPr lang="en-GB" sz="2400" noProof="0" dirty="0">
                <a:effectLst/>
                <a:latin typeface="+mn-lt"/>
                <a:ea typeface="ＭＳ 明朝"/>
                <a:cs typeface="Times New Roman"/>
              </a:rPr>
              <a:t> at </a:t>
            </a:r>
            <a:r>
              <a:rPr lang="en-GB" sz="2400" noProof="0" dirty="0" err="1">
                <a:effectLst/>
                <a:latin typeface="+mn-lt"/>
                <a:ea typeface="ＭＳ 明朝"/>
                <a:cs typeface="Times New Roman"/>
              </a:rPr>
              <a:t>interdum</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ipsum</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ut</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commodo</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metus</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Sed</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ut</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enim</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nec</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tortor</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lobortis</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pellentesque</a:t>
            </a:r>
            <a:r>
              <a:rPr lang="en-GB" sz="2400" noProof="0" dirty="0">
                <a:effectLst/>
                <a:latin typeface="+mn-lt"/>
                <a:ea typeface="ＭＳ 明朝"/>
                <a:cs typeface="Times New Roman"/>
              </a:rPr>
              <a:t> et ac </a:t>
            </a:r>
            <a:r>
              <a:rPr lang="en-GB" sz="2400" noProof="0" dirty="0" err="1">
                <a:effectLst/>
                <a:latin typeface="+mn-lt"/>
                <a:ea typeface="ＭＳ 明朝"/>
                <a:cs typeface="Times New Roman"/>
              </a:rPr>
              <a:t>arcu</a:t>
            </a:r>
            <a:r>
              <a:rPr lang="en-GB" sz="2400" noProof="0" dirty="0">
                <a:effectLst/>
                <a:latin typeface="+mn-lt"/>
                <a:ea typeface="ＭＳ 明朝"/>
                <a:cs typeface="Times New Roman"/>
              </a:rPr>
              <a:t>. </a:t>
            </a:r>
            <a:endParaRPr lang="en-GB" sz="1200" noProof="0" dirty="0">
              <a:effectLst/>
              <a:latin typeface="Cambria"/>
              <a:ea typeface="ＭＳ 明朝"/>
              <a:cs typeface="Times New Roman"/>
            </a:endParaRPr>
          </a:p>
        </p:txBody>
      </p:sp>
      <p:sp>
        <p:nvSpPr>
          <p:cNvPr id="12" name="Tijdelijke aanduiding voor voettekst 4"/>
          <p:cNvSpPr>
            <a:spLocks noGrp="1"/>
          </p:cNvSpPr>
          <p:nvPr>
            <p:ph type="ftr" sz="quarter" idx="11"/>
          </p:nvPr>
        </p:nvSpPr>
        <p:spPr>
          <a:xfrm>
            <a:off x="939865" y="6210726"/>
            <a:ext cx="8039323" cy="365125"/>
          </a:xfrm>
          <a:prstGeom prst="rect">
            <a:avLst/>
          </a:prstGeom>
        </p:spPr>
        <p:txBody>
          <a:bodyPr anchor="ctr"/>
          <a:lstStyle>
            <a:lvl1pPr algn="r">
              <a:defRPr sz="1200">
                <a:solidFill>
                  <a:schemeClr val="tx1"/>
                </a:solidFill>
              </a:defRPr>
            </a:lvl1pPr>
          </a:lstStyle>
          <a:p>
            <a:endParaRPr lang="en-GB" noProof="0" dirty="0"/>
          </a:p>
        </p:txBody>
      </p:sp>
    </p:spTree>
    <p:extLst>
      <p:ext uri="{BB962C8B-B14F-4D97-AF65-F5344CB8AC3E}">
        <p14:creationId xmlns:p14="http://schemas.microsoft.com/office/powerpoint/2010/main" val="1517754695"/>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age with photo">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3"/>
          </p:nvPr>
        </p:nvSpPr>
        <p:spPr>
          <a:xfrm>
            <a:off x="0" y="1051791"/>
            <a:ext cx="12192000" cy="4754419"/>
          </a:xfrm>
        </p:spPr>
        <p:txBody>
          <a:bodyPr/>
          <a:lstStyle/>
          <a:p>
            <a:r>
              <a:rPr lang="en-US"/>
              <a:t>Click icon to add picture</a:t>
            </a:r>
            <a:endParaRPr lang="nl-NL" dirty="0"/>
          </a:p>
        </p:txBody>
      </p:sp>
      <p:sp>
        <p:nvSpPr>
          <p:cNvPr id="7" name="Rechthoek 6"/>
          <p:cNvSpPr/>
          <p:nvPr userDrawn="1"/>
        </p:nvSpPr>
        <p:spPr>
          <a:xfrm>
            <a:off x="0" y="5882410"/>
            <a:ext cx="12192000" cy="9755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8" name="Afbeelding 7" descr="VHL_logo_kleur_RGB_voetje.png"/>
          <p:cNvPicPr>
            <a:picLocks noChangeAspect="1"/>
          </p:cNvPicPr>
          <p:nvPr userDrawn="1"/>
        </p:nvPicPr>
        <p:blipFill rotWithShape="1">
          <a:blip r:embed="rId2">
            <a:extLst>
              <a:ext uri="{28A0092B-C50C-407E-A947-70E740481C1C}">
                <a14:useLocalDpi xmlns:a14="http://schemas.microsoft.com/office/drawing/2010/main" val="0"/>
              </a:ext>
            </a:extLst>
          </a:blip>
          <a:srcRect r="67742"/>
          <a:stretch/>
        </p:blipFill>
        <p:spPr>
          <a:xfrm>
            <a:off x="8851515" y="5907024"/>
            <a:ext cx="1077576" cy="950976"/>
          </a:xfrm>
          <a:prstGeom prst="rect">
            <a:avLst/>
          </a:prstGeom>
        </p:spPr>
      </p:pic>
      <p:sp>
        <p:nvSpPr>
          <p:cNvPr id="9" name="Rechthoek 8"/>
          <p:cNvSpPr/>
          <p:nvPr userDrawn="1"/>
        </p:nvSpPr>
        <p:spPr>
          <a:xfrm>
            <a:off x="0" y="0"/>
            <a:ext cx="12192000" cy="9755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10" name="Afbeelding 9" descr="Line_2_PPT_VH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75591"/>
            <a:ext cx="12192000" cy="76200"/>
          </a:xfrm>
          <a:prstGeom prst="rect">
            <a:avLst/>
          </a:prstGeom>
        </p:spPr>
      </p:pic>
      <p:pic>
        <p:nvPicPr>
          <p:cNvPr id="11" name="Afbeelding 10" descr="Line_2_PPT_VH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806209"/>
            <a:ext cx="12192000" cy="76200"/>
          </a:xfrm>
          <a:prstGeom prst="rect">
            <a:avLst/>
          </a:prstGeom>
        </p:spPr>
      </p:pic>
      <p:sp>
        <p:nvSpPr>
          <p:cNvPr id="2" name="Titel 1"/>
          <p:cNvSpPr>
            <a:spLocks noGrp="1"/>
          </p:cNvSpPr>
          <p:nvPr>
            <p:ph type="title" hasCustomPrompt="1"/>
          </p:nvPr>
        </p:nvSpPr>
        <p:spPr/>
        <p:txBody>
          <a:bodyPr/>
          <a:lstStyle/>
          <a:p>
            <a:r>
              <a:rPr lang="en-GB" noProof="0" dirty="0"/>
              <a:t>Page title</a:t>
            </a:r>
            <a:endParaRPr lang="nl-NL" noProof="0" dirty="0"/>
          </a:p>
        </p:txBody>
      </p:sp>
      <p:sp>
        <p:nvSpPr>
          <p:cNvPr id="5" name="Tijdelijke aanduiding voor voettekst 4"/>
          <p:cNvSpPr>
            <a:spLocks noGrp="1"/>
          </p:cNvSpPr>
          <p:nvPr>
            <p:ph type="ftr" sz="quarter" idx="11"/>
          </p:nvPr>
        </p:nvSpPr>
        <p:spPr>
          <a:xfrm>
            <a:off x="939865" y="6210726"/>
            <a:ext cx="8039323" cy="365125"/>
          </a:xfrm>
          <a:prstGeom prst="rect">
            <a:avLst/>
          </a:prstGeom>
        </p:spPr>
        <p:txBody>
          <a:bodyPr anchor="ctr"/>
          <a:lstStyle>
            <a:lvl1pPr algn="r">
              <a:defRPr sz="1200">
                <a:solidFill>
                  <a:schemeClr val="tx1"/>
                </a:solidFill>
              </a:defRPr>
            </a:lvl1pPr>
          </a:lstStyle>
          <a:p>
            <a:endParaRPr lang="nl-NL" dirty="0"/>
          </a:p>
        </p:txBody>
      </p:sp>
    </p:spTree>
    <p:extLst>
      <p:ext uri="{BB962C8B-B14F-4D97-AF65-F5344CB8AC3E}">
        <p14:creationId xmlns:p14="http://schemas.microsoft.com/office/powerpoint/2010/main" val="3679224591"/>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age with photo and side note">
    <p:spTree>
      <p:nvGrpSpPr>
        <p:cNvPr id="1" name=""/>
        <p:cNvGrpSpPr/>
        <p:nvPr/>
      </p:nvGrpSpPr>
      <p:grpSpPr>
        <a:xfrm>
          <a:off x="0" y="0"/>
          <a:ext cx="0" cy="0"/>
          <a:chOff x="0" y="0"/>
          <a:chExt cx="0" cy="0"/>
        </a:xfrm>
      </p:grpSpPr>
      <p:sp>
        <p:nvSpPr>
          <p:cNvPr id="3" name="Rechthoek 2"/>
          <p:cNvSpPr/>
          <p:nvPr userDrawn="1"/>
        </p:nvSpPr>
        <p:spPr>
          <a:xfrm>
            <a:off x="9482667" y="1020042"/>
            <a:ext cx="2709333" cy="4830618"/>
          </a:xfrm>
          <a:prstGeom prst="rect">
            <a:avLst/>
          </a:prstGeom>
          <a:solidFill>
            <a:srgbClr val="00AF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
        <p:nvSpPr>
          <p:cNvPr id="12" name="Tijdelijke aanduiding voor afbeelding 11"/>
          <p:cNvSpPr>
            <a:spLocks noGrp="1"/>
          </p:cNvSpPr>
          <p:nvPr>
            <p:ph type="pic" sz="quarter" idx="13"/>
          </p:nvPr>
        </p:nvSpPr>
        <p:spPr>
          <a:xfrm>
            <a:off x="0" y="1051791"/>
            <a:ext cx="9482667" cy="4754419"/>
          </a:xfrm>
        </p:spPr>
        <p:txBody>
          <a:bodyPr/>
          <a:lstStyle/>
          <a:p>
            <a:r>
              <a:rPr lang="en-US"/>
              <a:t>Click icon to add picture</a:t>
            </a:r>
            <a:endParaRPr lang="nl-NL" dirty="0"/>
          </a:p>
        </p:txBody>
      </p:sp>
      <p:sp>
        <p:nvSpPr>
          <p:cNvPr id="7" name="Rechthoek 6"/>
          <p:cNvSpPr/>
          <p:nvPr userDrawn="1"/>
        </p:nvSpPr>
        <p:spPr>
          <a:xfrm>
            <a:off x="0" y="5882410"/>
            <a:ext cx="12192000" cy="9755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8" name="Afbeelding 7" descr="VHL_logo_kleur_RGB_voetje.png"/>
          <p:cNvPicPr>
            <a:picLocks noChangeAspect="1"/>
          </p:cNvPicPr>
          <p:nvPr userDrawn="1"/>
        </p:nvPicPr>
        <p:blipFill rotWithShape="1">
          <a:blip r:embed="rId2">
            <a:extLst>
              <a:ext uri="{28A0092B-C50C-407E-A947-70E740481C1C}">
                <a14:useLocalDpi xmlns:a14="http://schemas.microsoft.com/office/drawing/2010/main" val="0"/>
              </a:ext>
            </a:extLst>
          </a:blip>
          <a:srcRect r="67742"/>
          <a:stretch/>
        </p:blipFill>
        <p:spPr>
          <a:xfrm>
            <a:off x="8851515" y="5907024"/>
            <a:ext cx="1077576" cy="950976"/>
          </a:xfrm>
          <a:prstGeom prst="rect">
            <a:avLst/>
          </a:prstGeom>
        </p:spPr>
      </p:pic>
      <p:sp>
        <p:nvSpPr>
          <p:cNvPr id="9" name="Rechthoek 8"/>
          <p:cNvSpPr/>
          <p:nvPr userDrawn="1"/>
        </p:nvSpPr>
        <p:spPr>
          <a:xfrm>
            <a:off x="0" y="0"/>
            <a:ext cx="12192000" cy="9755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10" name="Afbeelding 9" descr="Line_2_PPT_VH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75591"/>
            <a:ext cx="12192000" cy="76200"/>
          </a:xfrm>
          <a:prstGeom prst="rect">
            <a:avLst/>
          </a:prstGeom>
        </p:spPr>
      </p:pic>
      <p:pic>
        <p:nvPicPr>
          <p:cNvPr id="11" name="Afbeelding 10" descr="Line_2_PPT_VH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806209"/>
            <a:ext cx="12192000" cy="76200"/>
          </a:xfrm>
          <a:prstGeom prst="rect">
            <a:avLst/>
          </a:prstGeom>
        </p:spPr>
      </p:pic>
      <p:sp>
        <p:nvSpPr>
          <p:cNvPr id="2" name="Titel 1"/>
          <p:cNvSpPr>
            <a:spLocks noGrp="1"/>
          </p:cNvSpPr>
          <p:nvPr>
            <p:ph type="title" hasCustomPrompt="1"/>
          </p:nvPr>
        </p:nvSpPr>
        <p:spPr/>
        <p:txBody>
          <a:bodyPr/>
          <a:lstStyle/>
          <a:p>
            <a:r>
              <a:rPr lang="en-GB" noProof="0" dirty="0"/>
              <a:t>Page title</a:t>
            </a:r>
            <a:endParaRPr lang="nl-NL" noProof="0" dirty="0"/>
          </a:p>
        </p:txBody>
      </p:sp>
      <p:sp>
        <p:nvSpPr>
          <p:cNvPr id="5" name="Tijdelijke aanduiding voor voettekst 4"/>
          <p:cNvSpPr>
            <a:spLocks noGrp="1"/>
          </p:cNvSpPr>
          <p:nvPr>
            <p:ph type="ftr" sz="quarter" idx="11"/>
          </p:nvPr>
        </p:nvSpPr>
        <p:spPr>
          <a:xfrm>
            <a:off x="939865" y="6210726"/>
            <a:ext cx="8039323" cy="365125"/>
          </a:xfrm>
          <a:prstGeom prst="rect">
            <a:avLst/>
          </a:prstGeom>
        </p:spPr>
        <p:txBody>
          <a:bodyPr anchor="ctr"/>
          <a:lstStyle>
            <a:lvl1pPr algn="r">
              <a:defRPr sz="1200">
                <a:solidFill>
                  <a:schemeClr val="tx1"/>
                </a:solidFill>
              </a:defRPr>
            </a:lvl1pPr>
          </a:lstStyle>
          <a:p>
            <a:endParaRPr lang="en-GB" noProof="0" dirty="0"/>
          </a:p>
        </p:txBody>
      </p:sp>
      <p:sp>
        <p:nvSpPr>
          <p:cNvPr id="14" name="Tijdelijke aanduiding voor tekst 3"/>
          <p:cNvSpPr>
            <a:spLocks noGrp="1"/>
          </p:cNvSpPr>
          <p:nvPr>
            <p:ph type="body" sz="quarter" idx="14" hasCustomPrompt="1"/>
          </p:nvPr>
        </p:nvSpPr>
        <p:spPr>
          <a:xfrm>
            <a:off x="9745134" y="1219200"/>
            <a:ext cx="2205181" cy="4375150"/>
          </a:xfrm>
        </p:spPr>
        <p:txBody>
          <a:bodyPr/>
          <a:lstStyle>
            <a:lvl1pPr marL="0" indent="0">
              <a:buFontTx/>
              <a:buNone/>
              <a:defRPr sz="1600">
                <a:solidFill>
                  <a:schemeClr val="tx1"/>
                </a:solidFill>
              </a:defRPr>
            </a:lvl1pPr>
          </a:lstStyle>
          <a:p>
            <a:r>
              <a:rPr lang="en-GB" sz="1600" noProof="0" dirty="0">
                <a:effectLst/>
                <a:latin typeface="+mn-lt"/>
                <a:ea typeface="ＭＳ 明朝"/>
                <a:cs typeface="Times New Roman"/>
              </a:rPr>
              <a:t>Add your text here</a:t>
            </a:r>
          </a:p>
          <a:p>
            <a:r>
              <a:rPr lang="en-GB" sz="1400" noProof="0" dirty="0" err="1">
                <a:effectLst/>
                <a:latin typeface="+mn-lt"/>
                <a:ea typeface="ＭＳ 明朝"/>
                <a:cs typeface="Times New Roman"/>
              </a:rPr>
              <a:t>Lorem</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ipsum</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dolor</a:t>
            </a:r>
            <a:r>
              <a:rPr lang="en-GB" sz="1400" noProof="0" dirty="0">
                <a:effectLst/>
                <a:latin typeface="+mn-lt"/>
                <a:ea typeface="ＭＳ 明朝"/>
                <a:cs typeface="Times New Roman"/>
              </a:rPr>
              <a:t> sit </a:t>
            </a:r>
            <a:r>
              <a:rPr lang="en-GB" sz="1400" noProof="0" dirty="0" err="1">
                <a:effectLst/>
                <a:latin typeface="+mn-lt"/>
                <a:ea typeface="ＭＳ 明朝"/>
                <a:cs typeface="Times New Roman"/>
              </a:rPr>
              <a:t>amet</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consectetur</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adipiscing</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elit</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Curabitur</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sed</a:t>
            </a:r>
            <a:r>
              <a:rPr lang="en-GB" sz="1400" noProof="0" dirty="0">
                <a:effectLst/>
                <a:latin typeface="+mn-lt"/>
                <a:ea typeface="ＭＳ 明朝"/>
                <a:cs typeface="Times New Roman"/>
              </a:rPr>
              <a:t> ante </a:t>
            </a:r>
            <a:r>
              <a:rPr lang="en-GB" sz="1400" noProof="0" dirty="0" err="1">
                <a:effectLst/>
                <a:latin typeface="+mn-lt"/>
                <a:ea typeface="ＭＳ 明朝"/>
                <a:cs typeface="Times New Roman"/>
              </a:rPr>
              <a:t>massa</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Suspendisse</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potenti</a:t>
            </a:r>
            <a:r>
              <a:rPr lang="en-GB" sz="1400" noProof="0" dirty="0">
                <a:effectLst/>
                <a:latin typeface="+mn-lt"/>
                <a:ea typeface="ＭＳ 明朝"/>
                <a:cs typeface="Times New Roman"/>
              </a:rPr>
              <a:t>. In </a:t>
            </a:r>
            <a:r>
              <a:rPr lang="en-GB" sz="1400" noProof="0" dirty="0" err="1">
                <a:effectLst/>
                <a:latin typeface="+mn-lt"/>
                <a:ea typeface="ＭＳ 明朝"/>
                <a:cs typeface="Times New Roman"/>
              </a:rPr>
              <a:t>quis</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odio</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nec</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enim</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tincidunt</a:t>
            </a:r>
            <a:r>
              <a:rPr lang="en-GB" sz="1400" noProof="0" dirty="0">
                <a:effectLst/>
                <a:latin typeface="+mn-lt"/>
                <a:ea typeface="ＭＳ 明朝"/>
                <a:cs typeface="Times New Roman"/>
              </a:rPr>
              <a:t> </a:t>
            </a:r>
            <a:endParaRPr lang="en-GB" sz="1400" noProof="0" dirty="0"/>
          </a:p>
        </p:txBody>
      </p:sp>
    </p:spTree>
    <p:extLst>
      <p:ext uri="{BB962C8B-B14F-4D97-AF65-F5344CB8AC3E}">
        <p14:creationId xmlns:p14="http://schemas.microsoft.com/office/powerpoint/2010/main" val="3026115885"/>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Page with photo and side note">
    <p:spTree>
      <p:nvGrpSpPr>
        <p:cNvPr id="1" name=""/>
        <p:cNvGrpSpPr/>
        <p:nvPr/>
      </p:nvGrpSpPr>
      <p:grpSpPr>
        <a:xfrm>
          <a:off x="0" y="0"/>
          <a:ext cx="0" cy="0"/>
          <a:chOff x="0" y="0"/>
          <a:chExt cx="0" cy="0"/>
        </a:xfrm>
      </p:grpSpPr>
      <p:sp>
        <p:nvSpPr>
          <p:cNvPr id="3" name="Rechthoek 2"/>
          <p:cNvSpPr/>
          <p:nvPr userDrawn="1"/>
        </p:nvSpPr>
        <p:spPr>
          <a:xfrm>
            <a:off x="9482667" y="1020042"/>
            <a:ext cx="2709333" cy="4830618"/>
          </a:xfrm>
          <a:prstGeom prst="rect">
            <a:avLst/>
          </a:prstGeom>
          <a:solidFill>
            <a:srgbClr val="F59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
        <p:nvSpPr>
          <p:cNvPr id="12" name="Tijdelijke aanduiding voor afbeelding 11"/>
          <p:cNvSpPr>
            <a:spLocks noGrp="1"/>
          </p:cNvSpPr>
          <p:nvPr>
            <p:ph type="pic" sz="quarter" idx="13"/>
          </p:nvPr>
        </p:nvSpPr>
        <p:spPr>
          <a:xfrm>
            <a:off x="0" y="1051791"/>
            <a:ext cx="9482667" cy="4754419"/>
          </a:xfrm>
        </p:spPr>
        <p:txBody>
          <a:bodyPr/>
          <a:lstStyle/>
          <a:p>
            <a:r>
              <a:rPr lang="en-US"/>
              <a:t>Click icon to add picture</a:t>
            </a:r>
            <a:endParaRPr lang="nl-NL" dirty="0"/>
          </a:p>
        </p:txBody>
      </p:sp>
      <p:sp>
        <p:nvSpPr>
          <p:cNvPr id="7" name="Rechthoek 6"/>
          <p:cNvSpPr/>
          <p:nvPr userDrawn="1"/>
        </p:nvSpPr>
        <p:spPr>
          <a:xfrm>
            <a:off x="0" y="5882410"/>
            <a:ext cx="12192000" cy="9755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8" name="Afbeelding 7" descr="VHL_logo_kleur_RGB_voetje.png"/>
          <p:cNvPicPr>
            <a:picLocks noChangeAspect="1"/>
          </p:cNvPicPr>
          <p:nvPr userDrawn="1"/>
        </p:nvPicPr>
        <p:blipFill rotWithShape="1">
          <a:blip r:embed="rId2">
            <a:extLst>
              <a:ext uri="{28A0092B-C50C-407E-A947-70E740481C1C}">
                <a14:useLocalDpi xmlns:a14="http://schemas.microsoft.com/office/drawing/2010/main" val="0"/>
              </a:ext>
            </a:extLst>
          </a:blip>
          <a:srcRect r="67742"/>
          <a:stretch/>
        </p:blipFill>
        <p:spPr>
          <a:xfrm>
            <a:off x="8851515" y="5907024"/>
            <a:ext cx="1077576" cy="950976"/>
          </a:xfrm>
          <a:prstGeom prst="rect">
            <a:avLst/>
          </a:prstGeom>
        </p:spPr>
      </p:pic>
      <p:sp>
        <p:nvSpPr>
          <p:cNvPr id="9" name="Rechthoek 8"/>
          <p:cNvSpPr/>
          <p:nvPr userDrawn="1"/>
        </p:nvSpPr>
        <p:spPr>
          <a:xfrm>
            <a:off x="0" y="0"/>
            <a:ext cx="12192000" cy="9755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10" name="Afbeelding 9" descr="Line_2_PPT_VH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75591"/>
            <a:ext cx="12192000" cy="76200"/>
          </a:xfrm>
          <a:prstGeom prst="rect">
            <a:avLst/>
          </a:prstGeom>
        </p:spPr>
      </p:pic>
      <p:pic>
        <p:nvPicPr>
          <p:cNvPr id="11" name="Afbeelding 10" descr="Line_2_PPT_VH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806209"/>
            <a:ext cx="12192000" cy="76200"/>
          </a:xfrm>
          <a:prstGeom prst="rect">
            <a:avLst/>
          </a:prstGeom>
        </p:spPr>
      </p:pic>
      <p:sp>
        <p:nvSpPr>
          <p:cNvPr id="2" name="Titel 1"/>
          <p:cNvSpPr>
            <a:spLocks noGrp="1"/>
          </p:cNvSpPr>
          <p:nvPr>
            <p:ph type="title" hasCustomPrompt="1"/>
          </p:nvPr>
        </p:nvSpPr>
        <p:spPr/>
        <p:txBody>
          <a:bodyPr/>
          <a:lstStyle/>
          <a:p>
            <a:r>
              <a:rPr lang="en-GB" noProof="0" dirty="0"/>
              <a:t>Page title</a:t>
            </a:r>
            <a:endParaRPr lang="nl-NL" noProof="0" dirty="0"/>
          </a:p>
        </p:txBody>
      </p:sp>
      <p:sp>
        <p:nvSpPr>
          <p:cNvPr id="5" name="Tijdelijke aanduiding voor voettekst 4"/>
          <p:cNvSpPr>
            <a:spLocks noGrp="1"/>
          </p:cNvSpPr>
          <p:nvPr>
            <p:ph type="ftr" sz="quarter" idx="11"/>
          </p:nvPr>
        </p:nvSpPr>
        <p:spPr>
          <a:xfrm>
            <a:off x="939865" y="6210726"/>
            <a:ext cx="8039323" cy="365125"/>
          </a:xfrm>
          <a:prstGeom prst="rect">
            <a:avLst/>
          </a:prstGeom>
        </p:spPr>
        <p:txBody>
          <a:bodyPr anchor="ctr"/>
          <a:lstStyle>
            <a:lvl1pPr algn="r">
              <a:defRPr sz="1200">
                <a:solidFill>
                  <a:schemeClr val="tx1"/>
                </a:solidFill>
              </a:defRPr>
            </a:lvl1pPr>
          </a:lstStyle>
          <a:p>
            <a:endParaRPr lang="en-GB" noProof="0" dirty="0"/>
          </a:p>
        </p:txBody>
      </p:sp>
      <p:sp>
        <p:nvSpPr>
          <p:cNvPr id="15" name="Tijdelijke aanduiding voor tekst 3"/>
          <p:cNvSpPr>
            <a:spLocks noGrp="1"/>
          </p:cNvSpPr>
          <p:nvPr>
            <p:ph type="body" sz="quarter" idx="14" hasCustomPrompt="1"/>
          </p:nvPr>
        </p:nvSpPr>
        <p:spPr>
          <a:xfrm>
            <a:off x="9745134" y="1219200"/>
            <a:ext cx="2205181" cy="4375150"/>
          </a:xfrm>
        </p:spPr>
        <p:txBody>
          <a:bodyPr/>
          <a:lstStyle>
            <a:lvl1pPr marL="0" indent="0">
              <a:buFontTx/>
              <a:buNone/>
              <a:defRPr sz="1600">
                <a:solidFill>
                  <a:schemeClr val="tx1"/>
                </a:solidFill>
              </a:defRPr>
            </a:lvl1pPr>
          </a:lstStyle>
          <a:p>
            <a:r>
              <a:rPr lang="en-GB" sz="1600" noProof="0" dirty="0">
                <a:effectLst/>
                <a:latin typeface="+mn-lt"/>
                <a:ea typeface="ＭＳ 明朝"/>
                <a:cs typeface="Times New Roman"/>
              </a:rPr>
              <a:t>Add your text here</a:t>
            </a:r>
          </a:p>
          <a:p>
            <a:r>
              <a:rPr lang="en-GB" sz="1400" noProof="0" dirty="0" err="1">
                <a:effectLst/>
                <a:latin typeface="+mn-lt"/>
                <a:ea typeface="ＭＳ 明朝"/>
                <a:cs typeface="Times New Roman"/>
              </a:rPr>
              <a:t>Lorem</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ipsum</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dolor</a:t>
            </a:r>
            <a:r>
              <a:rPr lang="en-GB" sz="1400" noProof="0" dirty="0">
                <a:effectLst/>
                <a:latin typeface="+mn-lt"/>
                <a:ea typeface="ＭＳ 明朝"/>
                <a:cs typeface="Times New Roman"/>
              </a:rPr>
              <a:t> sit </a:t>
            </a:r>
            <a:r>
              <a:rPr lang="en-GB" sz="1400" noProof="0" dirty="0" err="1">
                <a:effectLst/>
                <a:latin typeface="+mn-lt"/>
                <a:ea typeface="ＭＳ 明朝"/>
                <a:cs typeface="Times New Roman"/>
              </a:rPr>
              <a:t>amet</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consectetur</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adipiscing</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elit</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Curabitur</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sed</a:t>
            </a:r>
            <a:r>
              <a:rPr lang="en-GB" sz="1400" noProof="0" dirty="0">
                <a:effectLst/>
                <a:latin typeface="+mn-lt"/>
                <a:ea typeface="ＭＳ 明朝"/>
                <a:cs typeface="Times New Roman"/>
              </a:rPr>
              <a:t> ante </a:t>
            </a:r>
            <a:r>
              <a:rPr lang="en-GB" sz="1400" noProof="0" dirty="0" err="1">
                <a:effectLst/>
                <a:latin typeface="+mn-lt"/>
                <a:ea typeface="ＭＳ 明朝"/>
                <a:cs typeface="Times New Roman"/>
              </a:rPr>
              <a:t>massa</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Suspendisse</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potenti</a:t>
            </a:r>
            <a:r>
              <a:rPr lang="en-GB" sz="1400" noProof="0" dirty="0">
                <a:effectLst/>
                <a:latin typeface="+mn-lt"/>
                <a:ea typeface="ＭＳ 明朝"/>
                <a:cs typeface="Times New Roman"/>
              </a:rPr>
              <a:t>. In </a:t>
            </a:r>
            <a:r>
              <a:rPr lang="en-GB" sz="1400" noProof="0" dirty="0" err="1">
                <a:effectLst/>
                <a:latin typeface="+mn-lt"/>
                <a:ea typeface="ＭＳ 明朝"/>
                <a:cs typeface="Times New Roman"/>
              </a:rPr>
              <a:t>quis</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odio</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nec</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enim</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tincidunt</a:t>
            </a:r>
            <a:r>
              <a:rPr lang="en-GB" sz="1400" noProof="0" dirty="0">
                <a:effectLst/>
                <a:latin typeface="+mn-lt"/>
                <a:ea typeface="ＭＳ 明朝"/>
                <a:cs typeface="Times New Roman"/>
              </a:rPr>
              <a:t> </a:t>
            </a:r>
            <a:endParaRPr lang="en-GB" sz="1400" noProof="0" dirty="0"/>
          </a:p>
        </p:txBody>
      </p:sp>
    </p:spTree>
    <p:extLst>
      <p:ext uri="{BB962C8B-B14F-4D97-AF65-F5344CB8AC3E}">
        <p14:creationId xmlns:p14="http://schemas.microsoft.com/office/powerpoint/2010/main" val="232295778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37B03B-ADF5-45C5-8C51-D6047C1D7756}" type="datetimeFigureOut">
              <a:rPr lang="en-US" smtClean="0"/>
              <a:t>12/19/2020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151CB-B7BC-4408-9445-61F9310DA324}" type="slidenum">
              <a:rPr lang="en-US" smtClean="0"/>
              <a:t>‹#›</a:t>
            </a:fld>
            <a:endParaRPr lang="en-US"/>
          </a:p>
        </p:txBody>
      </p:sp>
    </p:spTree>
    <p:extLst>
      <p:ext uri="{BB962C8B-B14F-4D97-AF65-F5344CB8AC3E}">
        <p14:creationId xmlns:p14="http://schemas.microsoft.com/office/powerpoint/2010/main" val="22486148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Page with photo and side note">
    <p:spTree>
      <p:nvGrpSpPr>
        <p:cNvPr id="1" name=""/>
        <p:cNvGrpSpPr/>
        <p:nvPr/>
      </p:nvGrpSpPr>
      <p:grpSpPr>
        <a:xfrm>
          <a:off x="0" y="0"/>
          <a:ext cx="0" cy="0"/>
          <a:chOff x="0" y="0"/>
          <a:chExt cx="0" cy="0"/>
        </a:xfrm>
      </p:grpSpPr>
      <p:sp>
        <p:nvSpPr>
          <p:cNvPr id="3" name="Rechthoek 2"/>
          <p:cNvSpPr/>
          <p:nvPr userDrawn="1"/>
        </p:nvSpPr>
        <p:spPr>
          <a:xfrm>
            <a:off x="9482667" y="1020042"/>
            <a:ext cx="2709333" cy="4830618"/>
          </a:xfrm>
          <a:prstGeom prst="rect">
            <a:avLst/>
          </a:prstGeom>
          <a:solidFill>
            <a:srgbClr val="C8D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
        <p:nvSpPr>
          <p:cNvPr id="12" name="Tijdelijke aanduiding voor afbeelding 11"/>
          <p:cNvSpPr>
            <a:spLocks noGrp="1"/>
          </p:cNvSpPr>
          <p:nvPr>
            <p:ph type="pic" sz="quarter" idx="13"/>
          </p:nvPr>
        </p:nvSpPr>
        <p:spPr>
          <a:xfrm>
            <a:off x="0" y="1051791"/>
            <a:ext cx="9482667" cy="4754419"/>
          </a:xfrm>
        </p:spPr>
        <p:txBody>
          <a:bodyPr/>
          <a:lstStyle/>
          <a:p>
            <a:r>
              <a:rPr lang="en-US"/>
              <a:t>Click icon to add picture</a:t>
            </a:r>
            <a:endParaRPr lang="nl-NL" dirty="0"/>
          </a:p>
        </p:txBody>
      </p:sp>
      <p:sp>
        <p:nvSpPr>
          <p:cNvPr id="7" name="Rechthoek 6"/>
          <p:cNvSpPr/>
          <p:nvPr userDrawn="1"/>
        </p:nvSpPr>
        <p:spPr>
          <a:xfrm>
            <a:off x="0" y="5882410"/>
            <a:ext cx="12192000" cy="9755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8" name="Afbeelding 7" descr="VHL_logo_kleur_RGB_voetje.png"/>
          <p:cNvPicPr>
            <a:picLocks noChangeAspect="1"/>
          </p:cNvPicPr>
          <p:nvPr userDrawn="1"/>
        </p:nvPicPr>
        <p:blipFill rotWithShape="1">
          <a:blip r:embed="rId2">
            <a:extLst>
              <a:ext uri="{28A0092B-C50C-407E-A947-70E740481C1C}">
                <a14:useLocalDpi xmlns:a14="http://schemas.microsoft.com/office/drawing/2010/main" val="0"/>
              </a:ext>
            </a:extLst>
          </a:blip>
          <a:srcRect r="67742"/>
          <a:stretch/>
        </p:blipFill>
        <p:spPr>
          <a:xfrm>
            <a:off x="8851515" y="5907024"/>
            <a:ext cx="1077576" cy="950976"/>
          </a:xfrm>
          <a:prstGeom prst="rect">
            <a:avLst/>
          </a:prstGeom>
        </p:spPr>
      </p:pic>
      <p:sp>
        <p:nvSpPr>
          <p:cNvPr id="9" name="Rechthoek 8"/>
          <p:cNvSpPr/>
          <p:nvPr userDrawn="1"/>
        </p:nvSpPr>
        <p:spPr>
          <a:xfrm>
            <a:off x="0" y="0"/>
            <a:ext cx="12192000" cy="9755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10" name="Afbeelding 9" descr="Line_2_PPT_VH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75591"/>
            <a:ext cx="12192000" cy="76200"/>
          </a:xfrm>
          <a:prstGeom prst="rect">
            <a:avLst/>
          </a:prstGeom>
        </p:spPr>
      </p:pic>
      <p:pic>
        <p:nvPicPr>
          <p:cNvPr id="11" name="Afbeelding 10" descr="Line_2_PPT_VH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806209"/>
            <a:ext cx="12192000" cy="76200"/>
          </a:xfrm>
          <a:prstGeom prst="rect">
            <a:avLst/>
          </a:prstGeom>
        </p:spPr>
      </p:pic>
      <p:sp>
        <p:nvSpPr>
          <p:cNvPr id="2" name="Titel 1"/>
          <p:cNvSpPr>
            <a:spLocks noGrp="1"/>
          </p:cNvSpPr>
          <p:nvPr>
            <p:ph type="title" hasCustomPrompt="1"/>
          </p:nvPr>
        </p:nvSpPr>
        <p:spPr/>
        <p:txBody>
          <a:bodyPr/>
          <a:lstStyle/>
          <a:p>
            <a:r>
              <a:rPr lang="en-GB" noProof="0" dirty="0"/>
              <a:t>Page title</a:t>
            </a:r>
            <a:endParaRPr lang="nl-NL" noProof="0" dirty="0"/>
          </a:p>
        </p:txBody>
      </p:sp>
      <p:sp>
        <p:nvSpPr>
          <p:cNvPr id="5" name="Tijdelijke aanduiding voor voettekst 4"/>
          <p:cNvSpPr>
            <a:spLocks noGrp="1"/>
          </p:cNvSpPr>
          <p:nvPr>
            <p:ph type="ftr" sz="quarter" idx="11"/>
          </p:nvPr>
        </p:nvSpPr>
        <p:spPr>
          <a:xfrm>
            <a:off x="939865" y="6210726"/>
            <a:ext cx="8039323" cy="365125"/>
          </a:xfrm>
          <a:prstGeom prst="rect">
            <a:avLst/>
          </a:prstGeom>
        </p:spPr>
        <p:txBody>
          <a:bodyPr anchor="ctr"/>
          <a:lstStyle>
            <a:lvl1pPr algn="r">
              <a:defRPr sz="1200">
                <a:solidFill>
                  <a:schemeClr val="tx1"/>
                </a:solidFill>
              </a:defRPr>
            </a:lvl1pPr>
          </a:lstStyle>
          <a:p>
            <a:endParaRPr lang="en-GB" noProof="0" dirty="0"/>
          </a:p>
        </p:txBody>
      </p:sp>
      <p:sp>
        <p:nvSpPr>
          <p:cNvPr id="15" name="Tijdelijke aanduiding voor tekst 3"/>
          <p:cNvSpPr>
            <a:spLocks noGrp="1"/>
          </p:cNvSpPr>
          <p:nvPr>
            <p:ph type="body" sz="quarter" idx="14" hasCustomPrompt="1"/>
          </p:nvPr>
        </p:nvSpPr>
        <p:spPr>
          <a:xfrm>
            <a:off x="9745134" y="1219200"/>
            <a:ext cx="2205181" cy="4375150"/>
          </a:xfrm>
        </p:spPr>
        <p:txBody>
          <a:bodyPr/>
          <a:lstStyle>
            <a:lvl1pPr marL="0" indent="0">
              <a:buFontTx/>
              <a:buNone/>
              <a:defRPr sz="1600">
                <a:solidFill>
                  <a:schemeClr val="tx1"/>
                </a:solidFill>
              </a:defRPr>
            </a:lvl1pPr>
          </a:lstStyle>
          <a:p>
            <a:r>
              <a:rPr lang="en-GB" sz="1600" noProof="0" dirty="0">
                <a:effectLst/>
                <a:latin typeface="+mn-lt"/>
                <a:ea typeface="ＭＳ 明朝"/>
                <a:cs typeface="Times New Roman"/>
              </a:rPr>
              <a:t>Add your text here</a:t>
            </a:r>
          </a:p>
          <a:p>
            <a:r>
              <a:rPr lang="en-GB" sz="1400" noProof="0" dirty="0" err="1">
                <a:effectLst/>
                <a:latin typeface="+mn-lt"/>
                <a:ea typeface="ＭＳ 明朝"/>
                <a:cs typeface="Times New Roman"/>
              </a:rPr>
              <a:t>Lorem</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ipsum</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dolor</a:t>
            </a:r>
            <a:r>
              <a:rPr lang="en-GB" sz="1400" noProof="0" dirty="0">
                <a:effectLst/>
                <a:latin typeface="+mn-lt"/>
                <a:ea typeface="ＭＳ 明朝"/>
                <a:cs typeface="Times New Roman"/>
              </a:rPr>
              <a:t> sit </a:t>
            </a:r>
            <a:r>
              <a:rPr lang="en-GB" sz="1400" noProof="0" dirty="0" err="1">
                <a:effectLst/>
                <a:latin typeface="+mn-lt"/>
                <a:ea typeface="ＭＳ 明朝"/>
                <a:cs typeface="Times New Roman"/>
              </a:rPr>
              <a:t>amet</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consectetur</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adipiscing</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elit</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Curabitur</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sed</a:t>
            </a:r>
            <a:r>
              <a:rPr lang="en-GB" sz="1400" noProof="0" dirty="0">
                <a:effectLst/>
                <a:latin typeface="+mn-lt"/>
                <a:ea typeface="ＭＳ 明朝"/>
                <a:cs typeface="Times New Roman"/>
              </a:rPr>
              <a:t> ante </a:t>
            </a:r>
            <a:r>
              <a:rPr lang="en-GB" sz="1400" noProof="0" dirty="0" err="1">
                <a:effectLst/>
                <a:latin typeface="+mn-lt"/>
                <a:ea typeface="ＭＳ 明朝"/>
                <a:cs typeface="Times New Roman"/>
              </a:rPr>
              <a:t>massa</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Suspendisse</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potenti</a:t>
            </a:r>
            <a:r>
              <a:rPr lang="en-GB" sz="1400" noProof="0" dirty="0">
                <a:effectLst/>
                <a:latin typeface="+mn-lt"/>
                <a:ea typeface="ＭＳ 明朝"/>
                <a:cs typeface="Times New Roman"/>
              </a:rPr>
              <a:t>. In </a:t>
            </a:r>
            <a:r>
              <a:rPr lang="en-GB" sz="1400" noProof="0" dirty="0" err="1">
                <a:effectLst/>
                <a:latin typeface="+mn-lt"/>
                <a:ea typeface="ＭＳ 明朝"/>
                <a:cs typeface="Times New Roman"/>
              </a:rPr>
              <a:t>quis</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odio</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nec</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enim</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tincidunt</a:t>
            </a:r>
            <a:r>
              <a:rPr lang="en-GB" sz="1400" noProof="0" dirty="0">
                <a:effectLst/>
                <a:latin typeface="+mn-lt"/>
                <a:ea typeface="ＭＳ 明朝"/>
                <a:cs typeface="Times New Roman"/>
              </a:rPr>
              <a:t> </a:t>
            </a:r>
            <a:endParaRPr lang="en-GB" sz="1400" noProof="0" dirty="0"/>
          </a:p>
        </p:txBody>
      </p:sp>
    </p:spTree>
    <p:extLst>
      <p:ext uri="{BB962C8B-B14F-4D97-AF65-F5344CB8AC3E}">
        <p14:creationId xmlns:p14="http://schemas.microsoft.com/office/powerpoint/2010/main" val="4109709943"/>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B37B03B-ADF5-45C5-8C51-D6047C1D7756}" type="datetimeFigureOut">
              <a:rPr lang="en-US" smtClean="0"/>
              <a:t>12/19/2020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151CB-B7BC-4408-9445-61F9310DA324}" type="slidenum">
              <a:rPr lang="en-US" smtClean="0"/>
              <a:t>‹#›</a:t>
            </a:fld>
            <a:endParaRPr lang="en-US"/>
          </a:p>
        </p:txBody>
      </p:sp>
    </p:spTree>
    <p:extLst>
      <p:ext uri="{BB962C8B-B14F-4D97-AF65-F5344CB8AC3E}">
        <p14:creationId xmlns:p14="http://schemas.microsoft.com/office/powerpoint/2010/main" val="2837456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37B03B-ADF5-45C5-8C51-D6047C1D7756}" type="datetimeFigureOut">
              <a:rPr lang="en-US" smtClean="0"/>
              <a:t>12/19/2020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C151CB-B7BC-4408-9445-61F9310DA324}" type="slidenum">
              <a:rPr lang="en-US" smtClean="0"/>
              <a:t>‹#›</a:t>
            </a:fld>
            <a:endParaRPr lang="en-US"/>
          </a:p>
        </p:txBody>
      </p:sp>
    </p:spTree>
    <p:extLst>
      <p:ext uri="{BB962C8B-B14F-4D97-AF65-F5344CB8AC3E}">
        <p14:creationId xmlns:p14="http://schemas.microsoft.com/office/powerpoint/2010/main" val="3750442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37B03B-ADF5-45C5-8C51-D6047C1D7756}" type="datetimeFigureOut">
              <a:rPr lang="en-US" smtClean="0"/>
              <a:t>12/19/2020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C151CB-B7BC-4408-9445-61F9310DA324}" type="slidenum">
              <a:rPr lang="en-US" smtClean="0"/>
              <a:t>‹#›</a:t>
            </a:fld>
            <a:endParaRPr lang="en-US"/>
          </a:p>
        </p:txBody>
      </p:sp>
    </p:spTree>
    <p:extLst>
      <p:ext uri="{BB962C8B-B14F-4D97-AF65-F5344CB8AC3E}">
        <p14:creationId xmlns:p14="http://schemas.microsoft.com/office/powerpoint/2010/main" val="3613514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37B03B-ADF5-45C5-8C51-D6047C1D7756}" type="datetimeFigureOut">
              <a:rPr lang="en-US" smtClean="0"/>
              <a:t>12/19/2020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C151CB-B7BC-4408-9445-61F9310DA324}" type="slidenum">
              <a:rPr lang="en-US" smtClean="0"/>
              <a:t>‹#›</a:t>
            </a:fld>
            <a:endParaRPr lang="en-US"/>
          </a:p>
        </p:txBody>
      </p:sp>
    </p:spTree>
    <p:extLst>
      <p:ext uri="{BB962C8B-B14F-4D97-AF65-F5344CB8AC3E}">
        <p14:creationId xmlns:p14="http://schemas.microsoft.com/office/powerpoint/2010/main" val="4200548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37B03B-ADF5-45C5-8C51-D6047C1D7756}" type="datetimeFigureOut">
              <a:rPr lang="en-US" smtClean="0"/>
              <a:t>12/19/2020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C151CB-B7BC-4408-9445-61F9310DA324}" type="slidenum">
              <a:rPr lang="en-US" smtClean="0"/>
              <a:t>‹#›</a:t>
            </a:fld>
            <a:endParaRPr lang="en-US"/>
          </a:p>
        </p:txBody>
      </p:sp>
    </p:spTree>
    <p:extLst>
      <p:ext uri="{BB962C8B-B14F-4D97-AF65-F5344CB8AC3E}">
        <p14:creationId xmlns:p14="http://schemas.microsoft.com/office/powerpoint/2010/main" val="2780691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B37B03B-ADF5-45C5-8C51-D6047C1D7756}" type="datetimeFigureOut">
              <a:rPr lang="en-US" smtClean="0"/>
              <a:t>12/19/2020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C151CB-B7BC-4408-9445-61F9310DA324}" type="slidenum">
              <a:rPr lang="en-US" smtClean="0"/>
              <a:t>‹#›</a:t>
            </a:fld>
            <a:endParaRPr lang="en-US"/>
          </a:p>
        </p:txBody>
      </p:sp>
    </p:spTree>
    <p:extLst>
      <p:ext uri="{BB962C8B-B14F-4D97-AF65-F5344CB8AC3E}">
        <p14:creationId xmlns:p14="http://schemas.microsoft.com/office/powerpoint/2010/main" val="706032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B37B03B-ADF5-45C5-8C51-D6047C1D7756}" type="datetimeFigureOut">
              <a:rPr lang="en-US" smtClean="0"/>
              <a:t>12/19/2020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C151CB-B7BC-4408-9445-61F9310DA324}" type="slidenum">
              <a:rPr lang="en-US" smtClean="0"/>
              <a:t>‹#›</a:t>
            </a:fld>
            <a:endParaRPr lang="en-US"/>
          </a:p>
        </p:txBody>
      </p:sp>
    </p:spTree>
    <p:extLst>
      <p:ext uri="{BB962C8B-B14F-4D97-AF65-F5344CB8AC3E}">
        <p14:creationId xmlns:p14="http://schemas.microsoft.com/office/powerpoint/2010/main" val="1212954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37B03B-ADF5-45C5-8C51-D6047C1D7756}" type="datetimeFigureOut">
              <a:rPr lang="en-US" smtClean="0"/>
              <a:t>12/19/2020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C151CB-B7BC-4408-9445-61F9310DA324}" type="slidenum">
              <a:rPr lang="en-US" smtClean="0"/>
              <a:t>‹#›</a:t>
            </a:fld>
            <a:endParaRPr lang="en-US"/>
          </a:p>
        </p:txBody>
      </p:sp>
    </p:spTree>
    <p:extLst>
      <p:ext uri="{BB962C8B-B14F-4D97-AF65-F5344CB8AC3E}">
        <p14:creationId xmlns:p14="http://schemas.microsoft.com/office/powerpoint/2010/main" val="3332099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939864" y="240000"/>
            <a:ext cx="10312272" cy="616654"/>
          </a:xfrm>
          <a:prstGeom prst="rect">
            <a:avLst/>
          </a:prstGeom>
        </p:spPr>
        <p:txBody>
          <a:bodyPr vert="horz" lIns="91440" tIns="45720" rIns="91440" bIns="45720" rtlCol="0" anchor="t">
            <a:normAutofit/>
          </a:bodyPr>
          <a:lstStyle/>
          <a:p>
            <a:r>
              <a:rPr lang="nl-NL" noProof="0" dirty="0"/>
              <a:t>Paginatitel</a:t>
            </a:r>
          </a:p>
        </p:txBody>
      </p:sp>
      <p:sp>
        <p:nvSpPr>
          <p:cNvPr id="3" name="Tijdelijke aanduiding voor tekst 2"/>
          <p:cNvSpPr>
            <a:spLocks noGrp="1"/>
          </p:cNvSpPr>
          <p:nvPr>
            <p:ph type="body" idx="1"/>
          </p:nvPr>
        </p:nvSpPr>
        <p:spPr>
          <a:xfrm>
            <a:off x="939864" y="1600201"/>
            <a:ext cx="10312272" cy="3928143"/>
          </a:xfrm>
          <a:prstGeom prst="rect">
            <a:avLst/>
          </a:prstGeom>
        </p:spPr>
        <p:txBody>
          <a:bodyPr vert="horz" lIns="91440" tIns="45720" rIns="91440" bIns="45720" rtlCol="0">
            <a:normAutofit/>
          </a:bodyPr>
          <a:lstStyle/>
          <a:p>
            <a:pPr lvl="0"/>
            <a:r>
              <a:rPr lang="nl-NL" sz="2400" noProof="0" dirty="0">
                <a:effectLst/>
                <a:latin typeface="+mn-lt"/>
                <a:ea typeface="ＭＳ 明朝"/>
                <a:cs typeface="Times New Roman"/>
              </a:rPr>
              <a:t>Onderwerp 1</a:t>
            </a:r>
            <a:endParaRPr lang="nl-NL" sz="1200" noProof="0" dirty="0">
              <a:effectLst/>
              <a:latin typeface="Cambria"/>
              <a:ea typeface="ＭＳ 明朝"/>
              <a:cs typeface="Times New Roman"/>
            </a:endParaRPr>
          </a:p>
          <a:p>
            <a:pPr lvl="1"/>
            <a:r>
              <a:rPr lang="nl-NL" sz="2400" noProof="0" dirty="0">
                <a:effectLst/>
                <a:latin typeface="+mn-lt"/>
                <a:ea typeface="ＭＳ 明朝"/>
                <a:cs typeface="Times New Roman"/>
              </a:rPr>
              <a:t>Onderwerp 1a</a:t>
            </a:r>
            <a:endParaRPr lang="nl-NL" sz="1200" noProof="0" dirty="0">
              <a:effectLst/>
              <a:latin typeface="Cambria"/>
              <a:ea typeface="ＭＳ 明朝"/>
              <a:cs typeface="Times New Roman"/>
            </a:endParaRPr>
          </a:p>
          <a:p>
            <a:pPr lvl="1"/>
            <a:r>
              <a:rPr lang="nl-NL" sz="2400" noProof="0" dirty="0">
                <a:effectLst/>
                <a:latin typeface="+mn-lt"/>
                <a:ea typeface="ＭＳ 明朝"/>
                <a:cs typeface="Times New Roman"/>
              </a:rPr>
              <a:t>Onderwerp 1b</a:t>
            </a:r>
            <a:endParaRPr lang="nl-NL" sz="1200" noProof="0" dirty="0">
              <a:effectLst/>
              <a:latin typeface="Cambria"/>
              <a:ea typeface="ＭＳ 明朝"/>
              <a:cs typeface="Times New Roman"/>
            </a:endParaRPr>
          </a:p>
          <a:p>
            <a:pPr lvl="0"/>
            <a:r>
              <a:rPr lang="nl-NL" sz="2400" noProof="0" dirty="0">
                <a:effectLst/>
                <a:latin typeface="+mn-lt"/>
                <a:ea typeface="ＭＳ 明朝"/>
                <a:cs typeface="Times New Roman"/>
              </a:rPr>
              <a:t>Onderwerp 2</a:t>
            </a:r>
            <a:endParaRPr lang="nl-NL" sz="1200" noProof="0" dirty="0">
              <a:effectLst/>
              <a:latin typeface="Cambria"/>
              <a:ea typeface="ＭＳ 明朝"/>
              <a:cs typeface="Times New Roman"/>
            </a:endParaRPr>
          </a:p>
          <a:p>
            <a:pPr lvl="0"/>
            <a:r>
              <a:rPr lang="nl-NL" sz="2400" noProof="0" dirty="0">
                <a:effectLst/>
                <a:latin typeface="+mn-lt"/>
                <a:ea typeface="ＭＳ 明朝"/>
                <a:cs typeface="Times New Roman"/>
              </a:rPr>
              <a:t>Onderwerp 3</a:t>
            </a:r>
            <a:endParaRPr lang="nl-NL" sz="1200" noProof="0" dirty="0">
              <a:effectLst/>
              <a:latin typeface="Cambria"/>
              <a:ea typeface="ＭＳ 明朝"/>
              <a:cs typeface="Times New Roman"/>
            </a:endParaRPr>
          </a:p>
          <a:p>
            <a:pPr lvl="0"/>
            <a:r>
              <a:rPr lang="nl-NL" sz="2400" noProof="0" dirty="0">
                <a:effectLst/>
                <a:latin typeface="+mn-lt"/>
                <a:ea typeface="ＭＳ 明朝"/>
                <a:cs typeface="Times New Roman"/>
              </a:rPr>
              <a:t>Onderwerp 4</a:t>
            </a:r>
            <a:endParaRPr lang="nl-NL" sz="1200" noProof="0" dirty="0">
              <a:effectLst/>
              <a:latin typeface="Cambria"/>
              <a:ea typeface="ＭＳ 明朝"/>
              <a:cs typeface="Times New Roman"/>
            </a:endParaRPr>
          </a:p>
          <a:p>
            <a:pPr lvl="0"/>
            <a:r>
              <a:rPr lang="nl-NL" sz="2400" noProof="0" dirty="0">
                <a:effectLst/>
                <a:latin typeface="+mn-lt"/>
                <a:ea typeface="ＭＳ 明朝"/>
                <a:cs typeface="Times New Roman"/>
              </a:rPr>
              <a:t>Onderwerp 5</a:t>
            </a:r>
            <a:endParaRPr lang="nl-NL" sz="1200" noProof="0" dirty="0">
              <a:effectLst/>
              <a:latin typeface="Cambria"/>
              <a:ea typeface="ＭＳ 明朝"/>
              <a:cs typeface="Times New Roman"/>
            </a:endParaRPr>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A51E57-5550-4F41-8336-E81354B3B2AB}" type="slidenum">
              <a:rPr lang="nl-NL" smtClean="0"/>
              <a:t>‹#›</a:t>
            </a:fld>
            <a:endParaRPr lang="nl-NL" dirty="0"/>
          </a:p>
        </p:txBody>
      </p:sp>
    </p:spTree>
    <p:extLst>
      <p:ext uri="{BB962C8B-B14F-4D97-AF65-F5344CB8AC3E}">
        <p14:creationId xmlns:p14="http://schemas.microsoft.com/office/powerpoint/2010/main" val="351509681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transition spd="slow">
    <p:push dir="u"/>
  </p:transition>
  <p:hf sldNum="0" hdr="0" dt="0"/>
  <p:txStyles>
    <p:titleStyle>
      <a:lvl1pPr algn="l" defTabSz="4572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lang="nl-NL" sz="800" kern="1200" smtClean="0">
          <a:solidFill>
            <a:schemeClr val="tx1"/>
          </a:solidFill>
          <a:effectLst/>
          <a:latin typeface="+mn-lt"/>
          <a:ea typeface="+mn-ea"/>
          <a:cs typeface="+mn-cs"/>
        </a:defRPr>
      </a:lvl1pPr>
      <a:lvl2pPr marL="742950" indent="-285750" algn="l" defTabSz="457200" rtl="0" eaLnBrk="1" latinLnBrk="0" hangingPunct="1">
        <a:spcBef>
          <a:spcPct val="20000"/>
        </a:spcBef>
        <a:buFont typeface="Arial"/>
        <a:buChar char="–"/>
        <a:defRPr lang="nl-NL" sz="800" kern="1200" smtClean="0">
          <a:solidFill>
            <a:schemeClr val="tx1"/>
          </a:solidFill>
          <a:effectLst/>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bpika.hz.nl/dashboard" TargetMode="Externa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hyperlink" Target="http://www.bpika.hz.nl/dashboar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jpg"/></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45.jpe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1.png"/><Relationship Id="rId3" Type="http://schemas.openxmlformats.org/officeDocument/2006/relationships/image" Target="../media/image13.png"/><Relationship Id="rId7" Type="http://schemas.openxmlformats.org/officeDocument/2006/relationships/image" Target="../media/image17.jpeg"/><Relationship Id="rId12"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6.png"/><Relationship Id="rId11" Type="http://schemas.openxmlformats.org/officeDocument/2006/relationships/image" Target="../media/image10.png"/><Relationship Id="rId5" Type="http://schemas.openxmlformats.org/officeDocument/2006/relationships/image" Target="../media/image15.png"/><Relationship Id="rId10" Type="http://schemas.openxmlformats.org/officeDocument/2006/relationships/image" Target="../media/image9.png"/><Relationship Id="rId4" Type="http://schemas.openxmlformats.org/officeDocument/2006/relationships/image" Target="../media/image14.png"/><Relationship Id="rId9" Type="http://schemas.openxmlformats.org/officeDocument/2006/relationships/image" Target="../media/image8.jpeg"/><Relationship Id="rId14" Type="http://schemas.openxmlformats.org/officeDocument/2006/relationships/image" Target="../media/image1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jpe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jpe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jpeg"/><Relationship Id="rId1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jpe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4.jpe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jpeg"/><Relationship Id="rId10" Type="http://schemas.openxmlformats.org/officeDocument/2006/relationships/image" Target="../media/image28.jpeg"/><Relationship Id="rId4" Type="http://schemas.openxmlformats.org/officeDocument/2006/relationships/image" Target="../media/image22.png"/><Relationship Id="rId9" Type="http://schemas.openxmlformats.org/officeDocument/2006/relationships/image" Target="../media/image27.jpeg"/><Relationship Id="rId14" Type="http://schemas.openxmlformats.org/officeDocument/2006/relationships/image" Target="../media/image3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23682" y="5145697"/>
            <a:ext cx="8171726" cy="616654"/>
          </a:xfrm>
        </p:spPr>
        <p:txBody>
          <a:bodyPr>
            <a:normAutofit/>
          </a:bodyPr>
          <a:lstStyle/>
          <a:p>
            <a:pPr algn="ctr"/>
            <a:r>
              <a:rPr lang="en-US" sz="2800" b="0" dirty="0"/>
              <a:t>(</a:t>
            </a:r>
            <a:r>
              <a:rPr lang="en-US" sz="2800" b="0" dirty="0" err="1"/>
              <a:t>welkom</a:t>
            </a:r>
            <a:r>
              <a:rPr lang="en-US" sz="2800" b="0" dirty="0"/>
              <a:t> in Leeuwarden)   we </a:t>
            </a:r>
            <a:r>
              <a:rPr lang="en-US" sz="2800" b="0" dirty="0" err="1"/>
              <a:t>beginnen</a:t>
            </a:r>
            <a:r>
              <a:rPr lang="en-US" sz="2800" b="0" dirty="0"/>
              <a:t> om 9.15</a:t>
            </a:r>
          </a:p>
        </p:txBody>
      </p:sp>
      <p:pic>
        <p:nvPicPr>
          <p:cNvPr id="4098" name="Picture 2" descr="Dit is wat je wilt doen in Leeuwarden!">
            <a:extLst>
              <a:ext uri="{FF2B5EF4-FFF2-40B4-BE49-F238E27FC236}">
                <a16:creationId xmlns:a16="http://schemas.microsoft.com/office/drawing/2014/main" id="{BA8243CC-48E8-4AB9-A3DB-C7C0FD6FD7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095649"/>
            <a:ext cx="9144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76A519C6-C870-4E46-853D-3F1B15CC4A28}"/>
              </a:ext>
            </a:extLst>
          </p:cNvPr>
          <p:cNvSpPr txBox="1"/>
          <p:nvPr/>
        </p:nvSpPr>
        <p:spPr>
          <a:xfrm>
            <a:off x="2079586" y="5960962"/>
            <a:ext cx="8414795" cy="369332"/>
          </a:xfrm>
          <a:prstGeom prst="rect">
            <a:avLst/>
          </a:prstGeom>
          <a:solidFill>
            <a:schemeClr val="bg1"/>
          </a:solidFill>
          <a:ln>
            <a:noFill/>
          </a:ln>
        </p:spPr>
        <p:txBody>
          <a:bodyPr wrap="square" rtlCol="0">
            <a:spAutoFit/>
          </a:bodyPr>
          <a:lstStyle/>
          <a:p>
            <a:pPr defTabSz="457200"/>
            <a:endParaRPr lang="nl-NL" dirty="0">
              <a:solidFill>
                <a:prstClr val="black"/>
              </a:solidFill>
              <a:latin typeface="Calibri"/>
            </a:endParaRPr>
          </a:p>
        </p:txBody>
      </p:sp>
      <p:sp>
        <p:nvSpPr>
          <p:cNvPr id="12" name="Titel 1">
            <a:extLst>
              <a:ext uri="{FF2B5EF4-FFF2-40B4-BE49-F238E27FC236}">
                <a16:creationId xmlns:a16="http://schemas.microsoft.com/office/drawing/2014/main" id="{93191B33-F5D9-44C4-88AB-E45472A27E73}"/>
              </a:ext>
            </a:extLst>
          </p:cNvPr>
          <p:cNvSpPr txBox="1">
            <a:spLocks/>
          </p:cNvSpPr>
          <p:nvPr/>
        </p:nvSpPr>
        <p:spPr>
          <a:xfrm>
            <a:off x="2045937" y="226926"/>
            <a:ext cx="8439102" cy="616654"/>
          </a:xfrm>
          <a:prstGeom prst="rect">
            <a:avLst/>
          </a:prstGeom>
        </p:spPr>
        <p:txBody>
          <a:bodyPr vert="horz" lIns="91440" tIns="45720" rIns="91440" bIns="45720" rtlCol="0" anchor="t">
            <a:normAutofit fontScale="90000"/>
          </a:bodyPr>
          <a:lstStyle>
            <a:lvl1pPr algn="l" defTabSz="457200" rtl="0" eaLnBrk="1" latinLnBrk="0" hangingPunct="1">
              <a:spcBef>
                <a:spcPct val="0"/>
              </a:spcBef>
              <a:buNone/>
              <a:defRPr sz="3200" b="1" kern="1200">
                <a:solidFill>
                  <a:schemeClr val="tx1"/>
                </a:solidFill>
                <a:latin typeface="+mj-lt"/>
                <a:ea typeface="+mj-ea"/>
                <a:cs typeface="+mj-cs"/>
              </a:defRPr>
            </a:lvl1pPr>
          </a:lstStyle>
          <a:p>
            <a:r>
              <a:rPr lang="nl-NL">
                <a:solidFill>
                  <a:prstClr val="black"/>
                </a:solidFill>
                <a:latin typeface="Calibri"/>
              </a:rPr>
              <a:t>Raak Publiek Burgerparticipatie in Klimaatadaptatie</a:t>
            </a:r>
            <a:endParaRPr lang="en-US" dirty="0">
              <a:solidFill>
                <a:prstClr val="black"/>
              </a:solidFill>
              <a:latin typeface="Calibri"/>
            </a:endParaRPr>
          </a:p>
        </p:txBody>
      </p:sp>
      <p:pic>
        <p:nvPicPr>
          <p:cNvPr id="13" name="Afbeelding 8" descr="Meer stopcontacten op Hogeschool Rotterdam - Rochussenstraat - Petities.nl">
            <a:extLst>
              <a:ext uri="{FF2B5EF4-FFF2-40B4-BE49-F238E27FC236}">
                <a16:creationId xmlns:a16="http://schemas.microsoft.com/office/drawing/2014/main" id="{42244FA3-F586-45D4-8882-7A9B17F4DE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3630" y="6007796"/>
            <a:ext cx="797820" cy="797818"/>
          </a:xfrm>
          <a:prstGeom prst="rect">
            <a:avLst/>
          </a:prstGeom>
          <a:noFill/>
          <a:extLst>
            <a:ext uri="{909E8E84-426E-40DD-AFC4-6F175D3DCCD1}">
              <a14:hiddenFill xmlns:a14="http://schemas.microsoft.com/office/drawing/2010/main">
                <a:solidFill>
                  <a:srgbClr val="FFFFFF"/>
                </a:solidFill>
              </a14:hiddenFill>
            </a:ext>
          </a:extLst>
        </p:spPr>
      </p:pic>
      <p:pic>
        <p:nvPicPr>
          <p:cNvPr id="14" name="Afbeelding 9" descr="8338E58D">
            <a:extLst>
              <a:ext uri="{FF2B5EF4-FFF2-40B4-BE49-F238E27FC236}">
                <a16:creationId xmlns:a16="http://schemas.microsoft.com/office/drawing/2014/main" id="{27BCA369-9B6E-42F2-9D74-C1A3374E228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3682" y="6217954"/>
            <a:ext cx="1487574" cy="375672"/>
          </a:xfrm>
          <a:prstGeom prst="rect">
            <a:avLst/>
          </a:prstGeom>
          <a:noFill/>
          <a:extLst>
            <a:ext uri="{909E8E84-426E-40DD-AFC4-6F175D3DCCD1}">
              <a14:hiddenFill xmlns:a14="http://schemas.microsoft.com/office/drawing/2010/main">
                <a:solidFill>
                  <a:srgbClr val="FFFFFF"/>
                </a:solidFill>
              </a14:hiddenFill>
            </a:ext>
          </a:extLst>
        </p:spPr>
      </p:pic>
      <p:pic>
        <p:nvPicPr>
          <p:cNvPr id="15" name="Afbeelding 10">
            <a:extLst>
              <a:ext uri="{FF2B5EF4-FFF2-40B4-BE49-F238E27FC236}">
                <a16:creationId xmlns:a16="http://schemas.microsoft.com/office/drawing/2014/main" id="{E419BDCD-A4CB-45BB-8E6B-F95ED9D4F1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4591" y="6183912"/>
            <a:ext cx="1834988" cy="447163"/>
          </a:xfrm>
          <a:prstGeom prst="rect">
            <a:avLst/>
          </a:prstGeom>
          <a:noFill/>
          <a:extLst>
            <a:ext uri="{909E8E84-426E-40DD-AFC4-6F175D3DCCD1}">
              <a14:hiddenFill xmlns:a14="http://schemas.microsoft.com/office/drawing/2010/main">
                <a:solidFill>
                  <a:srgbClr val="FFFFFF"/>
                </a:solidFill>
              </a14:hiddenFill>
            </a:ext>
          </a:extLst>
        </p:spPr>
      </p:pic>
      <p:pic>
        <p:nvPicPr>
          <p:cNvPr id="16" name="Afbeelding 12" descr="Welkom bij de Hanzehogeschool Groningen">
            <a:extLst>
              <a:ext uri="{FF2B5EF4-FFF2-40B4-BE49-F238E27FC236}">
                <a16:creationId xmlns:a16="http://schemas.microsoft.com/office/drawing/2014/main" id="{57841AA3-B450-4591-88B4-71FB38C61D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0429" y="6151153"/>
            <a:ext cx="1841334" cy="50175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Regieorgaan SIA - Regieorgaan SIA">
            <a:extLst>
              <a:ext uri="{FF2B5EF4-FFF2-40B4-BE49-F238E27FC236}">
                <a16:creationId xmlns:a16="http://schemas.microsoft.com/office/drawing/2014/main" id="{BD1B3439-C14C-4A6A-8352-4BD8F83CEC6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70980" y="6007796"/>
            <a:ext cx="1354238" cy="713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265437"/>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29A5DD6-27DE-4A66-99E9-BFA682ADCB30}"/>
              </a:ext>
            </a:extLst>
          </p:cNvPr>
          <p:cNvGraphicFramePr/>
          <p:nvPr>
            <p:extLst>
              <p:ext uri="{D42A27DB-BD31-4B8C-83A1-F6EECF244321}">
                <p14:modId xmlns:p14="http://schemas.microsoft.com/office/powerpoint/2010/main" val="665120433"/>
              </p:ext>
            </p:extLst>
          </p:nvPr>
        </p:nvGraphicFramePr>
        <p:xfrm>
          <a:off x="293229" y="1028700"/>
          <a:ext cx="8203071" cy="58293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a:extLst>
              <a:ext uri="{FF2B5EF4-FFF2-40B4-BE49-F238E27FC236}">
                <a16:creationId xmlns:a16="http://schemas.microsoft.com/office/drawing/2014/main" id="{EDE0E28C-6A62-4E96-978E-282AD750AA29}"/>
              </a:ext>
            </a:extLst>
          </p:cNvPr>
          <p:cNvSpPr txBox="1">
            <a:spLocks/>
          </p:cNvSpPr>
          <p:nvPr/>
        </p:nvSpPr>
        <p:spPr>
          <a:xfrm>
            <a:off x="941331" y="281535"/>
            <a:ext cx="10573247" cy="4572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nl-NL" sz="3000" b="1" dirty="0">
              <a:solidFill>
                <a:srgbClr val="016298"/>
              </a:solidFill>
              <a:latin typeface="+mn-lt"/>
            </a:endParaRPr>
          </a:p>
        </p:txBody>
      </p:sp>
      <p:sp>
        <p:nvSpPr>
          <p:cNvPr id="4" name="TextBox 3"/>
          <p:cNvSpPr txBox="1"/>
          <p:nvPr/>
        </p:nvSpPr>
        <p:spPr>
          <a:xfrm>
            <a:off x="9093200" y="1494456"/>
            <a:ext cx="2844799" cy="4247317"/>
          </a:xfrm>
          <a:prstGeom prst="rect">
            <a:avLst/>
          </a:prstGeom>
          <a:noFill/>
        </p:spPr>
        <p:txBody>
          <a:bodyPr wrap="square" rtlCol="0">
            <a:spAutoFit/>
          </a:bodyPr>
          <a:lstStyle/>
          <a:p>
            <a:r>
              <a:rPr lang="nl-NL" b="1" dirty="0" smtClean="0"/>
              <a:t>Weerstation </a:t>
            </a:r>
            <a:r>
              <a:rPr lang="nl-NL" b="1" dirty="0"/>
              <a:t>wijk  (minus)</a:t>
            </a:r>
          </a:p>
          <a:p>
            <a:r>
              <a:rPr lang="nl-NL" b="1" dirty="0"/>
              <a:t>KNMI buitengebied</a:t>
            </a:r>
          </a:p>
          <a:p>
            <a:endParaRPr lang="nl-NL" dirty="0" smtClean="0"/>
          </a:p>
          <a:p>
            <a:r>
              <a:rPr lang="nl-NL" dirty="0" smtClean="0"/>
              <a:t>Gem. temperatuur / uur </a:t>
            </a:r>
          </a:p>
          <a:p>
            <a:r>
              <a:rPr lang="nl-NL" dirty="0" smtClean="0"/>
              <a:t>Nacht 22:00 t/m 06:00 </a:t>
            </a:r>
          </a:p>
          <a:p>
            <a:endParaRPr lang="nl-NL" dirty="0" smtClean="0"/>
          </a:p>
          <a:p>
            <a:pPr marL="285750" indent="-285750">
              <a:buFont typeface="Arial" panose="020B0604020202020204" pitchFamily="34" charset="0"/>
              <a:buChar char="•"/>
            </a:pPr>
            <a:r>
              <a:rPr lang="nl-NL" dirty="0" smtClean="0"/>
              <a:t>Verschil tot 6 graden </a:t>
            </a:r>
          </a:p>
          <a:p>
            <a:pPr marL="285750" indent="-285750">
              <a:buFont typeface="Arial" panose="020B0604020202020204" pitchFamily="34" charset="0"/>
              <a:buChar char="•"/>
            </a:pPr>
            <a:r>
              <a:rPr lang="nl-NL" dirty="0" smtClean="0"/>
              <a:t>Relatief klein verschil tussen wijken </a:t>
            </a:r>
          </a:p>
          <a:p>
            <a:pPr marL="285750" indent="-285750">
              <a:buFont typeface="Arial" panose="020B0604020202020204" pitchFamily="34" charset="0"/>
              <a:buChar char="•"/>
            </a:pPr>
            <a:r>
              <a:rPr lang="nl-NL" dirty="0" smtClean="0"/>
              <a:t>Pieken groene wijk lager dan binnenstad Vlissingen</a:t>
            </a:r>
          </a:p>
          <a:p>
            <a:pPr marL="285750" indent="-285750">
              <a:buFont typeface="Arial" panose="020B0604020202020204" pitchFamily="34" charset="0"/>
              <a:buChar char="•"/>
            </a:pPr>
            <a:r>
              <a:rPr lang="nl-NL" dirty="0" smtClean="0"/>
              <a:t>Vlissingen relatief hogere </a:t>
            </a:r>
            <a:r>
              <a:rPr lang="nl-NL" dirty="0" err="1" smtClean="0"/>
              <a:t>nacht-temperatuur</a:t>
            </a:r>
            <a:r>
              <a:rPr lang="nl-NL" dirty="0" smtClean="0"/>
              <a:t> dan Middelburg (kustzone?) </a:t>
            </a:r>
            <a:endParaRPr lang="nl-NL" dirty="0"/>
          </a:p>
        </p:txBody>
      </p:sp>
      <p:sp>
        <p:nvSpPr>
          <p:cNvPr id="5" name="Title 4"/>
          <p:cNvSpPr>
            <a:spLocks noGrp="1"/>
          </p:cNvSpPr>
          <p:nvPr>
            <p:ph type="title"/>
          </p:nvPr>
        </p:nvSpPr>
        <p:spPr>
          <a:xfrm>
            <a:off x="941331" y="738735"/>
            <a:ext cx="10573247" cy="457200"/>
          </a:xfrm>
        </p:spPr>
        <p:txBody>
          <a:bodyPr/>
          <a:lstStyle/>
          <a:p>
            <a:r>
              <a:rPr lang="en-US" dirty="0" err="1" smtClean="0"/>
              <a:t>Hitte-eilandeffect</a:t>
            </a:r>
            <a:r>
              <a:rPr lang="en-US" dirty="0" smtClean="0"/>
              <a:t> (</a:t>
            </a:r>
            <a:r>
              <a:rPr lang="en-US" dirty="0" err="1" smtClean="0"/>
              <a:t>nacht</a:t>
            </a:r>
            <a:r>
              <a:rPr lang="en-US" dirty="0" smtClean="0"/>
              <a:t>) </a:t>
            </a:r>
            <a:r>
              <a:rPr lang="en-US" dirty="0" err="1"/>
              <a:t>stedelijk</a:t>
            </a:r>
            <a:r>
              <a:rPr lang="en-US" dirty="0"/>
              <a:t> </a:t>
            </a:r>
            <a:r>
              <a:rPr lang="en-US" dirty="0" err="1"/>
              <a:t>gebied</a:t>
            </a:r>
            <a:r>
              <a:rPr lang="en-US" dirty="0"/>
              <a:t> 5-17 </a:t>
            </a:r>
            <a:r>
              <a:rPr lang="en-US" dirty="0" err="1"/>
              <a:t>augustus</a:t>
            </a:r>
            <a:r>
              <a:rPr lang="en-US" dirty="0"/>
              <a:t> 2020</a:t>
            </a:r>
            <a:r>
              <a:rPr lang="nl-NL" dirty="0"/>
              <a:t/>
            </a:r>
            <a:br>
              <a:rPr lang="nl-NL" dirty="0"/>
            </a:br>
            <a:endParaRPr lang="en-US" dirty="0"/>
          </a:p>
        </p:txBody>
      </p:sp>
    </p:spTree>
    <p:extLst>
      <p:ext uri="{BB962C8B-B14F-4D97-AF65-F5344CB8AC3E}">
        <p14:creationId xmlns:p14="http://schemas.microsoft.com/office/powerpoint/2010/main" val="23070919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Dashboard</a:t>
            </a:r>
            <a:endParaRPr lang="nl-NL" dirty="0"/>
          </a:p>
        </p:txBody>
      </p:sp>
      <p:sp>
        <p:nvSpPr>
          <p:cNvPr id="3" name="Text Placeholder 2"/>
          <p:cNvSpPr>
            <a:spLocks noGrp="1"/>
          </p:cNvSpPr>
          <p:nvPr>
            <p:ph type="body" sz="half" idx="2"/>
          </p:nvPr>
        </p:nvSpPr>
        <p:spPr>
          <a:xfrm>
            <a:off x="884584" y="1801898"/>
            <a:ext cx="4826000" cy="5108713"/>
          </a:xfrm>
        </p:spPr>
        <p:txBody>
          <a:bodyPr/>
          <a:lstStyle/>
          <a:p>
            <a:r>
              <a:rPr lang="nl-NL" b="0" dirty="0" smtClean="0"/>
              <a:t>Monitoringresultaten:</a:t>
            </a:r>
          </a:p>
          <a:p>
            <a:r>
              <a:rPr lang="nl-NL" b="0" dirty="0" smtClean="0"/>
              <a:t>PET </a:t>
            </a:r>
            <a:r>
              <a:rPr lang="nl-NL" b="0" dirty="0"/>
              <a:t>gevoelstemperatuur in diverse </a:t>
            </a:r>
            <a:r>
              <a:rPr lang="nl-NL" b="0" dirty="0" smtClean="0"/>
              <a:t>steden bereiken </a:t>
            </a:r>
            <a:r>
              <a:rPr lang="nl-NL" b="0" dirty="0"/>
              <a:t>op meerdere dagen de drie hoogste fysiologische stressniveaus (matige, grote en extreme warmtestress</a:t>
            </a:r>
            <a:r>
              <a:rPr lang="nl-NL" b="0" dirty="0" smtClean="0"/>
              <a:t>). </a:t>
            </a:r>
          </a:p>
          <a:p>
            <a:endParaRPr lang="nl-NL" b="0" dirty="0"/>
          </a:p>
          <a:p>
            <a:r>
              <a:rPr lang="nl-NL" b="0" dirty="0" smtClean="0"/>
              <a:t>PET </a:t>
            </a:r>
            <a:r>
              <a:rPr lang="nl-NL" b="0" dirty="0"/>
              <a:t>gevoelstemperatuur </a:t>
            </a:r>
            <a:r>
              <a:rPr lang="nl-NL" b="0" dirty="0" err="1"/>
              <a:t>realtime</a:t>
            </a:r>
            <a:r>
              <a:rPr lang="nl-NL" b="0" dirty="0"/>
              <a:t> berekend uit de weerdata </a:t>
            </a:r>
            <a:r>
              <a:rPr lang="nl-NL" b="0" dirty="0" smtClean="0"/>
              <a:t>van weerstations in de wijk </a:t>
            </a:r>
            <a:r>
              <a:rPr lang="nl-NL" b="0" dirty="0"/>
              <a:t>en ontsloten </a:t>
            </a:r>
            <a:r>
              <a:rPr lang="nl-NL" b="0" dirty="0" smtClean="0"/>
              <a:t>via </a:t>
            </a:r>
            <a:r>
              <a:rPr lang="nl-NL" b="0" dirty="0" smtClean="0">
                <a:hlinkClick r:id="rId2"/>
              </a:rPr>
              <a:t>www.bpika.hz.nl/dashboard</a:t>
            </a:r>
            <a:endParaRPr lang="nl-NL" b="0" dirty="0" smtClean="0"/>
          </a:p>
          <a:p>
            <a:endParaRPr lang="nl-NL" b="0" dirty="0" smtClean="0"/>
          </a:p>
          <a:p>
            <a:r>
              <a:rPr lang="nl-NL" b="0" dirty="0" smtClean="0"/>
              <a:t>Deze metingen </a:t>
            </a:r>
            <a:r>
              <a:rPr lang="nl-NL" b="0" dirty="0"/>
              <a:t>en </a:t>
            </a:r>
            <a:r>
              <a:rPr lang="nl-NL" b="0" dirty="0" smtClean="0"/>
              <a:t>analyses kunnen </a:t>
            </a:r>
            <a:r>
              <a:rPr lang="nl-NL" b="0" dirty="0"/>
              <a:t>professionals inzicht kunnen </a:t>
            </a:r>
            <a:r>
              <a:rPr lang="nl-NL" b="0" dirty="0" smtClean="0"/>
              <a:t>bieden </a:t>
            </a:r>
            <a:r>
              <a:rPr lang="nl-NL" b="0" dirty="0"/>
              <a:t>in waar en wanneer de risico’s van hittestress kunnen </a:t>
            </a:r>
            <a:r>
              <a:rPr lang="nl-NL" b="0" dirty="0" smtClean="0"/>
              <a:t>optreden</a:t>
            </a:r>
            <a:endParaRPr lang="nl-NL" dirty="0"/>
          </a:p>
        </p:txBody>
      </p:sp>
      <p:pic>
        <p:nvPicPr>
          <p:cNvPr id="5" name="Picture 4" descr="C:\Users\heuv0025\Documents\RAAK_BPIKA\Analyse\Rdata\zomer\Hittegolf Oude Binnenstad Vlissingen 2020v2.bmp"/>
          <p:cNvPicPr/>
          <p:nvPr/>
        </p:nvPicPr>
        <p:blipFill rotWithShape="1">
          <a:blip r:embed="rId3">
            <a:extLst>
              <a:ext uri="{28A0092B-C50C-407E-A947-70E740481C1C}">
                <a14:useLocalDpi xmlns:a14="http://schemas.microsoft.com/office/drawing/2010/main" val="0"/>
              </a:ext>
            </a:extLst>
          </a:blip>
          <a:srcRect l="2710" t="7275" r="3364" b="6669"/>
          <a:stretch/>
        </p:blipFill>
        <p:spPr bwMode="auto">
          <a:xfrm>
            <a:off x="6208302" y="215901"/>
            <a:ext cx="5767798" cy="4749800"/>
          </a:xfrm>
          <a:prstGeom prst="rect">
            <a:avLst/>
          </a:prstGeom>
          <a:noFill/>
          <a:ln>
            <a:noFill/>
          </a:ln>
          <a:extLst>
            <a:ext uri="{53640926-AAD7-44D8-BBD7-CCE9431645EC}">
              <a14:shadowObscured xmlns:a14="http://schemas.microsoft.com/office/drawing/2010/main"/>
            </a:ext>
          </a:extLst>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9397" b="38107"/>
          <a:stretch/>
        </p:blipFill>
        <p:spPr>
          <a:xfrm>
            <a:off x="6208302" y="5091953"/>
            <a:ext cx="5983698" cy="1766047"/>
          </a:xfrm>
          <a:prstGeom prst="rect">
            <a:avLst/>
          </a:prstGeom>
        </p:spPr>
      </p:pic>
    </p:spTree>
    <p:extLst>
      <p:ext uri="{BB962C8B-B14F-4D97-AF65-F5344CB8AC3E}">
        <p14:creationId xmlns:p14="http://schemas.microsoft.com/office/powerpoint/2010/main" val="26620125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err="1"/>
              <a:t>Gevoelstemperatuur</a:t>
            </a:r>
            <a:r>
              <a:rPr lang="en-US" dirty="0"/>
              <a:t>: PET (Physiological Equivalent Temperature) </a:t>
            </a:r>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t="5074" r="1919" b="3124"/>
          <a:stretch/>
        </p:blipFill>
        <p:spPr>
          <a:xfrm>
            <a:off x="884584" y="1568297"/>
            <a:ext cx="10807438" cy="5289703"/>
          </a:xfrm>
          <a:prstGeom prst="rect">
            <a:avLst/>
          </a:prstGeom>
        </p:spPr>
      </p:pic>
      <p:sp>
        <p:nvSpPr>
          <p:cNvPr id="10" name="Content Placeholder 3"/>
          <p:cNvSpPr txBox="1">
            <a:spLocks/>
          </p:cNvSpPr>
          <p:nvPr/>
        </p:nvSpPr>
        <p:spPr>
          <a:xfrm>
            <a:off x="8605266" y="1605850"/>
            <a:ext cx="10573246" cy="727575"/>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1pPr>
            <a:lvl2pPr marL="600075" indent="-257175"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2pPr>
            <a:lvl3pPr marL="942975" indent="-257175"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3pPr>
            <a:lvl4pPr marL="1243013" indent="-214313"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4pPr>
            <a:lvl5pPr marL="1585913" indent="-214313"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smtClean="0">
                <a:hlinkClick r:id="rId4"/>
              </a:rPr>
              <a:t>www.bpika.hz.nl/dashboard</a:t>
            </a:r>
            <a:endParaRPr lang="nl-NL" dirty="0" smtClean="0"/>
          </a:p>
          <a:p>
            <a:endParaRPr lang="nl-NL" dirty="0"/>
          </a:p>
        </p:txBody>
      </p:sp>
    </p:spTree>
    <p:extLst>
      <p:ext uri="{BB962C8B-B14F-4D97-AF65-F5344CB8AC3E}">
        <p14:creationId xmlns:p14="http://schemas.microsoft.com/office/powerpoint/2010/main" val="983431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DE0E28C-6A62-4E96-978E-282AD750AA29}"/>
              </a:ext>
            </a:extLst>
          </p:cNvPr>
          <p:cNvSpPr txBox="1">
            <a:spLocks/>
          </p:cNvSpPr>
          <p:nvPr/>
        </p:nvSpPr>
        <p:spPr>
          <a:xfrm>
            <a:off x="941331" y="281535"/>
            <a:ext cx="10573247" cy="4572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err="1" smtClean="0">
                <a:solidFill>
                  <a:srgbClr val="016298"/>
                </a:solidFill>
                <a:latin typeface="+mn-lt"/>
              </a:rPr>
              <a:t>Fietssensor</a:t>
            </a:r>
            <a:r>
              <a:rPr lang="en-US" sz="3000" b="1" dirty="0" smtClean="0">
                <a:solidFill>
                  <a:srgbClr val="016298"/>
                </a:solidFill>
                <a:latin typeface="+mn-lt"/>
              </a:rPr>
              <a:t> </a:t>
            </a:r>
            <a:r>
              <a:rPr lang="en-US" sz="3000" b="1" dirty="0" err="1" smtClean="0">
                <a:solidFill>
                  <a:srgbClr val="016298"/>
                </a:solidFill>
                <a:latin typeface="+mn-lt"/>
              </a:rPr>
              <a:t>metingen</a:t>
            </a:r>
            <a:r>
              <a:rPr lang="en-US" sz="3000" b="1" dirty="0" smtClean="0">
                <a:solidFill>
                  <a:srgbClr val="016298"/>
                </a:solidFill>
                <a:latin typeface="+mn-lt"/>
              </a:rPr>
              <a:t> in de </a:t>
            </a:r>
            <a:r>
              <a:rPr lang="en-US" sz="3000" b="1" dirty="0" err="1" smtClean="0">
                <a:solidFill>
                  <a:srgbClr val="016298"/>
                </a:solidFill>
                <a:latin typeface="+mn-lt"/>
              </a:rPr>
              <a:t>wijk</a:t>
            </a:r>
            <a:endParaRPr lang="nl-NL" sz="3000" b="1" dirty="0">
              <a:solidFill>
                <a:srgbClr val="016298"/>
              </a:solidFill>
              <a:latin typeface="+mn-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2772" y="947608"/>
            <a:ext cx="6362389" cy="5910391"/>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109" y="947609"/>
            <a:ext cx="5339542" cy="266977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652" y="4088798"/>
            <a:ext cx="5434455" cy="2578702"/>
          </a:xfrm>
          <a:prstGeom prst="rect">
            <a:avLst/>
          </a:prstGeom>
        </p:spPr>
      </p:pic>
      <p:pic>
        <p:nvPicPr>
          <p:cNvPr id="7" name="Afbeelding 5"/>
          <p:cNvPicPr/>
          <p:nvPr/>
        </p:nvPicPr>
        <p:blipFill rotWithShape="1">
          <a:blip r:embed="rId6" cstate="screen">
            <a:extLst>
              <a:ext uri="{28A0092B-C50C-407E-A947-70E740481C1C}">
                <a14:useLocalDpi xmlns:a14="http://schemas.microsoft.com/office/drawing/2010/main"/>
              </a:ext>
            </a:extLst>
          </a:blip>
          <a:srcRect/>
          <a:stretch/>
        </p:blipFill>
        <p:spPr bwMode="auto">
          <a:xfrm>
            <a:off x="3889529" y="2713262"/>
            <a:ext cx="1630122" cy="1411417"/>
          </a:xfrm>
          <a:prstGeom prst="rect">
            <a:avLst/>
          </a:prstGeom>
          <a:noFill/>
          <a:ln w="44450" cmpd="sng">
            <a:solidFill>
              <a:schemeClr val="accent5"/>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42795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DE0E28C-6A62-4E96-978E-282AD750AA29}"/>
              </a:ext>
            </a:extLst>
          </p:cNvPr>
          <p:cNvSpPr txBox="1">
            <a:spLocks/>
          </p:cNvSpPr>
          <p:nvPr/>
        </p:nvSpPr>
        <p:spPr>
          <a:xfrm>
            <a:off x="941331" y="281535"/>
            <a:ext cx="10573247" cy="4572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err="1" smtClean="0">
                <a:solidFill>
                  <a:srgbClr val="016298"/>
                </a:solidFill>
                <a:latin typeface="+mn-lt"/>
              </a:rPr>
              <a:t>Fietssensor</a:t>
            </a:r>
            <a:r>
              <a:rPr lang="en-US" sz="3000" b="1" dirty="0" smtClean="0">
                <a:solidFill>
                  <a:srgbClr val="016298"/>
                </a:solidFill>
                <a:latin typeface="+mn-lt"/>
              </a:rPr>
              <a:t> meting Rotterdam 8 </a:t>
            </a:r>
            <a:r>
              <a:rPr lang="en-US" sz="3000" b="1" dirty="0" err="1" smtClean="0">
                <a:solidFill>
                  <a:srgbClr val="016298"/>
                </a:solidFill>
                <a:latin typeface="+mn-lt"/>
              </a:rPr>
              <a:t>augustus</a:t>
            </a:r>
            <a:r>
              <a:rPr lang="en-US" sz="3000" b="1" dirty="0" smtClean="0">
                <a:solidFill>
                  <a:srgbClr val="016298"/>
                </a:solidFill>
                <a:latin typeface="+mn-lt"/>
              </a:rPr>
              <a:t> 2020</a:t>
            </a:r>
            <a:endParaRPr lang="nl-NL" sz="3000" b="1" dirty="0">
              <a:solidFill>
                <a:srgbClr val="016298"/>
              </a:solidFill>
              <a:latin typeface="+mn-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068" y="1229868"/>
            <a:ext cx="11865864" cy="4931664"/>
          </a:xfrm>
          <a:prstGeom prst="rect">
            <a:avLst/>
          </a:prstGeom>
        </p:spPr>
      </p:pic>
    </p:spTree>
    <p:extLst>
      <p:ext uri="{BB962C8B-B14F-4D97-AF65-F5344CB8AC3E}">
        <p14:creationId xmlns:p14="http://schemas.microsoft.com/office/powerpoint/2010/main" val="3149607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5F536-C0C8-4668-AC77-65B6EBB61B3E}"/>
              </a:ext>
            </a:extLst>
          </p:cNvPr>
          <p:cNvSpPr>
            <a:spLocks noGrp="1"/>
          </p:cNvSpPr>
          <p:nvPr>
            <p:ph type="title"/>
          </p:nvPr>
        </p:nvSpPr>
        <p:spPr/>
        <p:txBody>
          <a:bodyPr/>
          <a:lstStyle/>
          <a:p>
            <a:r>
              <a:rPr lang="en-US" dirty="0" err="1" smtClean="0"/>
              <a:t>Temperatuurmetingen</a:t>
            </a:r>
            <a:r>
              <a:rPr lang="en-US" dirty="0" smtClean="0"/>
              <a:t> in (</a:t>
            </a:r>
            <a:r>
              <a:rPr lang="en-US" dirty="0" err="1" smtClean="0"/>
              <a:t>bijna</a:t>
            </a:r>
            <a:r>
              <a:rPr lang="en-US" dirty="0" smtClean="0"/>
              <a:t>) 100 </a:t>
            </a:r>
            <a:r>
              <a:rPr lang="en-US" dirty="0" err="1" smtClean="0"/>
              <a:t>woningen</a:t>
            </a:r>
            <a:endParaRPr lang="nl-NL" dirty="0"/>
          </a:p>
        </p:txBody>
      </p:sp>
      <p:pic>
        <p:nvPicPr>
          <p:cNvPr id="8" name="Picture 7">
            <a:extLst>
              <a:ext uri="{FF2B5EF4-FFF2-40B4-BE49-F238E27FC236}">
                <a16:creationId xmlns:a16="http://schemas.microsoft.com/office/drawing/2014/main" id="{843FFD5E-0F89-478C-9805-7E3CD56CD499}"/>
              </a:ext>
            </a:extLst>
          </p:cNvPr>
          <p:cNvPicPr>
            <a:picLocks noChangeAspect="1"/>
          </p:cNvPicPr>
          <p:nvPr/>
        </p:nvPicPr>
        <p:blipFill>
          <a:blip r:embed="rId3"/>
          <a:stretch>
            <a:fillRect/>
          </a:stretch>
        </p:blipFill>
        <p:spPr>
          <a:xfrm>
            <a:off x="999858" y="1656826"/>
            <a:ext cx="7308160" cy="479856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81470" y="2692400"/>
            <a:ext cx="2237298" cy="2434553"/>
          </a:xfrm>
          <a:prstGeom prst="rect">
            <a:avLst/>
          </a:prstGeom>
          <a:noFill/>
        </p:spPr>
      </p:pic>
      <p:sp>
        <p:nvSpPr>
          <p:cNvPr id="6" name="Text Box 2"/>
          <p:cNvSpPr txBox="1">
            <a:spLocks noChangeArrowheads="1"/>
          </p:cNvSpPr>
          <p:nvPr/>
        </p:nvSpPr>
        <p:spPr bwMode="auto">
          <a:xfrm>
            <a:off x="8892266" y="5211045"/>
            <a:ext cx="2842533" cy="1491316"/>
          </a:xfrm>
          <a:prstGeom prst="rect">
            <a:avLst/>
          </a:prstGeom>
          <a:solidFill>
            <a:schemeClr val="bg1"/>
          </a:solid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en-GB" sz="1600" dirty="0" err="1" smtClean="0">
                <a:effectLst/>
                <a:latin typeface="Calibri" panose="020F0502020204030204" pitchFamily="34" charset="0"/>
                <a:ea typeface="Calibri" panose="020F0502020204030204" pitchFamily="34" charset="0"/>
                <a:cs typeface="Times New Roman" panose="02020603050405020304" pitchFamily="18" charset="0"/>
              </a:rPr>
              <a:t>BPiKA</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smtClean="0">
                <a:effectLst/>
                <a:latin typeface="Calibri" panose="020F0502020204030204" pitchFamily="34" charset="0"/>
                <a:ea typeface="Calibri" panose="020F0502020204030204" pitchFamily="34" charset="0"/>
                <a:cs typeface="Times New Roman" panose="02020603050405020304" pitchFamily="18" charset="0"/>
              </a:rPr>
              <a:t>onderzoekers</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HR </a:t>
            </a:r>
            <a:r>
              <a:rPr lang="en-GB" sz="1600" dirty="0">
                <a:effectLst/>
                <a:latin typeface="Calibri" panose="020F0502020204030204" pitchFamily="34" charset="0"/>
                <a:ea typeface="Calibri" panose="020F0502020204030204" pitchFamily="34" charset="0"/>
                <a:cs typeface="Times New Roman" panose="02020603050405020304" pitchFamily="18" charset="0"/>
              </a:rPr>
              <a:t>Rick Heikoop en Nathalie Lorenz op pad in de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Rotterdamse</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wijk</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Bloemhof</a:t>
            </a:r>
            <a:r>
              <a:rPr lang="en-GB" sz="1600" dirty="0">
                <a:effectLst/>
                <a:latin typeface="Calibri" panose="020F0502020204030204" pitchFamily="34" charset="0"/>
                <a:ea typeface="Calibri" panose="020F0502020204030204" pitchFamily="34" charset="0"/>
                <a:cs typeface="Times New Roman" panose="02020603050405020304" pitchFamily="18" charset="0"/>
              </a:rPr>
              <a:t>. De 10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sensoren</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waren</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snel</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verspreid</a:t>
            </a:r>
            <a:r>
              <a:rPr lang="en-GB" sz="1600" dirty="0">
                <a:effectLst/>
                <a:latin typeface="Calibri" panose="020F0502020204030204" pitchFamily="34"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C:\Downloads\temperatuur sensor op houder.jpg"/>
          <p:cNvPicPr/>
          <p:nvPr/>
        </p:nvPicPr>
        <p:blipFill rotWithShape="1">
          <a:blip r:embed="rId5" cstate="print">
            <a:extLst>
              <a:ext uri="{28A0092B-C50C-407E-A947-70E740481C1C}">
                <a14:useLocalDpi xmlns:a14="http://schemas.microsoft.com/office/drawing/2010/main" val="0"/>
              </a:ext>
            </a:extLst>
          </a:blip>
          <a:srcRect l="4670" t="4781" r="18839" b="13027"/>
          <a:stretch/>
        </p:blipFill>
        <p:spPr bwMode="auto">
          <a:xfrm rot="5400000">
            <a:off x="8988133" y="293617"/>
            <a:ext cx="2208738" cy="222206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629651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E8054C-586A-4B73-8B93-86C282E7A922}"/>
              </a:ext>
            </a:extLst>
          </p:cNvPr>
          <p:cNvPicPr>
            <a:picLocks noChangeAspect="1"/>
          </p:cNvPicPr>
          <p:nvPr/>
        </p:nvPicPr>
        <p:blipFill>
          <a:blip r:embed="rId3"/>
          <a:stretch>
            <a:fillRect/>
          </a:stretch>
        </p:blipFill>
        <p:spPr>
          <a:xfrm>
            <a:off x="6227954" y="2037053"/>
            <a:ext cx="6147966" cy="3628308"/>
          </a:xfrm>
          <a:prstGeom prst="rect">
            <a:avLst/>
          </a:prstGeom>
        </p:spPr>
      </p:pic>
      <p:sp>
        <p:nvSpPr>
          <p:cNvPr id="5" name="Rectangle 4"/>
          <p:cNvSpPr/>
          <p:nvPr/>
        </p:nvSpPr>
        <p:spPr>
          <a:xfrm>
            <a:off x="7796428" y="1538289"/>
            <a:ext cx="3011017" cy="400110"/>
          </a:xfrm>
          <a:prstGeom prst="rect">
            <a:avLst/>
          </a:prstGeom>
        </p:spPr>
        <p:txBody>
          <a:bodyPr wrap="none">
            <a:spAutoFit/>
          </a:bodyPr>
          <a:lstStyle/>
          <a:p>
            <a:r>
              <a:rPr lang="en-US" sz="2000" b="1" dirty="0" err="1" smtClean="0"/>
              <a:t>Huizen</a:t>
            </a:r>
            <a:r>
              <a:rPr lang="en-US" sz="2000" b="1" dirty="0" smtClean="0"/>
              <a:t> vs. </a:t>
            </a:r>
            <a:r>
              <a:rPr lang="en-US" sz="2000" b="1" dirty="0" err="1" smtClean="0"/>
              <a:t>Appartementen</a:t>
            </a:r>
            <a:endParaRPr lang="nl-NL" sz="2000" b="1" dirty="0"/>
          </a:p>
        </p:txBody>
      </p:sp>
      <p:pic>
        <p:nvPicPr>
          <p:cNvPr id="6" name="Picture 5">
            <a:extLst>
              <a:ext uri="{FF2B5EF4-FFF2-40B4-BE49-F238E27FC236}">
                <a16:creationId xmlns:a16="http://schemas.microsoft.com/office/drawing/2014/main" id="{61A9D3C9-F3A4-43E9-BE9F-49C7B33CD695}"/>
              </a:ext>
            </a:extLst>
          </p:cNvPr>
          <p:cNvPicPr>
            <a:picLocks noChangeAspect="1"/>
          </p:cNvPicPr>
          <p:nvPr/>
        </p:nvPicPr>
        <p:blipFill>
          <a:blip r:embed="rId4"/>
          <a:stretch>
            <a:fillRect/>
          </a:stretch>
        </p:blipFill>
        <p:spPr>
          <a:xfrm>
            <a:off x="225011" y="2025204"/>
            <a:ext cx="6168043" cy="3640157"/>
          </a:xfrm>
          <a:prstGeom prst="rect">
            <a:avLst/>
          </a:prstGeom>
        </p:spPr>
      </p:pic>
      <p:sp>
        <p:nvSpPr>
          <p:cNvPr id="7" name="Rectangle 6"/>
          <p:cNvSpPr/>
          <p:nvPr/>
        </p:nvSpPr>
        <p:spPr>
          <a:xfrm>
            <a:off x="2098721" y="1538289"/>
            <a:ext cx="1672189" cy="400110"/>
          </a:xfrm>
          <a:prstGeom prst="rect">
            <a:avLst/>
          </a:prstGeom>
        </p:spPr>
        <p:txBody>
          <a:bodyPr wrap="none">
            <a:spAutoFit/>
          </a:bodyPr>
          <a:lstStyle/>
          <a:p>
            <a:r>
              <a:rPr lang="en-US" sz="2000" b="1" dirty="0" smtClean="0"/>
              <a:t>Koop vs. </a:t>
            </a:r>
            <a:r>
              <a:rPr lang="en-US" sz="2000" b="1" dirty="0" err="1" smtClean="0"/>
              <a:t>Huur</a:t>
            </a:r>
            <a:endParaRPr lang="nl-NL" sz="2000" b="1" dirty="0"/>
          </a:p>
        </p:txBody>
      </p:sp>
      <p:sp>
        <p:nvSpPr>
          <p:cNvPr id="10" name="Title 1">
            <a:extLst>
              <a:ext uri="{FF2B5EF4-FFF2-40B4-BE49-F238E27FC236}">
                <a16:creationId xmlns:a16="http://schemas.microsoft.com/office/drawing/2014/main" id="{EDE0E28C-6A62-4E96-978E-282AD750AA29}"/>
              </a:ext>
            </a:extLst>
          </p:cNvPr>
          <p:cNvSpPr txBox="1">
            <a:spLocks/>
          </p:cNvSpPr>
          <p:nvPr/>
        </p:nvSpPr>
        <p:spPr>
          <a:xfrm>
            <a:off x="941331" y="281535"/>
            <a:ext cx="10573247" cy="4572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nl-NL" sz="3000" b="1" dirty="0">
              <a:solidFill>
                <a:srgbClr val="016298"/>
              </a:solidFill>
              <a:latin typeface="+mn-lt"/>
            </a:endParaRPr>
          </a:p>
        </p:txBody>
      </p:sp>
      <p:sp>
        <p:nvSpPr>
          <p:cNvPr id="2" name="TextBox 1"/>
          <p:cNvSpPr txBox="1"/>
          <p:nvPr/>
        </p:nvSpPr>
        <p:spPr>
          <a:xfrm>
            <a:off x="225011" y="5665361"/>
            <a:ext cx="10111574" cy="923330"/>
          </a:xfrm>
          <a:prstGeom prst="rect">
            <a:avLst/>
          </a:prstGeom>
          <a:noFill/>
        </p:spPr>
        <p:txBody>
          <a:bodyPr wrap="square" rtlCol="0">
            <a:spAutoFit/>
          </a:bodyPr>
          <a:lstStyle/>
          <a:p>
            <a:pPr marL="285750" indent="-285750">
              <a:buFont typeface="Arial" panose="020B0604020202020204" pitchFamily="34" charset="0"/>
              <a:buChar char="•"/>
            </a:pPr>
            <a:r>
              <a:rPr lang="nl-NL" dirty="0"/>
              <a:t>Gemiddelde temperatuur huurwoningen </a:t>
            </a:r>
            <a:r>
              <a:rPr lang="nl-NL" dirty="0" smtClean="0"/>
              <a:t>hoger (snellere opwarming, verschil </a:t>
            </a:r>
            <a:r>
              <a:rPr lang="nl-NL" dirty="0"/>
              <a:t>neemt af)</a:t>
            </a:r>
          </a:p>
          <a:p>
            <a:pPr marL="285750" indent="-285750">
              <a:buFont typeface="Arial" panose="020B0604020202020204" pitchFamily="34" charset="0"/>
              <a:buChar char="•"/>
            </a:pPr>
            <a:r>
              <a:rPr lang="nl-NL" dirty="0" smtClean="0"/>
              <a:t>Appartementen lijken langzamer af te koelen</a:t>
            </a:r>
          </a:p>
          <a:p>
            <a:pPr marL="285750" indent="-285750">
              <a:buFont typeface="Arial" panose="020B0604020202020204" pitchFamily="34" charset="0"/>
              <a:buChar char="•"/>
            </a:pPr>
            <a:r>
              <a:rPr lang="nl-NL" dirty="0" smtClean="0"/>
              <a:t>Nadere analyse nodige </a:t>
            </a:r>
            <a:r>
              <a:rPr lang="nl-NL" dirty="0" err="1" smtClean="0"/>
              <a:t>mbt</a:t>
            </a:r>
            <a:r>
              <a:rPr lang="nl-NL" dirty="0" smtClean="0"/>
              <a:t> oriëntatie, verdieping, isolatie (energielabel) </a:t>
            </a:r>
            <a:endParaRPr lang="nl-NL" dirty="0"/>
          </a:p>
        </p:txBody>
      </p:sp>
      <p:sp>
        <p:nvSpPr>
          <p:cNvPr id="3" name="Title 2"/>
          <p:cNvSpPr>
            <a:spLocks noGrp="1"/>
          </p:cNvSpPr>
          <p:nvPr>
            <p:ph type="title"/>
          </p:nvPr>
        </p:nvSpPr>
        <p:spPr/>
        <p:txBody>
          <a:bodyPr/>
          <a:lstStyle/>
          <a:p>
            <a:r>
              <a:rPr lang="en-US" dirty="0" err="1"/>
              <a:t>Temperatuur</a:t>
            </a:r>
            <a:r>
              <a:rPr lang="en-US" dirty="0"/>
              <a:t> </a:t>
            </a:r>
            <a:r>
              <a:rPr lang="en-US" dirty="0" err="1" smtClean="0"/>
              <a:t>metingen</a:t>
            </a:r>
            <a:r>
              <a:rPr lang="en-US" dirty="0" smtClean="0"/>
              <a:t> </a:t>
            </a:r>
            <a:r>
              <a:rPr lang="en-US" dirty="0" err="1" smtClean="0"/>
              <a:t>woningen</a:t>
            </a:r>
            <a:endParaRPr lang="en-US" dirty="0"/>
          </a:p>
        </p:txBody>
      </p:sp>
    </p:spTree>
    <p:extLst>
      <p:ext uri="{BB962C8B-B14F-4D97-AF65-F5344CB8AC3E}">
        <p14:creationId xmlns:p14="http://schemas.microsoft.com/office/powerpoint/2010/main" val="25068760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61F097-EE3D-4916-9D51-E1013F8418F9}"/>
              </a:ext>
            </a:extLst>
          </p:cNvPr>
          <p:cNvPicPr>
            <a:picLocks noChangeAspect="1"/>
          </p:cNvPicPr>
          <p:nvPr/>
        </p:nvPicPr>
        <p:blipFill>
          <a:blip r:embed="rId3"/>
          <a:stretch>
            <a:fillRect/>
          </a:stretch>
        </p:blipFill>
        <p:spPr>
          <a:xfrm>
            <a:off x="0" y="2096003"/>
            <a:ext cx="6228168" cy="3675640"/>
          </a:xfrm>
          <a:prstGeom prst="rect">
            <a:avLst/>
          </a:prstGeom>
        </p:spPr>
      </p:pic>
      <p:sp>
        <p:nvSpPr>
          <p:cNvPr id="4" name="Rectangle 3"/>
          <p:cNvSpPr/>
          <p:nvPr/>
        </p:nvSpPr>
        <p:spPr>
          <a:xfrm>
            <a:off x="1722581" y="1636723"/>
            <a:ext cx="2783006" cy="369332"/>
          </a:xfrm>
          <a:prstGeom prst="rect">
            <a:avLst/>
          </a:prstGeom>
        </p:spPr>
        <p:txBody>
          <a:bodyPr wrap="none">
            <a:spAutoFit/>
          </a:bodyPr>
          <a:lstStyle/>
          <a:p>
            <a:r>
              <a:rPr lang="en-US" b="1" dirty="0" err="1" smtClean="0"/>
              <a:t>Gemiddelde</a:t>
            </a:r>
            <a:r>
              <a:rPr lang="en-US" b="1" dirty="0" smtClean="0"/>
              <a:t> per </a:t>
            </a:r>
            <a:r>
              <a:rPr lang="en-US" b="1" dirty="0" err="1" smtClean="0"/>
              <a:t>verdieping</a:t>
            </a:r>
            <a:endParaRPr lang="nl-NL" b="1" dirty="0"/>
          </a:p>
        </p:txBody>
      </p:sp>
      <p:pic>
        <p:nvPicPr>
          <p:cNvPr id="5" name="Picture 4">
            <a:extLst>
              <a:ext uri="{FF2B5EF4-FFF2-40B4-BE49-F238E27FC236}">
                <a16:creationId xmlns:a16="http://schemas.microsoft.com/office/drawing/2014/main" id="{18A6B859-B38A-4F98-AB8C-076CCDDD3589}"/>
              </a:ext>
            </a:extLst>
          </p:cNvPr>
          <p:cNvPicPr>
            <a:picLocks noChangeAspect="1"/>
          </p:cNvPicPr>
          <p:nvPr/>
        </p:nvPicPr>
        <p:blipFill>
          <a:blip r:embed="rId4"/>
          <a:stretch>
            <a:fillRect/>
          </a:stretch>
        </p:blipFill>
        <p:spPr>
          <a:xfrm>
            <a:off x="6027099" y="2096003"/>
            <a:ext cx="6164901" cy="3638302"/>
          </a:xfrm>
          <a:prstGeom prst="rect">
            <a:avLst/>
          </a:prstGeom>
        </p:spPr>
      </p:pic>
      <p:sp>
        <p:nvSpPr>
          <p:cNvPr id="6" name="Rectangle 5"/>
          <p:cNvSpPr/>
          <p:nvPr/>
        </p:nvSpPr>
        <p:spPr>
          <a:xfrm>
            <a:off x="8013751" y="1636723"/>
            <a:ext cx="2447593" cy="369332"/>
          </a:xfrm>
          <a:prstGeom prst="rect">
            <a:avLst/>
          </a:prstGeom>
        </p:spPr>
        <p:txBody>
          <a:bodyPr wrap="none">
            <a:spAutoFit/>
          </a:bodyPr>
          <a:lstStyle/>
          <a:p>
            <a:r>
              <a:rPr lang="en-US" b="1" dirty="0" err="1" smtClean="0"/>
              <a:t>Gemiddelde</a:t>
            </a:r>
            <a:r>
              <a:rPr lang="en-US" b="1" dirty="0" smtClean="0"/>
              <a:t> per </a:t>
            </a:r>
            <a:r>
              <a:rPr lang="en-US" b="1" dirty="0" err="1" smtClean="0"/>
              <a:t>verblijf</a:t>
            </a:r>
            <a:endParaRPr lang="nl-NL" b="1" dirty="0"/>
          </a:p>
        </p:txBody>
      </p:sp>
      <p:sp>
        <p:nvSpPr>
          <p:cNvPr id="8" name="Title 1">
            <a:extLst>
              <a:ext uri="{FF2B5EF4-FFF2-40B4-BE49-F238E27FC236}">
                <a16:creationId xmlns:a16="http://schemas.microsoft.com/office/drawing/2014/main" id="{EDE0E28C-6A62-4E96-978E-282AD750AA29}"/>
              </a:ext>
            </a:extLst>
          </p:cNvPr>
          <p:cNvSpPr txBox="1">
            <a:spLocks/>
          </p:cNvSpPr>
          <p:nvPr/>
        </p:nvSpPr>
        <p:spPr>
          <a:xfrm>
            <a:off x="941331" y="281535"/>
            <a:ext cx="10573247" cy="4572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nl-NL" sz="3000" b="1" dirty="0">
              <a:solidFill>
                <a:srgbClr val="016298"/>
              </a:solidFill>
              <a:latin typeface="+mn-lt"/>
            </a:endParaRPr>
          </a:p>
        </p:txBody>
      </p:sp>
      <p:sp>
        <p:nvSpPr>
          <p:cNvPr id="3" name="Title 2"/>
          <p:cNvSpPr>
            <a:spLocks noGrp="1"/>
          </p:cNvSpPr>
          <p:nvPr>
            <p:ph type="title"/>
          </p:nvPr>
        </p:nvSpPr>
        <p:spPr>
          <a:xfrm>
            <a:off x="976518" y="828683"/>
            <a:ext cx="10573247" cy="457200"/>
          </a:xfrm>
        </p:spPr>
        <p:txBody>
          <a:bodyPr/>
          <a:lstStyle/>
          <a:p>
            <a:r>
              <a:rPr lang="en-US" dirty="0" err="1"/>
              <a:t>Temperatuur</a:t>
            </a:r>
            <a:r>
              <a:rPr lang="en-US" dirty="0"/>
              <a:t> </a:t>
            </a:r>
            <a:r>
              <a:rPr lang="en-US" dirty="0" err="1"/>
              <a:t>metingen</a:t>
            </a:r>
            <a:r>
              <a:rPr lang="en-US" dirty="0"/>
              <a:t> </a:t>
            </a:r>
            <a:r>
              <a:rPr lang="en-US" dirty="0" err="1"/>
              <a:t>woningen</a:t>
            </a:r>
            <a:endParaRPr lang="en-US" dirty="0"/>
          </a:p>
        </p:txBody>
      </p:sp>
    </p:spTree>
    <p:extLst>
      <p:ext uri="{BB962C8B-B14F-4D97-AF65-F5344CB8AC3E}">
        <p14:creationId xmlns:p14="http://schemas.microsoft.com/office/powerpoint/2010/main" val="39492942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Visual Problem Appraisal (VPA), burgers </a:t>
            </a:r>
            <a:r>
              <a:rPr lang="en-US" dirty="0" err="1"/>
              <a:t>spreken</a:t>
            </a:r>
            <a:r>
              <a:rPr lang="en-US" dirty="0"/>
              <a:t> over de </a:t>
            </a:r>
            <a:r>
              <a:rPr lang="en-US" dirty="0" err="1"/>
              <a:t>tuin</a:t>
            </a:r>
            <a:endParaRPr lang="en-US" dirty="0"/>
          </a:p>
        </p:txBody>
      </p:sp>
      <p:sp>
        <p:nvSpPr>
          <p:cNvPr id="3" name="Content Placeholder 2"/>
          <p:cNvSpPr>
            <a:spLocks noGrp="1"/>
          </p:cNvSpPr>
          <p:nvPr>
            <p:ph idx="12"/>
          </p:nvPr>
        </p:nvSpPr>
        <p:spPr>
          <a:xfrm>
            <a:off x="4431553" y="1676400"/>
            <a:ext cx="7341347" cy="4800600"/>
          </a:xfrm>
        </p:spPr>
        <p:txBody>
          <a:bodyPr>
            <a:normAutofit lnSpcReduction="10000"/>
          </a:bodyPr>
          <a:lstStyle/>
          <a:p>
            <a:pPr marL="342900" indent="-342900">
              <a:buClr>
                <a:srgbClr val="00A4D4"/>
              </a:buClr>
              <a:buSzPct val="125000"/>
            </a:pPr>
            <a:r>
              <a:rPr lang="en-US" sz="1900" dirty="0" err="1" smtClean="0">
                <a:solidFill>
                  <a:srgbClr val="016298"/>
                </a:solidFill>
              </a:rPr>
              <a:t>Opgezet</a:t>
            </a:r>
            <a:r>
              <a:rPr lang="en-US" sz="1900" dirty="0" smtClean="0">
                <a:solidFill>
                  <a:srgbClr val="016298"/>
                </a:solidFill>
              </a:rPr>
              <a:t> door Loes </a:t>
            </a:r>
            <a:r>
              <a:rPr lang="en-US" sz="1900" dirty="0" err="1" smtClean="0">
                <a:solidFill>
                  <a:srgbClr val="016298"/>
                </a:solidFill>
              </a:rPr>
              <a:t>Witteveen</a:t>
            </a:r>
            <a:r>
              <a:rPr lang="en-US" sz="1900" dirty="0" smtClean="0">
                <a:solidFill>
                  <a:srgbClr val="016298"/>
                </a:solidFill>
              </a:rPr>
              <a:t> en Jan Fliervoet (VHL)</a:t>
            </a:r>
          </a:p>
          <a:p>
            <a:pPr marL="342900" indent="-342900">
              <a:buClr>
                <a:srgbClr val="00A4D4"/>
              </a:buClr>
              <a:buSzPct val="125000"/>
            </a:pPr>
            <a:r>
              <a:rPr lang="en-US" sz="1900" dirty="0" err="1" smtClean="0">
                <a:solidFill>
                  <a:srgbClr val="016298"/>
                </a:solidFill>
              </a:rPr>
              <a:t>Mensen</a:t>
            </a:r>
            <a:r>
              <a:rPr lang="en-US" sz="1900" dirty="0" smtClean="0">
                <a:solidFill>
                  <a:srgbClr val="016298"/>
                </a:solidFill>
              </a:rPr>
              <a:t> </a:t>
            </a:r>
            <a:r>
              <a:rPr lang="en-US" sz="1900" dirty="0" err="1" smtClean="0">
                <a:solidFill>
                  <a:srgbClr val="016298"/>
                </a:solidFill>
              </a:rPr>
              <a:t>stimuleren</a:t>
            </a:r>
            <a:r>
              <a:rPr lang="en-US" sz="1900" dirty="0" smtClean="0">
                <a:solidFill>
                  <a:srgbClr val="016298"/>
                </a:solidFill>
              </a:rPr>
              <a:t> door </a:t>
            </a:r>
            <a:r>
              <a:rPr lang="en-US" sz="1900" dirty="0" err="1" smtClean="0">
                <a:solidFill>
                  <a:srgbClr val="016298"/>
                </a:solidFill>
              </a:rPr>
              <a:t>vanuit</a:t>
            </a:r>
            <a:r>
              <a:rPr lang="en-US" sz="1900" dirty="0" smtClean="0">
                <a:solidFill>
                  <a:srgbClr val="016298"/>
                </a:solidFill>
              </a:rPr>
              <a:t> </a:t>
            </a:r>
            <a:r>
              <a:rPr lang="en-US" sz="1900" dirty="0" err="1" smtClean="0">
                <a:solidFill>
                  <a:srgbClr val="016298"/>
                </a:solidFill>
              </a:rPr>
              <a:t>verschillende</a:t>
            </a:r>
            <a:r>
              <a:rPr lang="en-US" sz="1900" dirty="0" smtClean="0">
                <a:solidFill>
                  <a:srgbClr val="016298"/>
                </a:solidFill>
              </a:rPr>
              <a:t> </a:t>
            </a:r>
            <a:r>
              <a:rPr lang="en-US" sz="1900" dirty="0" err="1" smtClean="0">
                <a:solidFill>
                  <a:srgbClr val="016298"/>
                </a:solidFill>
              </a:rPr>
              <a:t>perspectieven</a:t>
            </a:r>
            <a:r>
              <a:rPr lang="en-US" sz="1900" dirty="0" smtClean="0">
                <a:solidFill>
                  <a:srgbClr val="016298"/>
                </a:solidFill>
              </a:rPr>
              <a:t> </a:t>
            </a:r>
            <a:r>
              <a:rPr lang="en-US" sz="1900" dirty="0" err="1" smtClean="0">
                <a:solidFill>
                  <a:srgbClr val="016298"/>
                </a:solidFill>
              </a:rPr>
              <a:t>naar</a:t>
            </a:r>
            <a:r>
              <a:rPr lang="en-US" sz="1900" dirty="0" smtClean="0">
                <a:solidFill>
                  <a:srgbClr val="016298"/>
                </a:solidFill>
              </a:rPr>
              <a:t> </a:t>
            </a:r>
            <a:r>
              <a:rPr lang="en-US" sz="1900" dirty="0" err="1" smtClean="0">
                <a:solidFill>
                  <a:srgbClr val="016298"/>
                </a:solidFill>
              </a:rPr>
              <a:t>complexe</a:t>
            </a:r>
            <a:r>
              <a:rPr lang="en-US" sz="1900" dirty="0" smtClean="0">
                <a:solidFill>
                  <a:srgbClr val="016298"/>
                </a:solidFill>
              </a:rPr>
              <a:t> </a:t>
            </a:r>
            <a:r>
              <a:rPr lang="en-US" sz="1900" dirty="0" err="1" smtClean="0">
                <a:solidFill>
                  <a:srgbClr val="016298"/>
                </a:solidFill>
              </a:rPr>
              <a:t>problemen</a:t>
            </a:r>
            <a:r>
              <a:rPr lang="en-US" sz="1900" dirty="0" smtClean="0">
                <a:solidFill>
                  <a:srgbClr val="016298"/>
                </a:solidFill>
              </a:rPr>
              <a:t> </a:t>
            </a:r>
            <a:r>
              <a:rPr lang="en-US" sz="1900" dirty="0" err="1" smtClean="0">
                <a:solidFill>
                  <a:srgbClr val="016298"/>
                </a:solidFill>
              </a:rPr>
              <a:t>te</a:t>
            </a:r>
            <a:r>
              <a:rPr lang="en-US" sz="1900" dirty="0" smtClean="0">
                <a:solidFill>
                  <a:srgbClr val="016298"/>
                </a:solidFill>
              </a:rPr>
              <a:t> </a:t>
            </a:r>
            <a:r>
              <a:rPr lang="en-US" sz="1900" dirty="0" err="1" smtClean="0">
                <a:solidFill>
                  <a:srgbClr val="016298"/>
                </a:solidFill>
              </a:rPr>
              <a:t>kijken</a:t>
            </a:r>
            <a:r>
              <a:rPr lang="en-US" sz="1900" dirty="0" smtClean="0">
                <a:solidFill>
                  <a:srgbClr val="016298"/>
                </a:solidFill>
              </a:rPr>
              <a:t> </a:t>
            </a:r>
            <a:endParaRPr lang="en-US" dirty="0"/>
          </a:p>
          <a:p>
            <a:pPr marL="342900" indent="-342900">
              <a:buClr>
                <a:srgbClr val="00A4D4"/>
              </a:buClr>
              <a:buSzPct val="125000"/>
            </a:pPr>
            <a:r>
              <a:rPr lang="en-US" sz="1900" dirty="0" smtClean="0">
                <a:solidFill>
                  <a:srgbClr val="016298"/>
                </a:solidFill>
              </a:rPr>
              <a:t>VPA: </a:t>
            </a:r>
            <a:r>
              <a:rPr lang="en-US" sz="1900" dirty="0" err="1" smtClean="0">
                <a:solidFill>
                  <a:srgbClr val="016298"/>
                </a:solidFill>
              </a:rPr>
              <a:t>vastleggen</a:t>
            </a:r>
            <a:r>
              <a:rPr lang="en-US" sz="1900" dirty="0" smtClean="0">
                <a:solidFill>
                  <a:srgbClr val="016298"/>
                </a:solidFill>
              </a:rPr>
              <a:t> in </a:t>
            </a:r>
            <a:r>
              <a:rPr lang="en-US" sz="1900" dirty="0" err="1" smtClean="0">
                <a:solidFill>
                  <a:srgbClr val="016298"/>
                </a:solidFill>
              </a:rPr>
              <a:t>documentaire</a:t>
            </a:r>
            <a:r>
              <a:rPr lang="en-US" sz="1900" dirty="0" smtClean="0">
                <a:solidFill>
                  <a:srgbClr val="016298"/>
                </a:solidFill>
              </a:rPr>
              <a:t> </a:t>
            </a:r>
            <a:r>
              <a:rPr lang="en-US" sz="1900" dirty="0" err="1" smtClean="0">
                <a:solidFill>
                  <a:srgbClr val="016298"/>
                </a:solidFill>
              </a:rPr>
              <a:t>stijl</a:t>
            </a:r>
            <a:r>
              <a:rPr lang="en-US" sz="1900" dirty="0" smtClean="0">
                <a:solidFill>
                  <a:srgbClr val="016298"/>
                </a:solidFill>
              </a:rPr>
              <a:t> 5 a 7 </a:t>
            </a:r>
            <a:r>
              <a:rPr lang="en-US" sz="1900" dirty="0" err="1" smtClean="0">
                <a:solidFill>
                  <a:srgbClr val="016298"/>
                </a:solidFill>
              </a:rPr>
              <a:t>minuten</a:t>
            </a:r>
            <a:endParaRPr lang="en-US" sz="1900" dirty="0" smtClean="0">
              <a:solidFill>
                <a:srgbClr val="016298"/>
              </a:solidFill>
            </a:endParaRPr>
          </a:p>
          <a:p>
            <a:pPr marL="342900" indent="-342900">
              <a:buClr>
                <a:srgbClr val="00A4D4"/>
              </a:buClr>
              <a:buSzPct val="125000"/>
            </a:pPr>
            <a:r>
              <a:rPr lang="en-US" sz="1900" dirty="0" err="1" smtClean="0">
                <a:solidFill>
                  <a:srgbClr val="016298"/>
                </a:solidFill>
              </a:rPr>
              <a:t>Beleving</a:t>
            </a:r>
            <a:r>
              <a:rPr lang="en-US" sz="1900" dirty="0" smtClean="0">
                <a:solidFill>
                  <a:srgbClr val="016298"/>
                </a:solidFill>
              </a:rPr>
              <a:t>, </a:t>
            </a:r>
            <a:r>
              <a:rPr lang="en-US" sz="1900" dirty="0" err="1" smtClean="0">
                <a:solidFill>
                  <a:srgbClr val="016298"/>
                </a:solidFill>
              </a:rPr>
              <a:t>functies</a:t>
            </a:r>
            <a:r>
              <a:rPr lang="en-US" sz="1900" dirty="0" smtClean="0">
                <a:solidFill>
                  <a:srgbClr val="016298"/>
                </a:solidFill>
              </a:rPr>
              <a:t> en </a:t>
            </a:r>
            <a:r>
              <a:rPr lang="en-US" sz="1900" dirty="0" err="1" smtClean="0">
                <a:solidFill>
                  <a:srgbClr val="016298"/>
                </a:solidFill>
              </a:rPr>
              <a:t>plannen</a:t>
            </a:r>
            <a:r>
              <a:rPr lang="en-US" sz="1900" dirty="0" smtClean="0">
                <a:solidFill>
                  <a:srgbClr val="016298"/>
                </a:solidFill>
              </a:rPr>
              <a:t> met de </a:t>
            </a:r>
            <a:r>
              <a:rPr lang="en-US" sz="1900" dirty="0" err="1" smtClean="0">
                <a:solidFill>
                  <a:srgbClr val="016298"/>
                </a:solidFill>
              </a:rPr>
              <a:t>tuin</a:t>
            </a:r>
            <a:r>
              <a:rPr lang="en-US" sz="1900" dirty="0" smtClean="0">
                <a:solidFill>
                  <a:srgbClr val="016298"/>
                </a:solidFill>
              </a:rPr>
              <a:t> </a:t>
            </a:r>
            <a:r>
              <a:rPr lang="en-US" sz="1900" dirty="0" err="1" smtClean="0">
                <a:solidFill>
                  <a:srgbClr val="016298"/>
                </a:solidFill>
              </a:rPr>
              <a:t>voor</a:t>
            </a:r>
            <a:r>
              <a:rPr lang="en-US" sz="1900" dirty="0" smtClean="0">
                <a:solidFill>
                  <a:srgbClr val="016298"/>
                </a:solidFill>
              </a:rPr>
              <a:t> </a:t>
            </a:r>
            <a:r>
              <a:rPr lang="en-US" sz="1900" dirty="0" err="1" smtClean="0">
                <a:solidFill>
                  <a:srgbClr val="016298"/>
                </a:solidFill>
              </a:rPr>
              <a:t>inzicht</a:t>
            </a:r>
            <a:r>
              <a:rPr lang="en-US" sz="1900" dirty="0" smtClean="0">
                <a:solidFill>
                  <a:srgbClr val="016298"/>
                </a:solidFill>
              </a:rPr>
              <a:t> in </a:t>
            </a:r>
            <a:r>
              <a:rPr lang="en-US" sz="1900" dirty="0" err="1" smtClean="0">
                <a:solidFill>
                  <a:srgbClr val="016298"/>
                </a:solidFill>
              </a:rPr>
              <a:t>motivatie</a:t>
            </a:r>
            <a:r>
              <a:rPr lang="en-US" sz="1900" dirty="0" smtClean="0">
                <a:solidFill>
                  <a:srgbClr val="016298"/>
                </a:solidFill>
              </a:rPr>
              <a:t> en </a:t>
            </a:r>
            <a:r>
              <a:rPr lang="en-US" sz="1900" dirty="0" err="1" smtClean="0">
                <a:solidFill>
                  <a:srgbClr val="016298"/>
                </a:solidFill>
              </a:rPr>
              <a:t>handelingsbereidheid</a:t>
            </a:r>
            <a:r>
              <a:rPr lang="en-US" sz="1900" dirty="0" smtClean="0">
                <a:solidFill>
                  <a:srgbClr val="016298"/>
                </a:solidFill>
              </a:rPr>
              <a:t> </a:t>
            </a:r>
            <a:r>
              <a:rPr lang="en-US" sz="1900" dirty="0" err="1" smtClean="0">
                <a:solidFill>
                  <a:srgbClr val="016298"/>
                </a:solidFill>
              </a:rPr>
              <a:t>tav</a:t>
            </a:r>
            <a:r>
              <a:rPr lang="en-US" sz="1900" dirty="0" smtClean="0">
                <a:solidFill>
                  <a:srgbClr val="016298"/>
                </a:solidFill>
              </a:rPr>
              <a:t> klimaatadaptatie (</a:t>
            </a:r>
            <a:r>
              <a:rPr lang="en-US" sz="1900" dirty="0" err="1" smtClean="0">
                <a:solidFill>
                  <a:srgbClr val="016298"/>
                </a:solidFill>
              </a:rPr>
              <a:t>Tuin</a:t>
            </a:r>
            <a:r>
              <a:rPr lang="en-US" sz="1900" dirty="0" smtClean="0">
                <a:solidFill>
                  <a:srgbClr val="016298"/>
                </a:solidFill>
              </a:rPr>
              <a:t> met </a:t>
            </a:r>
            <a:r>
              <a:rPr lang="en-US" sz="1900" dirty="0" err="1" smtClean="0">
                <a:solidFill>
                  <a:srgbClr val="016298"/>
                </a:solidFill>
              </a:rPr>
              <a:t>verhaal</a:t>
            </a:r>
            <a:r>
              <a:rPr lang="en-US" sz="1900" dirty="0" smtClean="0">
                <a:solidFill>
                  <a:srgbClr val="016298"/>
                </a:solidFill>
              </a:rPr>
              <a:t>)</a:t>
            </a:r>
          </a:p>
          <a:p>
            <a:pPr marL="342900" indent="-342900">
              <a:buClr>
                <a:srgbClr val="00A4D4"/>
              </a:buClr>
              <a:buSzPct val="125000"/>
            </a:pPr>
            <a:r>
              <a:rPr lang="en-US" sz="1900" dirty="0" smtClean="0">
                <a:solidFill>
                  <a:srgbClr val="016298"/>
                </a:solidFill>
              </a:rPr>
              <a:t>Start training 13 </a:t>
            </a:r>
            <a:r>
              <a:rPr lang="en-US" sz="1900" dirty="0" err="1" smtClean="0">
                <a:solidFill>
                  <a:srgbClr val="016298"/>
                </a:solidFill>
              </a:rPr>
              <a:t>maart</a:t>
            </a:r>
            <a:r>
              <a:rPr lang="en-US" sz="1900" dirty="0" smtClean="0">
                <a:solidFill>
                  <a:srgbClr val="016298"/>
                </a:solidFill>
              </a:rPr>
              <a:t>….  </a:t>
            </a:r>
            <a:r>
              <a:rPr lang="en-US" sz="1900" dirty="0" err="1" smtClean="0">
                <a:solidFill>
                  <a:srgbClr val="016298"/>
                </a:solidFill>
              </a:rPr>
              <a:t>Ontwikkeld</a:t>
            </a:r>
            <a:r>
              <a:rPr lang="en-US" sz="1900" dirty="0" smtClean="0">
                <a:solidFill>
                  <a:srgbClr val="016298"/>
                </a:solidFill>
              </a:rPr>
              <a:t> </a:t>
            </a:r>
            <a:r>
              <a:rPr lang="en-US" sz="1900" dirty="0" err="1" smtClean="0">
                <a:solidFill>
                  <a:srgbClr val="016298"/>
                </a:solidFill>
              </a:rPr>
              <a:t>naar</a:t>
            </a:r>
            <a:r>
              <a:rPr lang="en-US" sz="1900" dirty="0" smtClean="0">
                <a:solidFill>
                  <a:srgbClr val="016298"/>
                </a:solidFill>
              </a:rPr>
              <a:t> online training</a:t>
            </a:r>
          </a:p>
          <a:p>
            <a:pPr marL="342900" indent="-342900">
              <a:buClr>
                <a:srgbClr val="00A4D4"/>
              </a:buClr>
              <a:buSzPct val="125000"/>
            </a:pPr>
            <a:r>
              <a:rPr lang="en-US" sz="1900" dirty="0" err="1" smtClean="0">
                <a:solidFill>
                  <a:srgbClr val="016298"/>
                </a:solidFill>
              </a:rPr>
              <a:t>Najaar</a:t>
            </a:r>
            <a:r>
              <a:rPr lang="en-US" sz="1900" dirty="0" smtClean="0">
                <a:solidFill>
                  <a:srgbClr val="016298"/>
                </a:solidFill>
              </a:rPr>
              <a:t> </a:t>
            </a:r>
            <a:r>
              <a:rPr lang="en-US" sz="1900" dirty="0" err="1" smtClean="0">
                <a:solidFill>
                  <a:srgbClr val="016298"/>
                </a:solidFill>
              </a:rPr>
              <a:t>verdere</a:t>
            </a:r>
            <a:r>
              <a:rPr lang="en-US" sz="1900" dirty="0" smtClean="0">
                <a:solidFill>
                  <a:srgbClr val="016298"/>
                </a:solidFill>
              </a:rPr>
              <a:t> </a:t>
            </a:r>
            <a:r>
              <a:rPr lang="en-US" sz="1900" dirty="0" err="1" smtClean="0">
                <a:solidFill>
                  <a:srgbClr val="016298"/>
                </a:solidFill>
              </a:rPr>
              <a:t>uitwerking</a:t>
            </a:r>
            <a:r>
              <a:rPr lang="en-US" sz="1900" dirty="0" smtClean="0">
                <a:solidFill>
                  <a:srgbClr val="016298"/>
                </a:solidFill>
              </a:rPr>
              <a:t> 3 </a:t>
            </a:r>
            <a:r>
              <a:rPr lang="en-US" sz="1900" dirty="0" err="1" smtClean="0">
                <a:solidFill>
                  <a:srgbClr val="016298"/>
                </a:solidFill>
              </a:rPr>
              <a:t>studenten</a:t>
            </a:r>
            <a:r>
              <a:rPr lang="en-US" sz="1900" dirty="0" smtClean="0">
                <a:solidFill>
                  <a:srgbClr val="016298"/>
                </a:solidFill>
              </a:rPr>
              <a:t> HZ, 1 HR, 2 </a:t>
            </a:r>
            <a:r>
              <a:rPr lang="en-US" sz="1900" dirty="0" err="1" smtClean="0">
                <a:solidFill>
                  <a:srgbClr val="016298"/>
                </a:solidFill>
              </a:rPr>
              <a:t>Hanze</a:t>
            </a:r>
            <a:r>
              <a:rPr lang="en-US" sz="1900" dirty="0" smtClean="0">
                <a:solidFill>
                  <a:srgbClr val="016298"/>
                </a:solidFill>
              </a:rPr>
              <a:t>) </a:t>
            </a:r>
            <a:r>
              <a:rPr lang="en-US" sz="1900" dirty="0" err="1" smtClean="0">
                <a:solidFill>
                  <a:srgbClr val="016298"/>
                </a:solidFill>
              </a:rPr>
              <a:t>Documentaire</a:t>
            </a:r>
            <a:r>
              <a:rPr lang="en-US" sz="1900" dirty="0" smtClean="0">
                <a:solidFill>
                  <a:srgbClr val="016298"/>
                </a:solidFill>
              </a:rPr>
              <a:t> </a:t>
            </a:r>
            <a:r>
              <a:rPr lang="en-US" sz="1900" dirty="0">
                <a:solidFill>
                  <a:srgbClr val="016298"/>
                </a:solidFill>
              </a:rPr>
              <a:t>met </a:t>
            </a:r>
            <a:r>
              <a:rPr lang="en-US" sz="1900" dirty="0" err="1">
                <a:solidFill>
                  <a:srgbClr val="016298"/>
                </a:solidFill>
              </a:rPr>
              <a:t>korte</a:t>
            </a:r>
            <a:r>
              <a:rPr lang="en-US" sz="1900" dirty="0">
                <a:solidFill>
                  <a:srgbClr val="016298"/>
                </a:solidFill>
              </a:rPr>
              <a:t> clips </a:t>
            </a:r>
            <a:r>
              <a:rPr lang="en-US" sz="1900" dirty="0" err="1">
                <a:solidFill>
                  <a:srgbClr val="016298"/>
                </a:solidFill>
              </a:rPr>
              <a:t>voor</a:t>
            </a:r>
            <a:r>
              <a:rPr lang="en-US" sz="1900" dirty="0">
                <a:solidFill>
                  <a:srgbClr val="016298"/>
                </a:solidFill>
              </a:rPr>
              <a:t> professionals </a:t>
            </a:r>
            <a:r>
              <a:rPr lang="en-US" sz="1900" dirty="0" smtClean="0">
                <a:solidFill>
                  <a:srgbClr val="016298"/>
                </a:solidFill>
              </a:rPr>
              <a:t>(</a:t>
            </a:r>
            <a:r>
              <a:rPr lang="en-US" sz="1900" dirty="0" err="1" smtClean="0">
                <a:solidFill>
                  <a:srgbClr val="016298"/>
                </a:solidFill>
              </a:rPr>
              <a:t>gemeenten</a:t>
            </a:r>
            <a:r>
              <a:rPr lang="en-US" dirty="0" smtClean="0"/>
              <a:t>,  </a:t>
            </a:r>
            <a:r>
              <a:rPr lang="en-US" sz="1900" dirty="0" err="1" smtClean="0">
                <a:solidFill>
                  <a:srgbClr val="016298"/>
                </a:solidFill>
              </a:rPr>
              <a:t>waterschappen</a:t>
            </a:r>
            <a:r>
              <a:rPr lang="en-US" sz="1900" dirty="0" smtClean="0">
                <a:solidFill>
                  <a:srgbClr val="016298"/>
                </a:solidFill>
              </a:rPr>
              <a:t>) en </a:t>
            </a:r>
            <a:r>
              <a:rPr lang="en-US" sz="1900" dirty="0" err="1" smtClean="0">
                <a:solidFill>
                  <a:srgbClr val="016298"/>
                </a:solidFill>
              </a:rPr>
              <a:t>onderwijs</a:t>
            </a:r>
            <a:r>
              <a:rPr lang="en-US" dirty="0"/>
              <a:t>)</a:t>
            </a:r>
            <a:endParaRPr lang="en-US" sz="1900" dirty="0" smtClean="0">
              <a:solidFill>
                <a:srgbClr val="016298"/>
              </a:solidFill>
            </a:endParaRPr>
          </a:p>
          <a:p>
            <a:pPr marL="342900" indent="-342900">
              <a:buClr>
                <a:srgbClr val="00A4D4"/>
              </a:buClr>
              <a:buSzPct val="125000"/>
            </a:pPr>
            <a:r>
              <a:rPr lang="en-US" sz="1900" dirty="0" smtClean="0">
                <a:solidFill>
                  <a:srgbClr val="016298"/>
                </a:solidFill>
              </a:rPr>
              <a:t>Workshop om </a:t>
            </a:r>
            <a:r>
              <a:rPr lang="en-US" sz="1900" dirty="0" err="1" smtClean="0">
                <a:solidFill>
                  <a:srgbClr val="016298"/>
                </a:solidFill>
              </a:rPr>
              <a:t>microverhaal</a:t>
            </a:r>
            <a:r>
              <a:rPr lang="en-US" sz="1900" dirty="0" smtClean="0">
                <a:solidFill>
                  <a:srgbClr val="016298"/>
                </a:solidFill>
              </a:rPr>
              <a:t> in context </a:t>
            </a:r>
            <a:r>
              <a:rPr lang="en-US" sz="1900" dirty="0" err="1" smtClean="0">
                <a:solidFill>
                  <a:srgbClr val="016298"/>
                </a:solidFill>
              </a:rPr>
              <a:t>te</a:t>
            </a:r>
            <a:r>
              <a:rPr lang="en-US" sz="1900" dirty="0" smtClean="0">
                <a:solidFill>
                  <a:srgbClr val="016298"/>
                </a:solidFill>
              </a:rPr>
              <a:t> </a:t>
            </a:r>
            <a:r>
              <a:rPr lang="en-US" sz="1900" dirty="0" err="1" smtClean="0">
                <a:solidFill>
                  <a:srgbClr val="016298"/>
                </a:solidFill>
              </a:rPr>
              <a:t>plaatsen</a:t>
            </a:r>
            <a:r>
              <a:rPr lang="en-US" sz="1900" dirty="0" smtClean="0">
                <a:solidFill>
                  <a:srgbClr val="016298"/>
                </a:solidFill>
              </a:rPr>
              <a:t>: </a:t>
            </a:r>
            <a:r>
              <a:rPr lang="en-US" sz="1900" dirty="0" err="1" smtClean="0">
                <a:solidFill>
                  <a:srgbClr val="016298"/>
                </a:solidFill>
              </a:rPr>
              <a:t>sessie</a:t>
            </a:r>
            <a:r>
              <a:rPr lang="en-US" sz="1900" dirty="0" smtClean="0">
                <a:solidFill>
                  <a:srgbClr val="016298"/>
                </a:solidFill>
              </a:rPr>
              <a:t> </a:t>
            </a:r>
            <a:r>
              <a:rPr lang="en-US" sz="1900" dirty="0" err="1" smtClean="0">
                <a:solidFill>
                  <a:srgbClr val="016298"/>
                </a:solidFill>
              </a:rPr>
              <a:t>waarin</a:t>
            </a:r>
            <a:r>
              <a:rPr lang="en-US" sz="1900" dirty="0" smtClean="0">
                <a:solidFill>
                  <a:srgbClr val="016298"/>
                </a:solidFill>
              </a:rPr>
              <a:t> </a:t>
            </a:r>
            <a:r>
              <a:rPr lang="en-US" sz="1900" dirty="0" err="1" smtClean="0">
                <a:solidFill>
                  <a:srgbClr val="016298"/>
                </a:solidFill>
              </a:rPr>
              <a:t>aantal</a:t>
            </a:r>
            <a:r>
              <a:rPr lang="en-US" sz="1900" dirty="0" smtClean="0">
                <a:solidFill>
                  <a:srgbClr val="016298"/>
                </a:solidFill>
              </a:rPr>
              <a:t> </a:t>
            </a:r>
            <a:r>
              <a:rPr lang="en-US" sz="1900" dirty="0" err="1" smtClean="0">
                <a:solidFill>
                  <a:srgbClr val="016298"/>
                </a:solidFill>
              </a:rPr>
              <a:t>filmpjes</a:t>
            </a:r>
            <a:r>
              <a:rPr lang="en-US" sz="1900" dirty="0" smtClean="0">
                <a:solidFill>
                  <a:srgbClr val="016298"/>
                </a:solidFill>
              </a:rPr>
              <a:t> </a:t>
            </a:r>
            <a:r>
              <a:rPr lang="en-US" sz="1900" dirty="0" err="1" smtClean="0">
                <a:solidFill>
                  <a:srgbClr val="016298"/>
                </a:solidFill>
              </a:rPr>
              <a:t>worden</a:t>
            </a:r>
            <a:r>
              <a:rPr lang="en-US" sz="1900" dirty="0" smtClean="0">
                <a:solidFill>
                  <a:srgbClr val="016298"/>
                </a:solidFill>
              </a:rPr>
              <a:t> </a:t>
            </a:r>
            <a:r>
              <a:rPr lang="en-US" sz="1900" dirty="0" err="1" smtClean="0">
                <a:solidFill>
                  <a:srgbClr val="016298"/>
                </a:solidFill>
              </a:rPr>
              <a:t>uitgekozen</a:t>
            </a:r>
            <a:endParaRPr lang="en-US" sz="1900" dirty="0" smtClean="0">
              <a:solidFill>
                <a:srgbClr val="016298"/>
              </a:solidFill>
            </a:endParaRPr>
          </a:p>
          <a:p>
            <a:pPr marL="342900" indent="-342900">
              <a:buClr>
                <a:srgbClr val="00A4D4"/>
              </a:buClr>
              <a:buSzPct val="125000"/>
            </a:pPr>
            <a:r>
              <a:rPr lang="en-US" sz="1900" dirty="0" smtClean="0">
                <a:solidFill>
                  <a:srgbClr val="016298"/>
                </a:solidFill>
              </a:rPr>
              <a:t>Wat </a:t>
            </a:r>
            <a:r>
              <a:rPr lang="en-US" sz="1900" dirty="0" err="1" smtClean="0">
                <a:solidFill>
                  <a:srgbClr val="016298"/>
                </a:solidFill>
              </a:rPr>
              <a:t>ziet</a:t>
            </a:r>
            <a:r>
              <a:rPr lang="en-US" sz="1900" dirty="0" smtClean="0">
                <a:solidFill>
                  <a:srgbClr val="016298"/>
                </a:solidFill>
              </a:rPr>
              <a:t> men </a:t>
            </a:r>
            <a:r>
              <a:rPr lang="en-US" sz="1900" dirty="0" err="1" smtClean="0">
                <a:solidFill>
                  <a:srgbClr val="016298"/>
                </a:solidFill>
              </a:rPr>
              <a:t>aan</a:t>
            </a:r>
            <a:r>
              <a:rPr lang="en-US" sz="1900" dirty="0" smtClean="0">
                <a:solidFill>
                  <a:srgbClr val="016298"/>
                </a:solidFill>
              </a:rPr>
              <a:t> </a:t>
            </a:r>
            <a:r>
              <a:rPr lang="en-US" sz="1900" dirty="0" err="1" smtClean="0">
                <a:solidFill>
                  <a:srgbClr val="016298"/>
                </a:solidFill>
              </a:rPr>
              <a:t>belangen</a:t>
            </a:r>
            <a:r>
              <a:rPr lang="en-US" sz="1900" dirty="0" smtClean="0">
                <a:solidFill>
                  <a:srgbClr val="016298"/>
                </a:solidFill>
              </a:rPr>
              <a:t>, </a:t>
            </a:r>
            <a:r>
              <a:rPr lang="en-US" sz="1900" dirty="0" err="1" smtClean="0">
                <a:solidFill>
                  <a:srgbClr val="016298"/>
                </a:solidFill>
              </a:rPr>
              <a:t>motivaties</a:t>
            </a:r>
            <a:r>
              <a:rPr lang="en-US" sz="1900" dirty="0" smtClean="0">
                <a:solidFill>
                  <a:srgbClr val="016298"/>
                </a:solidFill>
              </a:rPr>
              <a:t>, </a:t>
            </a:r>
            <a:r>
              <a:rPr lang="en-US" sz="1900" dirty="0" err="1" smtClean="0">
                <a:solidFill>
                  <a:srgbClr val="016298"/>
                </a:solidFill>
              </a:rPr>
              <a:t>afwegingen</a:t>
            </a:r>
            <a:r>
              <a:rPr lang="en-US" sz="1900" dirty="0" smtClean="0">
                <a:solidFill>
                  <a:srgbClr val="016298"/>
                </a:solidFill>
              </a:rPr>
              <a:t> en </a:t>
            </a:r>
            <a:r>
              <a:rPr lang="en-US" sz="1900" dirty="0" err="1" smtClean="0">
                <a:solidFill>
                  <a:srgbClr val="016298"/>
                </a:solidFill>
              </a:rPr>
              <a:t>handelingsbereidheid</a:t>
            </a:r>
            <a:r>
              <a:rPr lang="en-US" sz="1900" dirty="0" smtClean="0">
                <a:solidFill>
                  <a:srgbClr val="016298"/>
                </a:solidFill>
              </a:rPr>
              <a:t>; Hoe </a:t>
            </a:r>
            <a:r>
              <a:rPr lang="en-US" sz="1900" dirty="0" err="1" smtClean="0">
                <a:solidFill>
                  <a:srgbClr val="016298"/>
                </a:solidFill>
              </a:rPr>
              <a:t>kan</a:t>
            </a:r>
            <a:r>
              <a:rPr lang="en-US" sz="1900" dirty="0" smtClean="0">
                <a:solidFill>
                  <a:srgbClr val="016298"/>
                </a:solidFill>
              </a:rPr>
              <a:t> de </a:t>
            </a:r>
            <a:r>
              <a:rPr lang="en-US" sz="1900" dirty="0" err="1" smtClean="0">
                <a:solidFill>
                  <a:srgbClr val="016298"/>
                </a:solidFill>
              </a:rPr>
              <a:t>gemeente</a:t>
            </a:r>
            <a:r>
              <a:rPr lang="en-US" sz="1900" dirty="0">
                <a:solidFill>
                  <a:srgbClr val="016298"/>
                </a:solidFill>
              </a:rPr>
              <a:t> </a:t>
            </a:r>
            <a:r>
              <a:rPr lang="en-US" sz="1900" dirty="0" smtClean="0">
                <a:solidFill>
                  <a:srgbClr val="016298"/>
                </a:solidFill>
              </a:rPr>
              <a:t>of </a:t>
            </a:r>
            <a:r>
              <a:rPr lang="en-US" sz="1900" dirty="0" err="1" smtClean="0">
                <a:solidFill>
                  <a:srgbClr val="016298"/>
                </a:solidFill>
              </a:rPr>
              <a:t>een</a:t>
            </a:r>
            <a:r>
              <a:rPr lang="en-US" sz="1900" dirty="0" smtClean="0">
                <a:solidFill>
                  <a:srgbClr val="016298"/>
                </a:solidFill>
              </a:rPr>
              <a:t> </a:t>
            </a:r>
            <a:r>
              <a:rPr lang="en-US" sz="1900" dirty="0" err="1" smtClean="0">
                <a:solidFill>
                  <a:srgbClr val="016298"/>
                </a:solidFill>
              </a:rPr>
              <a:t>andere</a:t>
            </a:r>
            <a:r>
              <a:rPr lang="en-US" sz="1900" dirty="0" smtClean="0">
                <a:solidFill>
                  <a:srgbClr val="016298"/>
                </a:solidFill>
              </a:rPr>
              <a:t> </a:t>
            </a:r>
            <a:r>
              <a:rPr lang="en-US" sz="1900" dirty="0" err="1" smtClean="0">
                <a:solidFill>
                  <a:srgbClr val="016298"/>
                </a:solidFill>
              </a:rPr>
              <a:t>partij</a:t>
            </a:r>
            <a:r>
              <a:rPr lang="en-US" sz="1900" dirty="0" smtClean="0">
                <a:solidFill>
                  <a:srgbClr val="016298"/>
                </a:solidFill>
              </a:rPr>
              <a:t> </a:t>
            </a:r>
            <a:r>
              <a:rPr lang="en-US" sz="1900" dirty="0" err="1" smtClean="0">
                <a:solidFill>
                  <a:srgbClr val="016298"/>
                </a:solidFill>
              </a:rPr>
              <a:t>hier</a:t>
            </a:r>
            <a:r>
              <a:rPr lang="en-US" sz="1900" dirty="0" smtClean="0">
                <a:solidFill>
                  <a:srgbClr val="016298"/>
                </a:solidFill>
              </a:rPr>
              <a:t> op </a:t>
            </a:r>
            <a:r>
              <a:rPr lang="en-US" sz="1900" dirty="0" err="1" smtClean="0">
                <a:solidFill>
                  <a:srgbClr val="016298"/>
                </a:solidFill>
              </a:rPr>
              <a:t>inspelen</a:t>
            </a:r>
            <a:r>
              <a:rPr lang="en-US" sz="1900" dirty="0" smtClean="0">
                <a:solidFill>
                  <a:srgbClr val="016298"/>
                </a:solidFill>
              </a:rPr>
              <a:t>?</a:t>
            </a:r>
            <a:endParaRPr lang="en-US" sz="2000" dirty="0" smtClean="0"/>
          </a:p>
        </p:txBody>
      </p:sp>
      <p:grpSp>
        <p:nvGrpSpPr>
          <p:cNvPr id="6" name="Group 5"/>
          <p:cNvGrpSpPr/>
          <p:nvPr/>
        </p:nvGrpSpPr>
        <p:grpSpPr>
          <a:xfrm>
            <a:off x="254000" y="1784574"/>
            <a:ext cx="4177553" cy="3410229"/>
            <a:chOff x="838200" y="1690688"/>
            <a:chExt cx="6385302" cy="4902093"/>
          </a:xfrm>
        </p:grpSpPr>
        <p:pic>
          <p:nvPicPr>
            <p:cNvPr id="4" name="Picture 3"/>
            <p:cNvPicPr>
              <a:picLocks noChangeAspect="1"/>
            </p:cNvPicPr>
            <p:nvPr/>
          </p:nvPicPr>
          <p:blipFill>
            <a:blip r:embed="rId2"/>
            <a:stretch>
              <a:fillRect/>
            </a:stretch>
          </p:blipFill>
          <p:spPr>
            <a:xfrm>
              <a:off x="838200" y="1690688"/>
              <a:ext cx="6385302" cy="3084163"/>
            </a:xfrm>
            <a:prstGeom prst="rect">
              <a:avLst/>
            </a:prstGeom>
          </p:spPr>
        </p:pic>
        <p:pic>
          <p:nvPicPr>
            <p:cNvPr id="5" name="Picture 4"/>
            <p:cNvPicPr>
              <a:picLocks noChangeAspect="1"/>
            </p:cNvPicPr>
            <p:nvPr/>
          </p:nvPicPr>
          <p:blipFill>
            <a:blip r:embed="rId3"/>
            <a:stretch>
              <a:fillRect/>
            </a:stretch>
          </p:blipFill>
          <p:spPr>
            <a:xfrm>
              <a:off x="838200" y="4639995"/>
              <a:ext cx="6354305" cy="1952786"/>
            </a:xfrm>
            <a:prstGeom prst="rect">
              <a:avLst/>
            </a:prstGeom>
          </p:spPr>
        </p:pic>
      </p:grpSp>
    </p:spTree>
    <p:extLst>
      <p:ext uri="{BB962C8B-B14F-4D97-AF65-F5344CB8AC3E}">
        <p14:creationId xmlns:p14="http://schemas.microsoft.com/office/powerpoint/2010/main" val="327612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Cocreatie workshops</a:t>
            </a:r>
            <a:endParaRPr lang="en-US" dirty="0"/>
          </a:p>
        </p:txBody>
      </p:sp>
      <p:sp>
        <p:nvSpPr>
          <p:cNvPr id="5" name="Content Placeholder 4"/>
          <p:cNvSpPr>
            <a:spLocks noGrp="1"/>
          </p:cNvSpPr>
          <p:nvPr>
            <p:ph idx="12"/>
          </p:nvPr>
        </p:nvSpPr>
        <p:spPr>
          <a:xfrm>
            <a:off x="444500" y="1676400"/>
            <a:ext cx="11442699" cy="4848776"/>
          </a:xfrm>
        </p:spPr>
        <p:txBody>
          <a:bodyPr>
            <a:normAutofit lnSpcReduction="10000"/>
          </a:bodyPr>
          <a:lstStyle/>
          <a:p>
            <a:pPr marL="0" indent="0">
              <a:lnSpc>
                <a:spcPct val="120000"/>
              </a:lnSpc>
              <a:buNone/>
            </a:pPr>
            <a:r>
              <a:rPr lang="en-US" sz="2600" b="1" dirty="0" err="1" smtClean="0"/>
              <a:t>Beoogd</a:t>
            </a:r>
            <a:r>
              <a:rPr lang="en-US" sz="2600" b="1" dirty="0"/>
              <a:t> </a:t>
            </a:r>
            <a:r>
              <a:rPr lang="en-US" sz="2600" b="1" dirty="0" smtClean="0"/>
              <a:t>in </a:t>
            </a:r>
            <a:r>
              <a:rPr lang="en-US" sz="2600" b="1" dirty="0" err="1" smtClean="0"/>
              <a:t>projectvoorstel</a:t>
            </a:r>
            <a:r>
              <a:rPr lang="en-US" sz="2600" b="1" dirty="0" smtClean="0"/>
              <a:t>: </a:t>
            </a:r>
            <a:r>
              <a:rPr lang="en-US" sz="2600" dirty="0" smtClean="0"/>
              <a:t>Met </a:t>
            </a:r>
            <a:r>
              <a:rPr lang="en-US" sz="2600" dirty="0" err="1" smtClean="0"/>
              <a:t>inbreng</a:t>
            </a:r>
            <a:r>
              <a:rPr lang="en-US" sz="2600" dirty="0" smtClean="0"/>
              <a:t> van </a:t>
            </a:r>
            <a:r>
              <a:rPr lang="en-US" sz="2600" dirty="0" err="1" smtClean="0"/>
              <a:t>wijkanalyses</a:t>
            </a:r>
            <a:r>
              <a:rPr lang="en-US" sz="2600" dirty="0" smtClean="0"/>
              <a:t>, </a:t>
            </a:r>
            <a:r>
              <a:rPr lang="en-US" sz="2600" dirty="0" err="1" smtClean="0"/>
              <a:t>metingen</a:t>
            </a:r>
            <a:r>
              <a:rPr lang="en-US" sz="2600" dirty="0" smtClean="0"/>
              <a:t>, </a:t>
            </a:r>
            <a:r>
              <a:rPr lang="en-US" sz="2600" dirty="0" err="1" smtClean="0"/>
              <a:t>beleving</a:t>
            </a:r>
            <a:r>
              <a:rPr lang="en-US" sz="2600" dirty="0" smtClean="0"/>
              <a:t> en VPA, </a:t>
            </a:r>
            <a:r>
              <a:rPr lang="en-US" sz="2600" dirty="0" err="1" smtClean="0"/>
              <a:t>collaboratief</a:t>
            </a:r>
            <a:r>
              <a:rPr lang="en-US" sz="2600" dirty="0" smtClean="0"/>
              <a:t> </a:t>
            </a:r>
            <a:r>
              <a:rPr lang="en-US" sz="2600" dirty="0" err="1" smtClean="0"/>
              <a:t>aan</a:t>
            </a:r>
            <a:r>
              <a:rPr lang="en-US" sz="2600" dirty="0" smtClean="0"/>
              <a:t> de slag met </a:t>
            </a:r>
            <a:r>
              <a:rPr lang="en-US" sz="2600" dirty="0" err="1" smtClean="0"/>
              <a:t>maatregelpakketten</a:t>
            </a:r>
            <a:r>
              <a:rPr lang="en-US" sz="2600" dirty="0" smtClean="0"/>
              <a:t> </a:t>
            </a:r>
            <a:r>
              <a:rPr lang="en-US" sz="2600" dirty="0" err="1" smtClean="0"/>
              <a:t>tav</a:t>
            </a:r>
            <a:r>
              <a:rPr lang="en-US" sz="2600" dirty="0" smtClean="0"/>
              <a:t> </a:t>
            </a:r>
            <a:r>
              <a:rPr lang="en-US" sz="2600" dirty="0" err="1" smtClean="0"/>
              <a:t>wateroverlast</a:t>
            </a:r>
            <a:r>
              <a:rPr lang="en-US" sz="2600" dirty="0" smtClean="0"/>
              <a:t>, </a:t>
            </a:r>
            <a:r>
              <a:rPr lang="en-US" sz="2600" dirty="0" err="1" smtClean="0"/>
              <a:t>hitte</a:t>
            </a:r>
            <a:r>
              <a:rPr lang="en-US" sz="2600" dirty="0" smtClean="0"/>
              <a:t> en </a:t>
            </a:r>
            <a:r>
              <a:rPr lang="en-US" sz="2600" dirty="0" err="1" smtClean="0"/>
              <a:t>droogte</a:t>
            </a:r>
            <a:r>
              <a:rPr lang="en-US" sz="2600" dirty="0" smtClean="0"/>
              <a:t> </a:t>
            </a:r>
            <a:r>
              <a:rPr lang="en-US" sz="2600" dirty="0" err="1" smtClean="0"/>
              <a:t>voor</a:t>
            </a:r>
            <a:r>
              <a:rPr lang="en-US" sz="2600" dirty="0" smtClean="0"/>
              <a:t> </a:t>
            </a:r>
            <a:r>
              <a:rPr lang="en-US" sz="2600" dirty="0" err="1" smtClean="0"/>
              <a:t>ontwikkeling</a:t>
            </a:r>
            <a:r>
              <a:rPr lang="en-US" sz="2600" dirty="0" smtClean="0"/>
              <a:t> van </a:t>
            </a:r>
            <a:r>
              <a:rPr lang="en-US" sz="2600" dirty="0" err="1" smtClean="0"/>
              <a:t>een</a:t>
            </a:r>
            <a:r>
              <a:rPr lang="en-US" sz="2600" dirty="0" smtClean="0"/>
              <a:t> plan </a:t>
            </a:r>
            <a:r>
              <a:rPr lang="en-US" sz="2600" dirty="0" err="1" smtClean="0"/>
              <a:t>voor</a:t>
            </a:r>
            <a:r>
              <a:rPr lang="en-US" sz="2600" dirty="0" smtClean="0"/>
              <a:t> </a:t>
            </a:r>
            <a:r>
              <a:rPr lang="en-US" sz="2600" dirty="0" err="1" smtClean="0"/>
              <a:t>een</a:t>
            </a:r>
            <a:r>
              <a:rPr lang="en-US" sz="2600" dirty="0" smtClean="0"/>
              <a:t> </a:t>
            </a:r>
            <a:r>
              <a:rPr lang="en-US" sz="2600" dirty="0" err="1" smtClean="0"/>
              <a:t>klimaatbestendige</a:t>
            </a:r>
            <a:r>
              <a:rPr lang="en-US" sz="2600" dirty="0" smtClean="0"/>
              <a:t> </a:t>
            </a:r>
            <a:r>
              <a:rPr lang="en-US" sz="2600" dirty="0" err="1" smtClean="0"/>
              <a:t>wijk</a:t>
            </a:r>
            <a:endParaRPr lang="en-US" sz="2600" dirty="0" smtClean="0"/>
          </a:p>
          <a:p>
            <a:pPr marL="0" indent="0">
              <a:lnSpc>
                <a:spcPct val="120000"/>
              </a:lnSpc>
              <a:buNone/>
            </a:pPr>
            <a:endParaRPr lang="en-US" sz="2600" dirty="0"/>
          </a:p>
          <a:p>
            <a:pPr marL="0" indent="0">
              <a:lnSpc>
                <a:spcPct val="120000"/>
              </a:lnSpc>
              <a:buNone/>
            </a:pPr>
            <a:r>
              <a:rPr lang="en-US" sz="2600" b="1" dirty="0" err="1" smtClean="0"/>
              <a:t>Relevante</a:t>
            </a:r>
            <a:r>
              <a:rPr lang="en-US" sz="2600" b="1" dirty="0" smtClean="0"/>
              <a:t> </a:t>
            </a:r>
            <a:r>
              <a:rPr lang="en-US" sz="2600" b="1" dirty="0" err="1" smtClean="0"/>
              <a:t>inzichten</a:t>
            </a:r>
            <a:r>
              <a:rPr lang="en-US" sz="2600" b="1" dirty="0" smtClean="0"/>
              <a:t> en </a:t>
            </a:r>
            <a:r>
              <a:rPr lang="en-US" sz="2600" b="1" dirty="0" err="1" smtClean="0"/>
              <a:t>ontwikkelingen</a:t>
            </a:r>
            <a:r>
              <a:rPr lang="en-US" sz="2600" b="1" dirty="0" smtClean="0"/>
              <a:t>:</a:t>
            </a:r>
          </a:p>
          <a:p>
            <a:pPr>
              <a:lnSpc>
                <a:spcPct val="120000"/>
              </a:lnSpc>
            </a:pPr>
            <a:r>
              <a:rPr lang="en-US" sz="2600" dirty="0" smtClean="0"/>
              <a:t>Klimaatadaptatie </a:t>
            </a:r>
            <a:r>
              <a:rPr lang="en-US" sz="2600" dirty="0" err="1" smtClean="0"/>
              <a:t>leeft</a:t>
            </a:r>
            <a:r>
              <a:rPr lang="en-US" sz="2600" dirty="0" smtClean="0"/>
              <a:t> </a:t>
            </a:r>
            <a:r>
              <a:rPr lang="en-US" sz="2600" dirty="0" err="1" smtClean="0"/>
              <a:t>beperkt</a:t>
            </a:r>
            <a:r>
              <a:rPr lang="en-US" sz="2600" dirty="0" smtClean="0"/>
              <a:t> </a:t>
            </a:r>
            <a:r>
              <a:rPr lang="en-US" sz="2600" dirty="0" err="1" smtClean="0"/>
              <a:t>onder</a:t>
            </a:r>
            <a:r>
              <a:rPr lang="en-US" sz="2600" dirty="0" smtClean="0"/>
              <a:t> </a:t>
            </a:r>
            <a:r>
              <a:rPr lang="en-US" sz="2600" dirty="0" err="1" smtClean="0"/>
              <a:t>inwoners</a:t>
            </a:r>
            <a:r>
              <a:rPr lang="en-US" sz="2600" dirty="0"/>
              <a:t> </a:t>
            </a:r>
            <a:r>
              <a:rPr lang="en-US" sz="2600" dirty="0" smtClean="0"/>
              <a:t>(</a:t>
            </a:r>
            <a:r>
              <a:rPr lang="en-US" sz="2600" dirty="0" err="1" smtClean="0"/>
              <a:t>geen</a:t>
            </a:r>
            <a:r>
              <a:rPr lang="en-US" sz="2600" dirty="0" smtClean="0"/>
              <a:t> </a:t>
            </a:r>
            <a:r>
              <a:rPr lang="en-US" sz="2600" dirty="0" err="1" smtClean="0"/>
              <a:t>prioriteit</a:t>
            </a:r>
            <a:r>
              <a:rPr lang="en-US" sz="2600" dirty="0" smtClean="0"/>
              <a:t>, </a:t>
            </a:r>
            <a:r>
              <a:rPr lang="en-US" sz="2600" dirty="0" err="1" smtClean="0"/>
              <a:t>tenzij</a:t>
            </a:r>
            <a:r>
              <a:rPr lang="en-US" sz="2600" dirty="0" smtClean="0"/>
              <a:t>) </a:t>
            </a:r>
          </a:p>
          <a:p>
            <a:pPr>
              <a:lnSpc>
                <a:spcPct val="120000"/>
              </a:lnSpc>
            </a:pPr>
            <a:r>
              <a:rPr lang="en-US" sz="2600" dirty="0" err="1" smtClean="0"/>
              <a:t>Eén</a:t>
            </a:r>
            <a:r>
              <a:rPr lang="en-US" sz="2600" dirty="0" smtClean="0"/>
              <a:t> van de </a:t>
            </a:r>
            <a:r>
              <a:rPr lang="en-US" sz="2600" dirty="0" err="1" smtClean="0"/>
              <a:t>vele</a:t>
            </a:r>
            <a:r>
              <a:rPr lang="en-US" sz="2600" dirty="0" smtClean="0"/>
              <a:t> </a:t>
            </a:r>
            <a:r>
              <a:rPr lang="en-US" sz="2600" dirty="0" err="1" smtClean="0"/>
              <a:t>vraagstukken</a:t>
            </a:r>
            <a:r>
              <a:rPr lang="en-US" sz="2600" dirty="0" smtClean="0"/>
              <a:t> </a:t>
            </a:r>
            <a:r>
              <a:rPr lang="en-US" sz="2600" dirty="0" err="1" smtClean="0"/>
              <a:t>voor</a:t>
            </a:r>
            <a:r>
              <a:rPr lang="en-US" sz="2600" dirty="0" smtClean="0"/>
              <a:t> </a:t>
            </a:r>
            <a:r>
              <a:rPr lang="en-US" sz="2600" dirty="0" err="1" smtClean="0"/>
              <a:t>een</a:t>
            </a:r>
            <a:r>
              <a:rPr lang="en-US" sz="2600" dirty="0" smtClean="0"/>
              <a:t> </a:t>
            </a:r>
            <a:r>
              <a:rPr lang="en-US" sz="2600" dirty="0" err="1" smtClean="0"/>
              <a:t>toekomstbestendige</a:t>
            </a:r>
            <a:r>
              <a:rPr lang="en-US" sz="2600" dirty="0" smtClean="0"/>
              <a:t> </a:t>
            </a:r>
            <a:r>
              <a:rPr lang="en-US" sz="2600" dirty="0" err="1" smtClean="0"/>
              <a:t>wijk</a:t>
            </a:r>
            <a:endParaRPr lang="en-US" sz="2600" dirty="0" smtClean="0"/>
          </a:p>
          <a:p>
            <a:pPr>
              <a:lnSpc>
                <a:spcPct val="120000"/>
              </a:lnSpc>
            </a:pPr>
            <a:r>
              <a:rPr lang="en-US" sz="2600" dirty="0" smtClean="0"/>
              <a:t>Impact corona: </a:t>
            </a:r>
            <a:r>
              <a:rPr lang="en-US" sz="2600" dirty="0" err="1" smtClean="0"/>
              <a:t>grootschalige</a:t>
            </a:r>
            <a:r>
              <a:rPr lang="en-US" sz="2600" dirty="0" smtClean="0"/>
              <a:t> </a:t>
            </a:r>
            <a:r>
              <a:rPr lang="en-US" sz="2600" dirty="0" err="1" smtClean="0"/>
              <a:t>cocreatiebijeenkomsten</a:t>
            </a:r>
            <a:r>
              <a:rPr lang="en-US" sz="2600" dirty="0" smtClean="0"/>
              <a:t> </a:t>
            </a:r>
            <a:r>
              <a:rPr lang="en-US" sz="2600" dirty="0" err="1" smtClean="0"/>
              <a:t>voorlopig</a:t>
            </a:r>
            <a:r>
              <a:rPr lang="en-US" sz="2600" dirty="0" smtClean="0"/>
              <a:t> </a:t>
            </a:r>
            <a:r>
              <a:rPr lang="en-US" sz="2600" dirty="0" err="1" smtClean="0"/>
              <a:t>fysiek</a:t>
            </a:r>
            <a:r>
              <a:rPr lang="en-US" sz="2600" dirty="0" smtClean="0"/>
              <a:t> </a:t>
            </a:r>
            <a:r>
              <a:rPr lang="en-US" sz="2600" dirty="0" err="1" smtClean="0"/>
              <a:t>niet</a:t>
            </a:r>
            <a:r>
              <a:rPr lang="en-US" sz="2600" dirty="0" smtClean="0"/>
              <a:t> </a:t>
            </a:r>
            <a:r>
              <a:rPr lang="en-US" sz="2600" dirty="0" err="1" smtClean="0"/>
              <a:t>mogelijk</a:t>
            </a:r>
            <a:r>
              <a:rPr lang="en-US" sz="2600" dirty="0" smtClean="0"/>
              <a:t> </a:t>
            </a:r>
            <a:endParaRPr lang="en-US" sz="2600" dirty="0"/>
          </a:p>
          <a:p>
            <a:pPr marL="0" indent="0">
              <a:lnSpc>
                <a:spcPct val="120000"/>
              </a:lnSpc>
              <a:buNone/>
            </a:pPr>
            <a:endParaRPr lang="en-US" sz="2600" dirty="0" smtClean="0"/>
          </a:p>
          <a:p>
            <a:endParaRPr lang="en-US" dirty="0"/>
          </a:p>
          <a:p>
            <a:pPr marL="0" indent="0">
              <a:buNone/>
            </a:pPr>
            <a:endParaRPr lang="en-US" dirty="0"/>
          </a:p>
        </p:txBody>
      </p:sp>
    </p:spTree>
    <p:extLst>
      <p:ext uri="{BB962C8B-B14F-4D97-AF65-F5344CB8AC3E}">
        <p14:creationId xmlns:p14="http://schemas.microsoft.com/office/powerpoint/2010/main" val="3250250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45937" y="226926"/>
            <a:ext cx="8439102" cy="616654"/>
          </a:xfrm>
        </p:spPr>
        <p:txBody>
          <a:bodyPr anchor="t">
            <a:normAutofit fontScale="90000"/>
          </a:bodyPr>
          <a:lstStyle/>
          <a:p>
            <a:r>
              <a:rPr lang="nl-NL" dirty="0"/>
              <a:t>Raak Publiek Burgerparticipatie in Klimaatadaptatie</a:t>
            </a:r>
            <a:endParaRPr lang="en-US" dirty="0"/>
          </a:p>
        </p:txBody>
      </p:sp>
      <p:sp>
        <p:nvSpPr>
          <p:cNvPr id="21" name="Footer Placeholder 3">
            <a:extLst>
              <a:ext uri="{FF2B5EF4-FFF2-40B4-BE49-F238E27FC236}">
                <a16:creationId xmlns:a16="http://schemas.microsoft.com/office/drawing/2014/main" id="{B11B8975-2896-431E-87A9-DBCE062060DA}"/>
              </a:ext>
            </a:extLst>
          </p:cNvPr>
          <p:cNvSpPr>
            <a:spLocks noGrp="1"/>
          </p:cNvSpPr>
          <p:nvPr>
            <p:ph type="ftr" sz="quarter" idx="11"/>
          </p:nvPr>
        </p:nvSpPr>
        <p:spPr>
          <a:xfrm>
            <a:off x="2228899" y="6210726"/>
            <a:ext cx="6029492" cy="365125"/>
          </a:xfrm>
        </p:spPr>
        <p:txBody>
          <a:bodyPr/>
          <a:lstStyle/>
          <a:p>
            <a:pPr defTabSz="457200"/>
            <a:endParaRPr lang="en-GB">
              <a:solidFill>
                <a:prstClr val="black"/>
              </a:solidFill>
              <a:latin typeface="Calibri"/>
            </a:endParaRPr>
          </a:p>
        </p:txBody>
      </p:sp>
      <p:pic>
        <p:nvPicPr>
          <p:cNvPr id="2058" name="Afbeelding 3" descr="1DF22870">
            <a:extLst>
              <a:ext uri="{FF2B5EF4-FFF2-40B4-BE49-F238E27FC236}">
                <a16:creationId xmlns:a16="http://schemas.microsoft.com/office/drawing/2014/main" id="{DDDA3205-B026-4C45-B90C-2ECCF92DE1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7233" y="1347595"/>
            <a:ext cx="2111430" cy="442675"/>
          </a:xfrm>
          <a:prstGeom prst="rect">
            <a:avLst/>
          </a:prstGeom>
          <a:noFill/>
          <a:extLst>
            <a:ext uri="{909E8E84-426E-40DD-AFC4-6F175D3DCCD1}">
              <a14:hiddenFill xmlns:a14="http://schemas.microsoft.com/office/drawing/2010/main">
                <a:solidFill>
                  <a:srgbClr val="FFFFFF"/>
                </a:solidFill>
              </a14:hiddenFill>
            </a:ext>
          </a:extLst>
        </p:spPr>
      </p:pic>
      <p:pic>
        <p:nvPicPr>
          <p:cNvPr id="2053" name="Afbeelding 2">
            <a:extLst>
              <a:ext uri="{FF2B5EF4-FFF2-40B4-BE49-F238E27FC236}">
                <a16:creationId xmlns:a16="http://schemas.microsoft.com/office/drawing/2014/main" id="{6249112A-A003-49FD-96F8-EEB197C98F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2369" y="3480772"/>
            <a:ext cx="1594905" cy="824034"/>
          </a:xfrm>
          <a:prstGeom prst="rect">
            <a:avLst/>
          </a:prstGeom>
          <a:noFill/>
          <a:extLst>
            <a:ext uri="{909E8E84-426E-40DD-AFC4-6F175D3DCCD1}">
              <a14:hiddenFill xmlns:a14="http://schemas.microsoft.com/office/drawing/2010/main">
                <a:solidFill>
                  <a:srgbClr val="FFFFFF"/>
                </a:solidFill>
              </a14:hiddenFill>
            </a:ext>
          </a:extLst>
        </p:spPr>
      </p:pic>
      <p:pic>
        <p:nvPicPr>
          <p:cNvPr id="2052" name="Afbeelding 4">
            <a:extLst>
              <a:ext uri="{FF2B5EF4-FFF2-40B4-BE49-F238E27FC236}">
                <a16:creationId xmlns:a16="http://schemas.microsoft.com/office/drawing/2014/main" id="{4449AEE5-E5DB-4EE1-94A3-55975243CF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419" y="2111712"/>
            <a:ext cx="2078245" cy="1001056"/>
          </a:xfrm>
          <a:prstGeom prst="rect">
            <a:avLst/>
          </a:prstGeom>
          <a:noFill/>
          <a:extLst>
            <a:ext uri="{909E8E84-426E-40DD-AFC4-6F175D3DCCD1}">
              <a14:hiddenFill xmlns:a14="http://schemas.microsoft.com/office/drawing/2010/main">
                <a:solidFill>
                  <a:srgbClr val="FFFFFF"/>
                </a:solidFill>
              </a14:hiddenFill>
            </a:ext>
          </a:extLst>
        </p:spPr>
      </p:pic>
      <p:pic>
        <p:nvPicPr>
          <p:cNvPr id="2055" name="Afbeelding 5">
            <a:extLst>
              <a:ext uri="{FF2B5EF4-FFF2-40B4-BE49-F238E27FC236}">
                <a16:creationId xmlns:a16="http://schemas.microsoft.com/office/drawing/2014/main" id="{D5CD5EEE-AF5F-41F5-9756-8292C897A7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55030" y="1191118"/>
            <a:ext cx="1206723" cy="856456"/>
          </a:xfrm>
          <a:prstGeom prst="rect">
            <a:avLst/>
          </a:prstGeom>
          <a:noFill/>
          <a:extLst>
            <a:ext uri="{909E8E84-426E-40DD-AFC4-6F175D3DCCD1}">
              <a14:hiddenFill xmlns:a14="http://schemas.microsoft.com/office/drawing/2010/main">
                <a:solidFill>
                  <a:srgbClr val="FFFFFF"/>
                </a:solidFill>
              </a14:hiddenFill>
            </a:ext>
          </a:extLst>
        </p:spPr>
      </p:pic>
      <p:pic>
        <p:nvPicPr>
          <p:cNvPr id="2051" name="Afbeelding 6" descr="Restzetel naar 50PLUS bij verkiezingen Wetterskip Fryslân | De Feanster">
            <a:extLst>
              <a:ext uri="{FF2B5EF4-FFF2-40B4-BE49-F238E27FC236}">
                <a16:creationId xmlns:a16="http://schemas.microsoft.com/office/drawing/2014/main" id="{9608212F-DC6F-4301-90BC-B4BEB2B8B2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7470" y="4519634"/>
            <a:ext cx="1356807" cy="905389"/>
          </a:xfrm>
          <a:prstGeom prst="rect">
            <a:avLst/>
          </a:prstGeom>
          <a:noFill/>
          <a:extLst>
            <a:ext uri="{909E8E84-426E-40DD-AFC4-6F175D3DCCD1}">
              <a14:hiddenFill xmlns:a14="http://schemas.microsoft.com/office/drawing/2010/main">
                <a:solidFill>
                  <a:srgbClr val="FFFFFF"/>
                </a:solidFill>
              </a14:hiddenFill>
            </a:ext>
          </a:extLst>
        </p:spPr>
      </p:pic>
      <p:pic>
        <p:nvPicPr>
          <p:cNvPr id="2049" name="Afbeelding 7" descr="Home - Noorderzijlvest">
            <a:extLst>
              <a:ext uri="{FF2B5EF4-FFF2-40B4-BE49-F238E27FC236}">
                <a16:creationId xmlns:a16="http://schemas.microsoft.com/office/drawing/2014/main" id="{025637EA-8114-4F67-B7A3-8DC408DE2A3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02186" y="3566972"/>
            <a:ext cx="2061354" cy="823531"/>
          </a:xfrm>
          <a:prstGeom prst="rect">
            <a:avLst/>
          </a:prstGeom>
          <a:noFill/>
          <a:extLst>
            <a:ext uri="{909E8E84-426E-40DD-AFC4-6F175D3DCCD1}">
              <a14:hiddenFill xmlns:a14="http://schemas.microsoft.com/office/drawing/2010/main">
                <a:solidFill>
                  <a:srgbClr val="FFFFFF"/>
                </a:solidFill>
              </a14:hiddenFill>
            </a:ext>
          </a:extLst>
        </p:spPr>
      </p:pic>
      <p:pic>
        <p:nvPicPr>
          <p:cNvPr id="2050" name="Afbeelding 8" descr="Meer stopcontacten op Hogeschool Rotterdam - Rochussenstraat - Petities.nl">
            <a:extLst>
              <a:ext uri="{FF2B5EF4-FFF2-40B4-BE49-F238E27FC236}">
                <a16:creationId xmlns:a16="http://schemas.microsoft.com/office/drawing/2014/main" id="{97F42BC3-0C42-4795-A71F-33A3A2285DD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7608" y="2257745"/>
            <a:ext cx="887908" cy="887906"/>
          </a:xfrm>
          <a:prstGeom prst="rect">
            <a:avLst/>
          </a:prstGeom>
          <a:noFill/>
          <a:extLst>
            <a:ext uri="{909E8E84-426E-40DD-AFC4-6F175D3DCCD1}">
              <a14:hiddenFill xmlns:a14="http://schemas.microsoft.com/office/drawing/2010/main">
                <a:solidFill>
                  <a:srgbClr val="FFFFFF"/>
                </a:solidFill>
              </a14:hiddenFill>
            </a:ext>
          </a:extLst>
        </p:spPr>
      </p:pic>
      <p:pic>
        <p:nvPicPr>
          <p:cNvPr id="2059" name="Afbeelding 9" descr="8338E58D">
            <a:extLst>
              <a:ext uri="{FF2B5EF4-FFF2-40B4-BE49-F238E27FC236}">
                <a16:creationId xmlns:a16="http://schemas.microsoft.com/office/drawing/2014/main" id="{A8B55E77-57AE-46A3-8ADE-F89FC2C9D35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21660" y="1361001"/>
            <a:ext cx="1810406" cy="4572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Afbeelding 10">
            <a:extLst>
              <a:ext uri="{FF2B5EF4-FFF2-40B4-BE49-F238E27FC236}">
                <a16:creationId xmlns:a16="http://schemas.microsoft.com/office/drawing/2014/main" id="{46007D52-AA5B-4649-AD2E-D44D263699A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27495" y="4839232"/>
            <a:ext cx="2078246" cy="506442"/>
          </a:xfrm>
          <a:prstGeom prst="rect">
            <a:avLst/>
          </a:prstGeom>
          <a:noFill/>
          <a:extLst>
            <a:ext uri="{909E8E84-426E-40DD-AFC4-6F175D3DCCD1}">
              <a14:hiddenFill xmlns:a14="http://schemas.microsoft.com/office/drawing/2010/main">
                <a:solidFill>
                  <a:srgbClr val="FFFFFF"/>
                </a:solidFill>
              </a14:hiddenFill>
            </a:ext>
          </a:extLst>
        </p:spPr>
      </p:pic>
      <p:pic>
        <p:nvPicPr>
          <p:cNvPr id="2054" name="Afbeelding 1" descr="Logo-Gemeente-Leeuwarden - H47, kunstruimte H47 in Leeuwarden voor  exposities en tentoonstellingen van beeldende kunst">
            <a:extLst>
              <a:ext uri="{FF2B5EF4-FFF2-40B4-BE49-F238E27FC236}">
                <a16:creationId xmlns:a16="http://schemas.microsoft.com/office/drawing/2014/main" id="{BBD5EB97-6EFB-456A-AA61-98311F95E01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63416" y="4466980"/>
            <a:ext cx="1192808" cy="975034"/>
          </a:xfrm>
          <a:prstGeom prst="rect">
            <a:avLst/>
          </a:prstGeom>
          <a:noFill/>
          <a:extLst>
            <a:ext uri="{909E8E84-426E-40DD-AFC4-6F175D3DCCD1}">
              <a14:hiddenFill xmlns:a14="http://schemas.microsoft.com/office/drawing/2010/main">
                <a:solidFill>
                  <a:srgbClr val="FFFFFF"/>
                </a:solidFill>
              </a14:hiddenFill>
            </a:ext>
          </a:extLst>
        </p:spPr>
      </p:pic>
      <p:pic>
        <p:nvPicPr>
          <p:cNvPr id="2056" name="Afbeelding 12" descr="Welkom bij de Hanzehogeschool Groningen">
            <a:extLst>
              <a:ext uri="{FF2B5EF4-FFF2-40B4-BE49-F238E27FC236}">
                <a16:creationId xmlns:a16="http://schemas.microsoft.com/office/drawing/2014/main" id="{C4F8CFA7-4747-4807-9613-3AF416174E4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18024" y="3651562"/>
            <a:ext cx="2114043" cy="5760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2">
            <a:extLst>
              <a:ext uri="{FF2B5EF4-FFF2-40B4-BE49-F238E27FC236}">
                <a16:creationId xmlns:a16="http://schemas.microsoft.com/office/drawing/2014/main" id="{B4C45A1C-4849-4F6F-9382-E3542ACECC38}"/>
              </a:ext>
            </a:extLst>
          </p:cNvPr>
          <p:cNvSpPr>
            <a:spLocks noChangeArrowheads="1"/>
          </p:cNvSpPr>
          <p:nvPr/>
        </p:nvSpPr>
        <p:spPr bwMode="auto">
          <a:xfrm>
            <a:off x="2506664" y="204635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a:endParaRPr lang="nl-NL">
              <a:solidFill>
                <a:prstClr val="black"/>
              </a:solidFill>
              <a:latin typeface="Calibri"/>
            </a:endParaRPr>
          </a:p>
        </p:txBody>
      </p:sp>
      <p:pic>
        <p:nvPicPr>
          <p:cNvPr id="2064" name="Picture 16" descr="Regieorgaan SIA - Regieorgaan SIA">
            <a:extLst>
              <a:ext uri="{FF2B5EF4-FFF2-40B4-BE49-F238E27FC236}">
                <a16:creationId xmlns:a16="http://schemas.microsoft.com/office/drawing/2014/main" id="{E7204407-A298-4060-827C-AC5BB81DE94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76361" y="2284247"/>
            <a:ext cx="1906556" cy="1003894"/>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3F60E28D-E89A-4E76-884E-CC8234AE80AF}"/>
              </a:ext>
            </a:extLst>
          </p:cNvPr>
          <p:cNvSpPr txBox="1"/>
          <p:nvPr/>
        </p:nvSpPr>
        <p:spPr>
          <a:xfrm>
            <a:off x="7589135" y="6053559"/>
            <a:ext cx="1770927" cy="369332"/>
          </a:xfrm>
          <a:prstGeom prst="rect">
            <a:avLst/>
          </a:prstGeom>
          <a:solidFill>
            <a:schemeClr val="bg1"/>
          </a:solidFill>
        </p:spPr>
        <p:txBody>
          <a:bodyPr wrap="square" rtlCol="0">
            <a:spAutoFit/>
          </a:bodyPr>
          <a:lstStyle/>
          <a:p>
            <a:pPr defTabSz="457200"/>
            <a:endParaRPr lang="nl-NL" dirty="0">
              <a:solidFill>
                <a:prstClr val="black"/>
              </a:solidFill>
              <a:latin typeface="Calibri"/>
            </a:endParaRPr>
          </a:p>
        </p:txBody>
      </p:sp>
    </p:spTree>
    <p:extLst>
      <p:ext uri="{BB962C8B-B14F-4D97-AF65-F5344CB8AC3E}">
        <p14:creationId xmlns:p14="http://schemas.microsoft.com/office/powerpoint/2010/main" val="974278820"/>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t>
            </a:r>
            <a:r>
              <a:rPr lang="en-US" dirty="0" err="1" smtClean="0"/>
              <a:t>participatie</a:t>
            </a:r>
            <a:r>
              <a:rPr lang="en-US" dirty="0" smtClean="0"/>
              <a:t> </a:t>
            </a:r>
            <a:r>
              <a:rPr lang="en-US" dirty="0" err="1" smtClean="0"/>
              <a:t>voor</a:t>
            </a:r>
            <a:r>
              <a:rPr lang="en-US" dirty="0" smtClean="0"/>
              <a:t> </a:t>
            </a:r>
            <a:r>
              <a:rPr lang="en-US" dirty="0" err="1" smtClean="0"/>
              <a:t>routekaart</a:t>
            </a:r>
            <a:r>
              <a:rPr lang="en-US" dirty="0" smtClean="0"/>
              <a:t> </a:t>
            </a:r>
            <a:r>
              <a:rPr lang="en-US" dirty="0" err="1" smtClean="0"/>
              <a:t>klimaatbestendige</a:t>
            </a:r>
            <a:r>
              <a:rPr lang="en-US" dirty="0" smtClean="0"/>
              <a:t> </a:t>
            </a:r>
            <a:r>
              <a:rPr lang="en-US" dirty="0" err="1" smtClean="0"/>
              <a:t>wijk</a:t>
            </a:r>
            <a:endParaRPr lang="en-US" dirty="0"/>
          </a:p>
        </p:txBody>
      </p:sp>
      <p:sp>
        <p:nvSpPr>
          <p:cNvPr id="4" name="Content Placeholder 3"/>
          <p:cNvSpPr>
            <a:spLocks noGrp="1"/>
          </p:cNvSpPr>
          <p:nvPr>
            <p:ph idx="12"/>
          </p:nvPr>
        </p:nvSpPr>
        <p:spPr>
          <a:xfrm>
            <a:off x="884585" y="1727200"/>
            <a:ext cx="10573246" cy="4978400"/>
          </a:xfrm>
        </p:spPr>
        <p:txBody>
          <a:bodyPr>
            <a:normAutofit/>
          </a:bodyPr>
          <a:lstStyle/>
          <a:p>
            <a:pPr marL="0" indent="0">
              <a:lnSpc>
                <a:spcPct val="120000"/>
              </a:lnSpc>
              <a:buNone/>
            </a:pPr>
            <a:r>
              <a:rPr lang="en-US" sz="2000" b="1" dirty="0" err="1"/>
              <a:t>Aanpak</a:t>
            </a:r>
            <a:r>
              <a:rPr lang="en-US" sz="2000" b="1" dirty="0"/>
              <a:t>: </a:t>
            </a:r>
          </a:p>
          <a:p>
            <a:pPr>
              <a:lnSpc>
                <a:spcPct val="120000"/>
              </a:lnSpc>
            </a:pPr>
            <a:r>
              <a:rPr lang="en-US" sz="2000" dirty="0" err="1"/>
              <a:t>Kleinere</a:t>
            </a:r>
            <a:r>
              <a:rPr lang="en-US" sz="2000" dirty="0"/>
              <a:t> </a:t>
            </a:r>
            <a:r>
              <a:rPr lang="en-US" sz="2000" dirty="0" err="1"/>
              <a:t>bijeenkomsten</a:t>
            </a:r>
            <a:r>
              <a:rPr lang="en-US" sz="2000" dirty="0"/>
              <a:t> met </a:t>
            </a:r>
            <a:r>
              <a:rPr lang="en-US" sz="2000" dirty="0" err="1"/>
              <a:t>terugkoppeling</a:t>
            </a:r>
            <a:r>
              <a:rPr lang="en-US" sz="2000" dirty="0"/>
              <a:t> en </a:t>
            </a:r>
            <a:r>
              <a:rPr lang="en-US" sz="2000" dirty="0" err="1"/>
              <a:t>interpretatie</a:t>
            </a:r>
            <a:r>
              <a:rPr lang="en-US" sz="2000" dirty="0"/>
              <a:t> </a:t>
            </a:r>
            <a:r>
              <a:rPr lang="en-US" sz="2000" dirty="0" err="1"/>
              <a:t>resultaten</a:t>
            </a:r>
            <a:r>
              <a:rPr lang="en-US" sz="2000" dirty="0"/>
              <a:t> met professionals en </a:t>
            </a:r>
            <a:r>
              <a:rPr lang="en-US" sz="2000" dirty="0" err="1"/>
              <a:t>inwoners</a:t>
            </a:r>
            <a:endParaRPr lang="en-US" sz="2000" dirty="0"/>
          </a:p>
          <a:p>
            <a:pPr>
              <a:lnSpc>
                <a:spcPct val="120000"/>
              </a:lnSpc>
            </a:pPr>
            <a:r>
              <a:rPr lang="en-US" sz="2000" dirty="0" err="1"/>
              <a:t>Aanpassing</a:t>
            </a:r>
            <a:r>
              <a:rPr lang="en-US" sz="2000" dirty="0"/>
              <a:t>  </a:t>
            </a:r>
            <a:r>
              <a:rPr lang="en-US" sz="2000" dirty="0" err="1"/>
              <a:t>naar</a:t>
            </a:r>
            <a:r>
              <a:rPr lang="en-US" sz="2000" dirty="0"/>
              <a:t> e-</a:t>
            </a:r>
            <a:r>
              <a:rPr lang="en-US" sz="2000" dirty="0" err="1"/>
              <a:t>participatie</a:t>
            </a:r>
            <a:r>
              <a:rPr lang="en-US" sz="2000" dirty="0"/>
              <a:t> (RAAK </a:t>
            </a:r>
            <a:r>
              <a:rPr lang="en-US" sz="2000" dirty="0" err="1"/>
              <a:t>Impuls</a:t>
            </a:r>
            <a:r>
              <a:rPr lang="en-US" sz="2000" dirty="0"/>
              <a:t> </a:t>
            </a:r>
            <a:r>
              <a:rPr lang="en-US" sz="2000" dirty="0" err="1"/>
              <a:t>regeling</a:t>
            </a:r>
            <a:r>
              <a:rPr lang="en-US" sz="2000" dirty="0"/>
              <a:t>, </a:t>
            </a:r>
            <a:r>
              <a:rPr lang="en-US" sz="2000" dirty="0" err="1"/>
              <a:t>mitigatie</a:t>
            </a:r>
            <a:r>
              <a:rPr lang="en-US" sz="2000" dirty="0"/>
              <a:t> impact corona)</a:t>
            </a:r>
          </a:p>
          <a:p>
            <a:pPr>
              <a:lnSpc>
                <a:spcPct val="120000"/>
              </a:lnSpc>
            </a:pPr>
            <a:r>
              <a:rPr lang="en-US" sz="2000" dirty="0" err="1"/>
              <a:t>Vertrekken</a:t>
            </a:r>
            <a:r>
              <a:rPr lang="en-US" sz="2000" dirty="0"/>
              <a:t> </a:t>
            </a:r>
            <a:r>
              <a:rPr lang="en-US" sz="2000" dirty="0" err="1"/>
              <a:t>vanuit</a:t>
            </a:r>
            <a:r>
              <a:rPr lang="en-US" sz="2000" dirty="0"/>
              <a:t> </a:t>
            </a:r>
            <a:r>
              <a:rPr lang="en-US" sz="2000" dirty="0" err="1"/>
              <a:t>klimaatbestendige</a:t>
            </a:r>
            <a:r>
              <a:rPr lang="en-US" sz="2000" dirty="0"/>
              <a:t> en </a:t>
            </a:r>
            <a:r>
              <a:rPr lang="en-US" sz="2000" dirty="0" err="1"/>
              <a:t>waterrobuuste</a:t>
            </a:r>
            <a:r>
              <a:rPr lang="en-US" sz="2000" dirty="0"/>
              <a:t> </a:t>
            </a:r>
            <a:r>
              <a:rPr lang="en-US" sz="2000" dirty="0" err="1"/>
              <a:t>wijk</a:t>
            </a:r>
            <a:r>
              <a:rPr lang="en-US" sz="2000" dirty="0"/>
              <a:t> in 2050. Wat </a:t>
            </a:r>
            <a:r>
              <a:rPr lang="en-US" sz="2000" dirty="0" err="1"/>
              <a:t>betekent</a:t>
            </a:r>
            <a:r>
              <a:rPr lang="en-US" sz="2000" dirty="0"/>
              <a:t> </a:t>
            </a:r>
            <a:r>
              <a:rPr lang="en-US" sz="2000" dirty="0" err="1"/>
              <a:t>dit</a:t>
            </a:r>
            <a:r>
              <a:rPr lang="en-US" sz="2000" dirty="0"/>
              <a:t> </a:t>
            </a:r>
            <a:r>
              <a:rPr lang="en-US" sz="2000" dirty="0" err="1"/>
              <a:t>voor</a:t>
            </a:r>
            <a:r>
              <a:rPr lang="en-US" sz="2000" dirty="0"/>
              <a:t> het </a:t>
            </a:r>
            <a:r>
              <a:rPr lang="en-US" sz="2000" dirty="0" err="1"/>
              <a:t>stedelijk</a:t>
            </a:r>
            <a:r>
              <a:rPr lang="en-US" sz="2000" dirty="0"/>
              <a:t> </a:t>
            </a:r>
            <a:r>
              <a:rPr lang="en-US" sz="2000" dirty="0" err="1"/>
              <a:t>gebied</a:t>
            </a:r>
            <a:r>
              <a:rPr lang="en-US" sz="2000" dirty="0"/>
              <a:t>, </a:t>
            </a:r>
            <a:r>
              <a:rPr lang="en-US" sz="2000" dirty="0" err="1"/>
              <a:t>wijk</a:t>
            </a:r>
            <a:r>
              <a:rPr lang="en-US" sz="2000" dirty="0"/>
              <a:t>, </a:t>
            </a:r>
            <a:r>
              <a:rPr lang="en-US" sz="2000" dirty="0" err="1"/>
              <a:t>woning</a:t>
            </a:r>
            <a:r>
              <a:rPr lang="en-US" sz="2000" dirty="0"/>
              <a:t> en </a:t>
            </a:r>
            <a:r>
              <a:rPr lang="en-US" sz="2000" dirty="0" err="1"/>
              <a:t>tuin</a:t>
            </a:r>
            <a:r>
              <a:rPr lang="en-US" sz="2000" dirty="0"/>
              <a:t>? </a:t>
            </a:r>
            <a:r>
              <a:rPr lang="en-US" sz="2000" dirty="0" err="1"/>
              <a:t>Waar</a:t>
            </a:r>
            <a:r>
              <a:rPr lang="en-US" sz="2000" dirty="0"/>
              <a:t> </a:t>
            </a:r>
            <a:r>
              <a:rPr lang="en-US" sz="2000" dirty="0" err="1"/>
              <a:t>liggen</a:t>
            </a:r>
            <a:r>
              <a:rPr lang="en-US" sz="2000" dirty="0"/>
              <a:t> </a:t>
            </a:r>
            <a:r>
              <a:rPr lang="en-US" sz="2000" dirty="0" err="1"/>
              <a:t>mogelijkheden</a:t>
            </a:r>
            <a:r>
              <a:rPr lang="en-US" sz="2000" dirty="0"/>
              <a:t> </a:t>
            </a:r>
            <a:r>
              <a:rPr lang="en-US" sz="2000" dirty="0" err="1"/>
              <a:t>verbindingen</a:t>
            </a:r>
            <a:r>
              <a:rPr lang="en-US" sz="2000" dirty="0"/>
              <a:t> </a:t>
            </a:r>
            <a:r>
              <a:rPr lang="en-US" sz="2000" dirty="0" err="1"/>
              <a:t>te</a:t>
            </a:r>
            <a:r>
              <a:rPr lang="en-US" sz="2000" dirty="0"/>
              <a:t> </a:t>
            </a:r>
            <a:r>
              <a:rPr lang="en-US" sz="2000" dirty="0" err="1"/>
              <a:t>leggen</a:t>
            </a:r>
            <a:r>
              <a:rPr lang="en-US" sz="2000" dirty="0"/>
              <a:t> </a:t>
            </a:r>
            <a:r>
              <a:rPr lang="en-US" sz="2000" dirty="0" err="1"/>
              <a:t>voor</a:t>
            </a:r>
            <a:r>
              <a:rPr lang="en-US" sz="2000" dirty="0"/>
              <a:t> </a:t>
            </a:r>
            <a:r>
              <a:rPr lang="en-US" sz="2000" dirty="0" err="1"/>
              <a:t>een</a:t>
            </a:r>
            <a:r>
              <a:rPr lang="en-US" sz="2000" dirty="0"/>
              <a:t> </a:t>
            </a:r>
            <a:r>
              <a:rPr lang="en-US" sz="2000" dirty="0" err="1"/>
              <a:t>toekomstbestendige</a:t>
            </a:r>
            <a:r>
              <a:rPr lang="en-US" sz="2000" dirty="0"/>
              <a:t> </a:t>
            </a:r>
            <a:r>
              <a:rPr lang="en-US" sz="2000" dirty="0" err="1"/>
              <a:t>wijk</a:t>
            </a:r>
            <a:r>
              <a:rPr lang="en-US" sz="2000" dirty="0"/>
              <a:t>? </a:t>
            </a:r>
          </a:p>
          <a:p>
            <a:pPr>
              <a:lnSpc>
                <a:spcPct val="120000"/>
              </a:lnSpc>
            </a:pPr>
            <a:r>
              <a:rPr lang="en-US" sz="2000" dirty="0" err="1"/>
              <a:t>Routekaart</a:t>
            </a:r>
            <a:r>
              <a:rPr lang="en-US" sz="2000" dirty="0"/>
              <a:t> </a:t>
            </a:r>
            <a:r>
              <a:rPr lang="en-US" sz="2000" dirty="0" err="1"/>
              <a:t>voor</a:t>
            </a:r>
            <a:r>
              <a:rPr lang="en-US" sz="2000" dirty="0"/>
              <a:t> </a:t>
            </a:r>
            <a:r>
              <a:rPr lang="en-US" sz="2000" dirty="0" err="1"/>
              <a:t>aantal</a:t>
            </a:r>
            <a:r>
              <a:rPr lang="en-US" sz="2000" dirty="0"/>
              <a:t> </a:t>
            </a:r>
            <a:r>
              <a:rPr lang="en-US" sz="2000" dirty="0" err="1" smtClean="0"/>
              <a:t>wijktypologieen</a:t>
            </a:r>
            <a:endParaRPr lang="en-US" sz="2000" dirty="0" smtClean="0"/>
          </a:p>
          <a:p>
            <a:pPr marL="0" indent="0">
              <a:lnSpc>
                <a:spcPct val="120000"/>
              </a:lnSpc>
              <a:buNone/>
            </a:pPr>
            <a:endParaRPr lang="en-US" sz="2000" dirty="0"/>
          </a:p>
          <a:p>
            <a:pPr marL="0" indent="0">
              <a:lnSpc>
                <a:spcPct val="120000"/>
              </a:lnSpc>
              <a:buNone/>
            </a:pPr>
            <a:r>
              <a:rPr lang="en-US" sz="2000" b="1" dirty="0" smtClean="0"/>
              <a:t>Cases van </a:t>
            </a:r>
            <a:r>
              <a:rPr lang="en-US" sz="2000" b="1" dirty="0" err="1" smtClean="0"/>
              <a:t>vandaag</a:t>
            </a:r>
            <a:r>
              <a:rPr lang="en-US" sz="2000" b="1" dirty="0" smtClean="0"/>
              <a:t> </a:t>
            </a:r>
            <a:r>
              <a:rPr lang="en-US" sz="2000" b="1" dirty="0" err="1" smtClean="0"/>
              <a:t>vormen</a:t>
            </a:r>
            <a:r>
              <a:rPr lang="en-US" sz="2000" b="1" dirty="0" smtClean="0"/>
              <a:t> </a:t>
            </a:r>
            <a:r>
              <a:rPr lang="en-US" sz="2000" b="1" dirty="0" err="1" smtClean="0"/>
              <a:t>belangrijke</a:t>
            </a:r>
            <a:r>
              <a:rPr lang="en-US" sz="2000" b="1" dirty="0" smtClean="0"/>
              <a:t> input </a:t>
            </a:r>
            <a:r>
              <a:rPr lang="en-US" sz="2000" b="1" dirty="0" err="1" smtClean="0"/>
              <a:t>voor</a:t>
            </a:r>
            <a:r>
              <a:rPr lang="en-US" sz="2000" b="1" dirty="0" smtClean="0"/>
              <a:t> </a:t>
            </a:r>
            <a:r>
              <a:rPr lang="en-US" sz="2000" b="1" dirty="0" err="1" smtClean="0"/>
              <a:t>nadere</a:t>
            </a:r>
            <a:r>
              <a:rPr lang="en-US" sz="2000" b="1" dirty="0" smtClean="0"/>
              <a:t> </a:t>
            </a:r>
            <a:r>
              <a:rPr lang="en-US" sz="2000" b="1" dirty="0" err="1" smtClean="0"/>
              <a:t>uitwerking</a:t>
            </a:r>
            <a:endParaRPr lang="en-US" sz="2000" b="1" dirty="0"/>
          </a:p>
          <a:p>
            <a:endParaRPr lang="en-US" dirty="0"/>
          </a:p>
        </p:txBody>
      </p:sp>
    </p:spTree>
    <p:extLst>
      <p:ext uri="{BB962C8B-B14F-4D97-AF65-F5344CB8AC3E}">
        <p14:creationId xmlns:p14="http://schemas.microsoft.com/office/powerpoint/2010/main" val="22095727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1584" y="792775"/>
            <a:ext cx="10573247" cy="457200"/>
          </a:xfrm>
        </p:spPr>
        <p:txBody>
          <a:bodyPr/>
          <a:lstStyle/>
          <a:p>
            <a:r>
              <a:rPr lang="en-US" dirty="0" smtClean="0"/>
              <a:t>Cocreatie </a:t>
            </a:r>
            <a:r>
              <a:rPr lang="en-US" dirty="0" err="1" smtClean="0"/>
              <a:t>voor</a:t>
            </a:r>
            <a:r>
              <a:rPr lang="en-US" dirty="0" smtClean="0"/>
              <a:t> </a:t>
            </a:r>
            <a:r>
              <a:rPr lang="en-US" dirty="0" err="1" smtClean="0"/>
              <a:t>klimaatbestendige</a:t>
            </a:r>
            <a:r>
              <a:rPr lang="en-US" dirty="0" smtClean="0"/>
              <a:t> </a:t>
            </a:r>
            <a:r>
              <a:rPr lang="en-US" dirty="0" err="1" smtClean="0"/>
              <a:t>wijken</a:t>
            </a:r>
            <a:r>
              <a:rPr lang="en-US" dirty="0" smtClean="0"/>
              <a:t> (concept) </a:t>
            </a:r>
            <a:endParaRPr lang="en-US" dirty="0"/>
          </a:p>
        </p:txBody>
      </p:sp>
      <p:sp>
        <p:nvSpPr>
          <p:cNvPr id="4" name="Content Placeholder 3"/>
          <p:cNvSpPr>
            <a:spLocks noGrp="1"/>
          </p:cNvSpPr>
          <p:nvPr>
            <p:ph idx="12"/>
          </p:nvPr>
        </p:nvSpPr>
        <p:spPr>
          <a:xfrm>
            <a:off x="737328" y="5537200"/>
            <a:ext cx="10573246" cy="391076"/>
          </a:xfrm>
        </p:spPr>
        <p:txBody>
          <a:bodyPr/>
          <a:lstStyle/>
          <a:p>
            <a:endParaRPr lang="en-US"/>
          </a:p>
        </p:txBody>
      </p:sp>
      <p:cxnSp>
        <p:nvCxnSpPr>
          <p:cNvPr id="11" name="Straight Arrow Connector 10"/>
          <p:cNvCxnSpPr>
            <a:endCxn id="32" idx="0"/>
          </p:cNvCxnSpPr>
          <p:nvPr/>
        </p:nvCxnSpPr>
        <p:spPr>
          <a:xfrm>
            <a:off x="5359400" y="1790700"/>
            <a:ext cx="1234" cy="1481434"/>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797300" y="1421368"/>
            <a:ext cx="4203700" cy="369332"/>
          </a:xfrm>
          <a:prstGeom prst="rect">
            <a:avLst/>
          </a:prstGeom>
          <a:noFill/>
        </p:spPr>
        <p:txBody>
          <a:bodyPr wrap="square" rtlCol="0">
            <a:spAutoFit/>
          </a:bodyPr>
          <a:lstStyle/>
          <a:p>
            <a:r>
              <a:rPr lang="en-US" b="1" dirty="0" err="1" smtClean="0"/>
              <a:t>Vanuit</a:t>
            </a:r>
            <a:r>
              <a:rPr lang="en-US" b="1" dirty="0" smtClean="0"/>
              <a:t> </a:t>
            </a:r>
            <a:r>
              <a:rPr lang="en-US" b="1" dirty="0" err="1" smtClean="0"/>
              <a:t>overheid</a:t>
            </a:r>
            <a:r>
              <a:rPr lang="en-US" b="1" dirty="0" smtClean="0"/>
              <a:t> </a:t>
            </a:r>
            <a:r>
              <a:rPr lang="en-US" b="1" dirty="0" err="1" smtClean="0"/>
              <a:t>naar</a:t>
            </a:r>
            <a:r>
              <a:rPr lang="en-US" b="1" dirty="0" smtClean="0"/>
              <a:t> </a:t>
            </a:r>
            <a:r>
              <a:rPr lang="en-US" b="1" dirty="0" err="1" smtClean="0"/>
              <a:t>samenleving</a:t>
            </a:r>
            <a:endParaRPr lang="en-US" b="1" dirty="0"/>
          </a:p>
        </p:txBody>
      </p:sp>
      <p:cxnSp>
        <p:nvCxnSpPr>
          <p:cNvPr id="13" name="Straight Arrow Connector 12"/>
          <p:cNvCxnSpPr/>
          <p:nvPr/>
        </p:nvCxnSpPr>
        <p:spPr>
          <a:xfrm flipV="1">
            <a:off x="5359400" y="4326694"/>
            <a:ext cx="0" cy="1522744"/>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16200000">
            <a:off x="-400050" y="2936159"/>
            <a:ext cx="4203700" cy="369332"/>
          </a:xfrm>
          <a:prstGeom prst="rect">
            <a:avLst/>
          </a:prstGeom>
          <a:noFill/>
        </p:spPr>
        <p:txBody>
          <a:bodyPr wrap="square" rtlCol="0">
            <a:spAutoFit/>
          </a:bodyPr>
          <a:lstStyle/>
          <a:p>
            <a:r>
              <a:rPr lang="en-US" b="1" dirty="0" err="1" smtClean="0"/>
              <a:t>Fysieke</a:t>
            </a:r>
            <a:r>
              <a:rPr lang="en-US" b="1" dirty="0" smtClean="0"/>
              <a:t> </a:t>
            </a:r>
            <a:r>
              <a:rPr lang="en-US" b="1" dirty="0" err="1" smtClean="0"/>
              <a:t>adaptieve</a:t>
            </a:r>
            <a:r>
              <a:rPr lang="en-US" b="1" dirty="0" smtClean="0"/>
              <a:t> </a:t>
            </a:r>
            <a:r>
              <a:rPr lang="en-US" b="1" dirty="0" err="1" smtClean="0"/>
              <a:t>capaciteit</a:t>
            </a:r>
            <a:endParaRPr lang="en-US" b="1" dirty="0"/>
          </a:p>
        </p:txBody>
      </p:sp>
      <p:cxnSp>
        <p:nvCxnSpPr>
          <p:cNvPr id="16" name="Straight Arrow Connector 15"/>
          <p:cNvCxnSpPr/>
          <p:nvPr/>
        </p:nvCxnSpPr>
        <p:spPr>
          <a:xfrm>
            <a:off x="2108200" y="3594100"/>
            <a:ext cx="2438400" cy="0"/>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821360" y="5942910"/>
            <a:ext cx="4203700" cy="369332"/>
          </a:xfrm>
          <a:prstGeom prst="rect">
            <a:avLst/>
          </a:prstGeom>
          <a:noFill/>
        </p:spPr>
        <p:txBody>
          <a:bodyPr wrap="square" rtlCol="0">
            <a:spAutoFit/>
          </a:bodyPr>
          <a:lstStyle/>
          <a:p>
            <a:r>
              <a:rPr lang="en-US" b="1" dirty="0" err="1" smtClean="0"/>
              <a:t>Vanuit</a:t>
            </a:r>
            <a:r>
              <a:rPr lang="en-US" b="1" dirty="0" smtClean="0"/>
              <a:t> </a:t>
            </a:r>
            <a:r>
              <a:rPr lang="en-US" b="1" dirty="0" err="1" smtClean="0"/>
              <a:t>individu</a:t>
            </a:r>
            <a:r>
              <a:rPr lang="en-US" b="1" dirty="0" smtClean="0"/>
              <a:t> </a:t>
            </a:r>
            <a:r>
              <a:rPr lang="en-US" b="1" dirty="0" err="1" smtClean="0"/>
              <a:t>naar</a:t>
            </a:r>
            <a:r>
              <a:rPr lang="en-US" b="1" dirty="0" smtClean="0"/>
              <a:t> </a:t>
            </a:r>
            <a:r>
              <a:rPr lang="en-US" b="1" dirty="0" err="1" smtClean="0"/>
              <a:t>samenleving</a:t>
            </a:r>
            <a:endParaRPr lang="en-US" b="1" dirty="0"/>
          </a:p>
        </p:txBody>
      </p:sp>
      <p:sp>
        <p:nvSpPr>
          <p:cNvPr id="19" name="TextBox 18"/>
          <p:cNvSpPr txBox="1"/>
          <p:nvPr/>
        </p:nvSpPr>
        <p:spPr>
          <a:xfrm rot="5400000">
            <a:off x="7157500" y="4356212"/>
            <a:ext cx="4203700" cy="369332"/>
          </a:xfrm>
          <a:prstGeom prst="rect">
            <a:avLst/>
          </a:prstGeom>
          <a:noFill/>
        </p:spPr>
        <p:txBody>
          <a:bodyPr wrap="square" rtlCol="0">
            <a:spAutoFit/>
          </a:bodyPr>
          <a:lstStyle/>
          <a:p>
            <a:r>
              <a:rPr lang="en-US" b="1" dirty="0" err="1" smtClean="0"/>
              <a:t>Sociale</a:t>
            </a:r>
            <a:r>
              <a:rPr lang="en-US" b="1" dirty="0" smtClean="0"/>
              <a:t> </a:t>
            </a:r>
            <a:r>
              <a:rPr lang="en-US" b="1" dirty="0" err="1" smtClean="0"/>
              <a:t>adaptieve</a:t>
            </a:r>
            <a:r>
              <a:rPr lang="en-US" b="1" dirty="0" smtClean="0"/>
              <a:t> </a:t>
            </a:r>
            <a:r>
              <a:rPr lang="en-US" b="1" dirty="0" err="1" smtClean="0"/>
              <a:t>capaciteit</a:t>
            </a:r>
            <a:endParaRPr lang="en-US" b="1" dirty="0"/>
          </a:p>
        </p:txBody>
      </p:sp>
      <p:cxnSp>
        <p:nvCxnSpPr>
          <p:cNvPr id="20" name="Straight Arrow Connector 19"/>
          <p:cNvCxnSpPr/>
          <p:nvPr/>
        </p:nvCxnSpPr>
        <p:spPr>
          <a:xfrm flipH="1">
            <a:off x="6298207" y="3575802"/>
            <a:ext cx="2433043" cy="18298"/>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500560" y="2523293"/>
            <a:ext cx="2641600" cy="369332"/>
          </a:xfrm>
          <a:prstGeom prst="rect">
            <a:avLst/>
          </a:prstGeom>
          <a:noFill/>
        </p:spPr>
        <p:txBody>
          <a:bodyPr wrap="square" rtlCol="0">
            <a:spAutoFit/>
          </a:bodyPr>
          <a:lstStyle/>
          <a:p>
            <a:r>
              <a:rPr lang="en-US" dirty="0" err="1" smtClean="0"/>
              <a:t>Openbare</a:t>
            </a:r>
            <a:r>
              <a:rPr lang="en-US" dirty="0" smtClean="0"/>
              <a:t> </a:t>
            </a:r>
            <a:r>
              <a:rPr lang="en-US" dirty="0" err="1" smtClean="0"/>
              <a:t>ruimte</a:t>
            </a:r>
            <a:endParaRPr lang="en-US" dirty="0"/>
          </a:p>
        </p:txBody>
      </p:sp>
      <p:sp>
        <p:nvSpPr>
          <p:cNvPr id="23" name="TextBox 22"/>
          <p:cNvSpPr txBox="1"/>
          <p:nvPr/>
        </p:nvSpPr>
        <p:spPr>
          <a:xfrm>
            <a:off x="2500560" y="4632186"/>
            <a:ext cx="2641600" cy="369332"/>
          </a:xfrm>
          <a:prstGeom prst="rect">
            <a:avLst/>
          </a:prstGeom>
          <a:noFill/>
        </p:spPr>
        <p:txBody>
          <a:bodyPr wrap="square" rtlCol="0">
            <a:spAutoFit/>
          </a:bodyPr>
          <a:lstStyle/>
          <a:p>
            <a:r>
              <a:rPr lang="en-US" dirty="0" smtClean="0"/>
              <a:t>In en om het huis</a:t>
            </a:r>
            <a:endParaRPr lang="en-US" dirty="0"/>
          </a:p>
        </p:txBody>
      </p:sp>
      <p:sp>
        <p:nvSpPr>
          <p:cNvPr id="30" name="TextBox 29"/>
          <p:cNvSpPr txBox="1"/>
          <p:nvPr/>
        </p:nvSpPr>
        <p:spPr>
          <a:xfrm>
            <a:off x="6595709" y="2523293"/>
            <a:ext cx="2641600" cy="369332"/>
          </a:xfrm>
          <a:prstGeom prst="rect">
            <a:avLst/>
          </a:prstGeom>
          <a:noFill/>
        </p:spPr>
        <p:txBody>
          <a:bodyPr wrap="square" rtlCol="0">
            <a:spAutoFit/>
          </a:bodyPr>
          <a:lstStyle/>
          <a:p>
            <a:r>
              <a:rPr lang="en-US" dirty="0" err="1" smtClean="0"/>
              <a:t>Risico-aanpak</a:t>
            </a:r>
            <a:endParaRPr lang="en-US" dirty="0"/>
          </a:p>
        </p:txBody>
      </p:sp>
      <p:sp>
        <p:nvSpPr>
          <p:cNvPr id="31" name="TextBox 30"/>
          <p:cNvSpPr txBox="1"/>
          <p:nvPr/>
        </p:nvSpPr>
        <p:spPr>
          <a:xfrm>
            <a:off x="6666435" y="4651058"/>
            <a:ext cx="2641600" cy="369332"/>
          </a:xfrm>
          <a:prstGeom prst="rect">
            <a:avLst/>
          </a:prstGeom>
          <a:noFill/>
        </p:spPr>
        <p:txBody>
          <a:bodyPr wrap="square" rtlCol="0">
            <a:spAutoFit/>
          </a:bodyPr>
          <a:lstStyle/>
          <a:p>
            <a:r>
              <a:rPr lang="en-US" dirty="0" smtClean="0"/>
              <a:t>Resilience</a:t>
            </a:r>
            <a:endParaRPr lang="en-US" dirty="0"/>
          </a:p>
        </p:txBody>
      </p:sp>
      <p:sp>
        <p:nvSpPr>
          <p:cNvPr id="32" name="TextBox 31"/>
          <p:cNvSpPr txBox="1"/>
          <p:nvPr/>
        </p:nvSpPr>
        <p:spPr>
          <a:xfrm>
            <a:off x="4719284" y="3272134"/>
            <a:ext cx="1282700" cy="923330"/>
          </a:xfrm>
          <a:prstGeom prst="rect">
            <a:avLst/>
          </a:prstGeom>
          <a:noFill/>
        </p:spPr>
        <p:txBody>
          <a:bodyPr wrap="square" rtlCol="0">
            <a:spAutoFit/>
          </a:bodyPr>
          <a:lstStyle/>
          <a:p>
            <a:pPr algn="ctr"/>
            <a:r>
              <a:rPr lang="en-US" b="1" dirty="0" err="1" smtClean="0"/>
              <a:t>Klimaat</a:t>
            </a:r>
            <a:r>
              <a:rPr lang="en-US" b="1" dirty="0" smtClean="0"/>
              <a:t>- </a:t>
            </a:r>
            <a:r>
              <a:rPr lang="en-US" b="1" dirty="0" err="1" smtClean="0"/>
              <a:t>bestendige</a:t>
            </a:r>
            <a:r>
              <a:rPr lang="en-US" b="1" dirty="0" smtClean="0"/>
              <a:t> </a:t>
            </a:r>
            <a:r>
              <a:rPr lang="en-US" b="1" dirty="0" err="1" smtClean="0"/>
              <a:t>wijk</a:t>
            </a:r>
            <a:endParaRPr lang="en-US" b="1" dirty="0"/>
          </a:p>
        </p:txBody>
      </p:sp>
      <p:sp>
        <p:nvSpPr>
          <p:cNvPr id="35" name="TextBox 34"/>
          <p:cNvSpPr txBox="1"/>
          <p:nvPr/>
        </p:nvSpPr>
        <p:spPr>
          <a:xfrm>
            <a:off x="166334" y="6428716"/>
            <a:ext cx="8496300" cy="307777"/>
          </a:xfrm>
          <a:prstGeom prst="rect">
            <a:avLst/>
          </a:prstGeom>
          <a:noFill/>
        </p:spPr>
        <p:txBody>
          <a:bodyPr wrap="square" rtlCol="0">
            <a:spAutoFit/>
          </a:bodyPr>
          <a:lstStyle/>
          <a:p>
            <a:r>
              <a:rPr lang="en-US" sz="1400" i="1" dirty="0" smtClean="0"/>
              <a:t>*</a:t>
            </a:r>
            <a:r>
              <a:rPr lang="en-US" sz="1400" i="1" dirty="0" err="1" smtClean="0"/>
              <a:t>Geinspireerd</a:t>
            </a:r>
            <a:r>
              <a:rPr lang="en-US" sz="1400" i="1" dirty="0" smtClean="0"/>
              <a:t> door </a:t>
            </a:r>
            <a:r>
              <a:rPr lang="en-US" sz="1400" i="1" dirty="0" err="1" smtClean="0"/>
              <a:t>Sturing</a:t>
            </a:r>
            <a:r>
              <a:rPr lang="en-US" sz="1400" i="1" dirty="0" smtClean="0"/>
              <a:t> in </a:t>
            </a:r>
            <a:r>
              <a:rPr lang="en-US" sz="1400" i="1" dirty="0" err="1" smtClean="0"/>
              <a:t>transities</a:t>
            </a:r>
            <a:r>
              <a:rPr lang="en-US" sz="1400" i="1" dirty="0" smtClean="0"/>
              <a:t> </a:t>
            </a:r>
            <a:r>
              <a:rPr lang="en-US" sz="1400" i="1" dirty="0" err="1" smtClean="0"/>
              <a:t>raamwerk</a:t>
            </a:r>
            <a:r>
              <a:rPr lang="en-US" sz="1400" i="1" dirty="0" smtClean="0"/>
              <a:t> NSOB – DRIFT (2020)</a:t>
            </a:r>
            <a:endParaRPr lang="en-US" sz="1400" i="1" dirty="0"/>
          </a:p>
        </p:txBody>
      </p:sp>
    </p:spTree>
    <p:extLst>
      <p:ext uri="{BB962C8B-B14F-4D97-AF65-F5344CB8AC3E}">
        <p14:creationId xmlns:p14="http://schemas.microsoft.com/office/powerpoint/2010/main" val="32813216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Tot slot </a:t>
            </a:r>
            <a:endParaRPr lang="en-US" dirty="0"/>
          </a:p>
        </p:txBody>
      </p:sp>
      <p:sp>
        <p:nvSpPr>
          <p:cNvPr id="5" name="Content Placeholder 4"/>
          <p:cNvSpPr>
            <a:spLocks noGrp="1"/>
          </p:cNvSpPr>
          <p:nvPr>
            <p:ph idx="12"/>
          </p:nvPr>
        </p:nvSpPr>
        <p:spPr>
          <a:xfrm>
            <a:off x="884585" y="1743478"/>
            <a:ext cx="10573246" cy="5114522"/>
          </a:xfrm>
        </p:spPr>
        <p:txBody>
          <a:bodyPr>
            <a:normAutofit/>
          </a:bodyPr>
          <a:lstStyle/>
          <a:p>
            <a:pPr marL="0" indent="0">
              <a:buNone/>
            </a:pPr>
            <a:r>
              <a:rPr lang="nl-NL" b="1" dirty="0"/>
              <a:t>Veronderstelling 1: </a:t>
            </a:r>
            <a:r>
              <a:rPr lang="nl-NL" dirty="0"/>
              <a:t>burgers zijn al op veel manieren betrokken bij klimaatadaptatie. Echter vooral van bovenaf (stresstest, risicodialoog met gekende stakeholders), of men is er van onderaf zelf mee bezig (bewuste inrichting tuin </a:t>
            </a:r>
            <a:r>
              <a:rPr lang="nl-NL" dirty="0" err="1"/>
              <a:t>etc</a:t>
            </a:r>
            <a:r>
              <a:rPr lang="nl-NL" dirty="0"/>
              <a:t>).  </a:t>
            </a:r>
            <a:endParaRPr lang="en-US" dirty="0"/>
          </a:p>
          <a:p>
            <a:pPr marL="0" indent="0">
              <a:buNone/>
            </a:pPr>
            <a:endParaRPr lang="nl-NL" b="1" dirty="0" smtClean="0"/>
          </a:p>
          <a:p>
            <a:pPr marL="0" indent="0">
              <a:buNone/>
            </a:pPr>
            <a:r>
              <a:rPr lang="nl-NL" b="1" dirty="0" smtClean="0"/>
              <a:t>Veronderstelling </a:t>
            </a:r>
            <a:r>
              <a:rPr lang="nl-NL" b="1" dirty="0"/>
              <a:t>2: </a:t>
            </a:r>
            <a:r>
              <a:rPr lang="nl-NL" dirty="0"/>
              <a:t>Bij veel bewoners is er een beperkte interesse om bij klimaatadaptatie betrokken te zijn.. Problematiek is niet door iedereen gekend, erkend als particulier vraagstuk of nog te ver weg. Participatie is meer dan samen rond de tafel zitten. </a:t>
            </a:r>
          </a:p>
          <a:p>
            <a:pPr marL="0" indent="0">
              <a:buNone/>
            </a:pPr>
            <a:r>
              <a:rPr lang="nl-NL" dirty="0" smtClean="0"/>
              <a:t> </a:t>
            </a:r>
            <a:endParaRPr lang="nl-NL" dirty="0"/>
          </a:p>
          <a:p>
            <a:pPr marL="0" indent="0">
              <a:spcAft>
                <a:spcPts val="0"/>
              </a:spcAft>
              <a:buNone/>
            </a:pPr>
            <a:r>
              <a:rPr lang="nl-NL" dirty="0" smtClean="0">
                <a:latin typeface="Calibri" panose="020F0502020204030204" pitchFamily="34" charset="0"/>
                <a:ea typeface="Calibri" panose="020F0502020204030204" pitchFamily="34" charset="0"/>
              </a:rPr>
              <a:t>In </a:t>
            </a:r>
            <a:r>
              <a:rPr lang="nl-NL" dirty="0">
                <a:latin typeface="Calibri" panose="020F0502020204030204" pitchFamily="34" charset="0"/>
                <a:ea typeface="Calibri" panose="020F0502020204030204" pitchFamily="34" charset="0"/>
              </a:rPr>
              <a:t>het eindrapport reflecteren wij op de toegepaste technieken en methoden in het onderzoek en wat deze betekenen voor een werkwijze </a:t>
            </a:r>
            <a:r>
              <a:rPr lang="nl-NL" dirty="0" err="1">
                <a:latin typeface="Calibri" panose="020F0502020204030204" pitchFamily="34" charset="0"/>
                <a:ea typeface="Calibri" panose="020F0502020204030204" pitchFamily="34" charset="0"/>
              </a:rPr>
              <a:t>tav</a:t>
            </a:r>
            <a:r>
              <a:rPr lang="nl-NL" dirty="0">
                <a:latin typeface="Calibri" panose="020F0502020204030204" pitchFamily="34" charset="0"/>
                <a:ea typeface="Calibri" panose="020F0502020204030204" pitchFamily="34" charset="0"/>
              </a:rPr>
              <a:t> burgerparticipatie in klimaatadaptatie. Deze werkwijze is er op gericht op hoe publieke professionals het belang, beleving en motivatie van inwoners beter te kunnen begrijpen en integreren in de transitie naar klimaatbestendige en </a:t>
            </a:r>
            <a:r>
              <a:rPr lang="nl-NL" dirty="0" err="1">
                <a:latin typeface="Calibri" panose="020F0502020204030204" pitchFamily="34" charset="0"/>
                <a:ea typeface="Calibri" panose="020F0502020204030204" pitchFamily="34" charset="0"/>
              </a:rPr>
              <a:t>waterrobuuste</a:t>
            </a:r>
            <a:r>
              <a:rPr lang="nl-NL" dirty="0">
                <a:latin typeface="Calibri" panose="020F0502020204030204" pitchFamily="34" charset="0"/>
                <a:ea typeface="Calibri" panose="020F0502020204030204" pitchFamily="34" charset="0"/>
              </a:rPr>
              <a:t> samenleving in 2050</a:t>
            </a:r>
            <a:endParaRPr lang="en-US" dirty="0"/>
          </a:p>
          <a:p>
            <a:endParaRPr lang="en-US" dirty="0"/>
          </a:p>
        </p:txBody>
      </p:sp>
    </p:spTree>
    <p:extLst>
      <p:ext uri="{BB962C8B-B14F-4D97-AF65-F5344CB8AC3E}">
        <p14:creationId xmlns:p14="http://schemas.microsoft.com/office/powerpoint/2010/main" val="14878668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571291" y="782592"/>
            <a:ext cx="147268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en-US" sz="2000" b="0" i="0" u="none" strike="noStrike" cap="none" normalizeH="0" baseline="0" dirty="0" smtClean="0">
              <a:ln>
                <a:noFill/>
              </a:ln>
              <a:solidFill>
                <a:schemeClr val="tx1"/>
              </a:solidFill>
              <a:effectLst/>
            </a:endParaRPr>
          </a:p>
        </p:txBody>
      </p:sp>
      <p:sp>
        <p:nvSpPr>
          <p:cNvPr id="2" name="Title 1"/>
          <p:cNvSpPr>
            <a:spLocks noGrp="1"/>
          </p:cNvSpPr>
          <p:nvPr>
            <p:ph type="title"/>
          </p:nvPr>
        </p:nvSpPr>
        <p:spPr>
          <a:xfrm>
            <a:off x="884585" y="754047"/>
            <a:ext cx="10573247" cy="457200"/>
          </a:xfrm>
        </p:spPr>
        <p:txBody>
          <a:bodyPr/>
          <a:lstStyle/>
          <a:p>
            <a:r>
              <a:rPr lang="nl-NL" dirty="0" smtClean="0"/>
              <a:t>Beoogd </a:t>
            </a:r>
            <a:r>
              <a:rPr lang="nl-NL" dirty="0"/>
              <a:t>tijdspad </a:t>
            </a:r>
            <a:br>
              <a:rPr lang="nl-NL" dirty="0"/>
            </a:b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51401270"/>
              </p:ext>
            </p:extLst>
          </p:nvPr>
        </p:nvGraphicFramePr>
        <p:xfrm>
          <a:off x="998885" y="1880269"/>
          <a:ext cx="10812115" cy="4422323"/>
        </p:xfrm>
        <a:graphic>
          <a:graphicData uri="http://schemas.openxmlformats.org/drawingml/2006/table">
            <a:tbl>
              <a:tblPr firstRow="1" firstCol="1" bandRow="1"/>
              <a:tblGrid>
                <a:gridCol w="2951071">
                  <a:extLst>
                    <a:ext uri="{9D8B030D-6E8A-4147-A177-3AD203B41FA5}">
                      <a16:colId xmlns:a16="http://schemas.microsoft.com/office/drawing/2014/main" val="1393086151"/>
                    </a:ext>
                  </a:extLst>
                </a:gridCol>
                <a:gridCol w="7861044">
                  <a:extLst>
                    <a:ext uri="{9D8B030D-6E8A-4147-A177-3AD203B41FA5}">
                      <a16:colId xmlns:a16="http://schemas.microsoft.com/office/drawing/2014/main" val="3451138482"/>
                    </a:ext>
                  </a:extLst>
                </a:gridCol>
              </a:tblGrid>
              <a:tr h="834189">
                <a:tc>
                  <a:txBody>
                    <a:bodyPr/>
                    <a:lstStyle/>
                    <a:p>
                      <a:pPr marL="342900" lvl="0" indent="-342900">
                        <a:lnSpc>
                          <a:spcPct val="107000"/>
                        </a:lnSpc>
                        <a:spcAft>
                          <a:spcPts val="0"/>
                        </a:spcAft>
                        <a:buFont typeface="Symbol" panose="05050102010706020507" pitchFamily="18" charset="2"/>
                        <a:buChar char=""/>
                      </a:pPr>
                      <a:r>
                        <a:rPr lang="nl-NL" sz="2000" b="1"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Najaar 2021:</a:t>
                      </a:r>
                      <a:endParaRPr lang="en-US" sz="2000" b="1"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nl-NL" sz="2000" b="1"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Terugkoppeling en betekenis hittemetingen met professionals en inwoners</a:t>
                      </a:r>
                      <a:endParaRPr lang="en-US" sz="2000" b="1"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662235098"/>
                  </a:ext>
                </a:extLst>
              </a:tr>
              <a:tr h="661308">
                <a:tc>
                  <a:txBody>
                    <a:bodyPr/>
                    <a:lstStyle/>
                    <a:p>
                      <a:pPr marL="342900" lvl="0" indent="-342900">
                        <a:lnSpc>
                          <a:spcPct val="107000"/>
                        </a:lnSpc>
                        <a:spcAft>
                          <a:spcPts val="0"/>
                        </a:spcAft>
                        <a:buFont typeface="Symbol" panose="05050102010706020507" pitchFamily="18" charset="2"/>
                        <a:buChar char=""/>
                      </a:pPr>
                      <a:r>
                        <a:rPr lang="nl-NL" sz="2000" b="1">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Januari 2021:</a:t>
                      </a:r>
                      <a:endParaRPr lang="en-US" sz="2000" b="1">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nl-NL" sz="2000" b="1"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Bijeenkomsten Visual </a:t>
                      </a:r>
                      <a:r>
                        <a:rPr lang="nl-NL" sz="2000" b="1" dirty="0" err="1">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problem</a:t>
                      </a:r>
                      <a:r>
                        <a:rPr lang="nl-NL" sz="2000" b="1"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nl-NL" sz="2000" b="1" dirty="0" err="1">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appraisal</a:t>
                      </a:r>
                      <a:r>
                        <a:rPr lang="nl-NL" sz="2000" b="1"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‘Mijn tuin</a:t>
                      </a:r>
                      <a:r>
                        <a:rPr lang="nl-NL" sz="2000" b="1" dirty="0" smtClean="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a:noFill/>
                    </a:lnL>
                    <a:lnR>
                      <a:noFill/>
                    </a:lnR>
                    <a:lnT>
                      <a:noFill/>
                    </a:lnT>
                    <a:lnB>
                      <a:noFill/>
                    </a:lnB>
                  </a:tcPr>
                </a:tc>
                <a:extLst>
                  <a:ext uri="{0D108BD9-81ED-4DB2-BD59-A6C34878D82A}">
                    <a16:rowId xmlns:a16="http://schemas.microsoft.com/office/drawing/2014/main" val="149543742"/>
                  </a:ext>
                </a:extLst>
              </a:tr>
              <a:tr h="661308">
                <a:tc>
                  <a:txBody>
                    <a:bodyPr/>
                    <a:lstStyle/>
                    <a:p>
                      <a:pPr marL="342900" lvl="0" indent="-342900">
                        <a:lnSpc>
                          <a:spcPct val="107000"/>
                        </a:lnSpc>
                        <a:spcAft>
                          <a:spcPts val="0"/>
                        </a:spcAft>
                        <a:buFont typeface="Symbol" panose="05050102010706020507" pitchFamily="18" charset="2"/>
                        <a:buChar char=""/>
                      </a:pPr>
                      <a:r>
                        <a:rPr lang="en-US" sz="2000" b="1" dirty="0" err="1" smtClean="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Januari-februari</a:t>
                      </a:r>
                      <a:r>
                        <a:rPr lang="en-US" sz="2000" b="1" baseline="0" dirty="0" smtClean="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2021</a:t>
                      </a:r>
                      <a:endParaRPr lang="en-US" sz="2000" b="1"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nl-NL" sz="2000" b="1" dirty="0" smtClean="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Sessie</a:t>
                      </a:r>
                      <a:r>
                        <a:rPr lang="nl-NL" sz="2000" b="1" baseline="0" dirty="0" smtClean="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met expertgroep reflectie resultaten en kader</a:t>
                      </a:r>
                      <a:endParaRPr lang="nl-NL" sz="2000" b="1" dirty="0" smtClean="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34033920"/>
                  </a:ext>
                </a:extLst>
              </a:tr>
              <a:tr h="942902">
                <a:tc>
                  <a:txBody>
                    <a:bodyPr/>
                    <a:lstStyle/>
                    <a:p>
                      <a:pPr marL="342900" lvl="0" indent="-342900">
                        <a:lnSpc>
                          <a:spcPct val="107000"/>
                        </a:lnSpc>
                        <a:spcAft>
                          <a:spcPts val="0"/>
                        </a:spcAft>
                        <a:buFont typeface="Symbol" panose="05050102010706020507" pitchFamily="18" charset="2"/>
                        <a:buChar char=""/>
                      </a:pPr>
                      <a:r>
                        <a:rPr lang="nl-NL" sz="2000" b="1">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Februari-maart 2021:</a:t>
                      </a:r>
                      <a:endParaRPr lang="en-US" sz="2000" b="1">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nl-NL" sz="2000" b="1"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(E)-participatie cocreatie klimaatbestendige wijken (met input voorbereidende bijeenkomsten)</a:t>
                      </a:r>
                      <a:endParaRPr lang="en-US" sz="2000" b="1"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124360219"/>
                  </a:ext>
                </a:extLst>
              </a:tr>
              <a:tr h="661308">
                <a:tc>
                  <a:txBody>
                    <a:bodyPr/>
                    <a:lstStyle/>
                    <a:p>
                      <a:pPr marL="342900" lvl="0" indent="-342900">
                        <a:lnSpc>
                          <a:spcPct val="107000"/>
                        </a:lnSpc>
                        <a:spcAft>
                          <a:spcPts val="0"/>
                        </a:spcAft>
                        <a:buFont typeface="Symbol" panose="05050102010706020507" pitchFamily="18" charset="2"/>
                        <a:buChar char=""/>
                      </a:pPr>
                      <a:r>
                        <a:rPr lang="nl-NL" sz="2000" b="1">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April 2021</a:t>
                      </a:r>
                      <a:endParaRPr lang="en-US" sz="2000" b="1">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nl-NL" sz="2000" b="1"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Eindsymposium</a:t>
                      </a:r>
                      <a:endParaRPr lang="en-US" sz="2000" b="1"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859894994"/>
                  </a:ext>
                </a:extLst>
              </a:tr>
              <a:tr h="661308">
                <a:tc>
                  <a:txBody>
                    <a:bodyPr/>
                    <a:lstStyle/>
                    <a:p>
                      <a:pPr marL="342900" lvl="0" indent="-342900">
                        <a:lnSpc>
                          <a:spcPct val="107000"/>
                        </a:lnSpc>
                        <a:spcAft>
                          <a:spcPts val="0"/>
                        </a:spcAft>
                        <a:buFont typeface="Symbol" panose="05050102010706020507" pitchFamily="18" charset="2"/>
                        <a:buChar char=""/>
                      </a:pPr>
                      <a:r>
                        <a:rPr lang="nl-NL" sz="2000" b="1">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Mei - juni 2021</a:t>
                      </a:r>
                      <a:endParaRPr lang="en-US" sz="2000" b="1">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nl-NL" sz="2000" b="1"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Afronden producten en rapportage </a:t>
                      </a:r>
                      <a:endParaRPr lang="en-US" sz="2000" b="1"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458536455"/>
                  </a:ext>
                </a:extLst>
              </a:tr>
            </a:tbl>
          </a:graphicData>
        </a:graphic>
      </p:graphicFrame>
    </p:spTree>
    <p:extLst>
      <p:ext uri="{BB962C8B-B14F-4D97-AF65-F5344CB8AC3E}">
        <p14:creationId xmlns:p14="http://schemas.microsoft.com/office/powerpoint/2010/main" val="22463835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0" name="Picture 18" descr="https://klimaatgek.nl/wordpress/wp-content/uploads/bodemgebruik-2040.jpg">
            <a:extLst>
              <a:ext uri="{FF2B5EF4-FFF2-40B4-BE49-F238E27FC236}">
                <a16:creationId xmlns:a16="http://schemas.microsoft.com/office/drawing/2014/main" id="{DD5DF1F9-496C-44EF-BBE4-CE390F8DC6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406" y="1643556"/>
            <a:ext cx="4386195" cy="5112888"/>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a:extLst>
              <a:ext uri="{FF2B5EF4-FFF2-40B4-BE49-F238E27FC236}">
                <a16:creationId xmlns:a16="http://schemas.microsoft.com/office/drawing/2014/main" id="{0ECBB032-CC93-409F-BE5A-AF6467B7608A}"/>
              </a:ext>
            </a:extLst>
          </p:cNvPr>
          <p:cNvGrpSpPr/>
          <p:nvPr/>
        </p:nvGrpSpPr>
        <p:grpSpPr>
          <a:xfrm>
            <a:off x="129866" y="4809506"/>
            <a:ext cx="2439654" cy="1939600"/>
            <a:chOff x="45182" y="4858791"/>
            <a:chExt cx="2439654" cy="1939600"/>
          </a:xfrm>
        </p:grpSpPr>
        <p:grpSp>
          <p:nvGrpSpPr>
            <p:cNvPr id="20" name="Group 19">
              <a:extLst>
                <a:ext uri="{FF2B5EF4-FFF2-40B4-BE49-F238E27FC236}">
                  <a16:creationId xmlns:a16="http://schemas.microsoft.com/office/drawing/2014/main" id="{3F6C8654-02E6-4664-A8BB-E8E1F7FA1DCA}"/>
                </a:ext>
              </a:extLst>
            </p:cNvPr>
            <p:cNvGrpSpPr/>
            <p:nvPr/>
          </p:nvGrpSpPr>
          <p:grpSpPr>
            <a:xfrm>
              <a:off x="354346" y="5368494"/>
              <a:ext cx="1855454" cy="1299006"/>
              <a:chOff x="354346" y="5558994"/>
              <a:chExt cx="1855454" cy="1299006"/>
            </a:xfrm>
          </p:grpSpPr>
          <p:pic>
            <p:nvPicPr>
              <p:cNvPr id="3076" name="Picture 4" descr="Afbeeldingsresultaat voor logo gemeente vlissingen">
                <a:extLst>
                  <a:ext uri="{FF2B5EF4-FFF2-40B4-BE49-F238E27FC236}">
                    <a16:creationId xmlns:a16="http://schemas.microsoft.com/office/drawing/2014/main" id="{83D8EDA8-123C-4EC3-8B83-2197DE9F7D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346" y="5558994"/>
                <a:ext cx="917245" cy="68662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Afbeeldingsresultaat voor logo gemeente middelburg">
                <a:extLst>
                  <a:ext uri="{FF2B5EF4-FFF2-40B4-BE49-F238E27FC236}">
                    <a16:creationId xmlns:a16="http://schemas.microsoft.com/office/drawing/2014/main" id="{20FAD747-D2EB-4B44-AF66-B17F929B99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1591" y="5569478"/>
                <a:ext cx="938209" cy="66565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F804E7ED-E54D-4145-9113-1DB3FE1DAF4D}"/>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00050" y="6233160"/>
                <a:ext cx="1530350" cy="624840"/>
              </a:xfrm>
              <a:prstGeom prst="rect">
                <a:avLst/>
              </a:prstGeom>
              <a:solidFill>
                <a:srgbClr val="FFFFFF"/>
              </a:solidFill>
              <a:ln>
                <a:noFill/>
              </a:ln>
            </p:spPr>
          </p:pic>
        </p:grpSp>
        <p:sp>
          <p:nvSpPr>
            <p:cNvPr id="23" name="Oval 22">
              <a:extLst>
                <a:ext uri="{FF2B5EF4-FFF2-40B4-BE49-F238E27FC236}">
                  <a16:creationId xmlns:a16="http://schemas.microsoft.com/office/drawing/2014/main" id="{28CE966F-596E-471C-BD0D-F7E63FD9340B}"/>
                </a:ext>
              </a:extLst>
            </p:cNvPr>
            <p:cNvSpPr/>
            <p:nvPr/>
          </p:nvSpPr>
          <p:spPr>
            <a:xfrm>
              <a:off x="45182" y="4858791"/>
              <a:ext cx="2439654" cy="193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25" name="Group 24">
            <a:extLst>
              <a:ext uri="{FF2B5EF4-FFF2-40B4-BE49-F238E27FC236}">
                <a16:creationId xmlns:a16="http://schemas.microsoft.com/office/drawing/2014/main" id="{C2BB37FA-3937-4E69-92D7-3CE29CBBCD99}"/>
              </a:ext>
            </a:extLst>
          </p:cNvPr>
          <p:cNvGrpSpPr/>
          <p:nvPr/>
        </p:nvGrpSpPr>
        <p:grpSpPr>
          <a:xfrm>
            <a:off x="6292064" y="101923"/>
            <a:ext cx="2439654" cy="1939600"/>
            <a:chOff x="9674310" y="-3338"/>
            <a:chExt cx="2439654" cy="1939600"/>
          </a:xfrm>
        </p:grpSpPr>
        <p:grpSp>
          <p:nvGrpSpPr>
            <p:cNvPr id="22" name="Group 21">
              <a:extLst>
                <a:ext uri="{FF2B5EF4-FFF2-40B4-BE49-F238E27FC236}">
                  <a16:creationId xmlns:a16="http://schemas.microsoft.com/office/drawing/2014/main" id="{CEE37A6D-AC25-455E-9ADA-08BE07A8FB56}"/>
                </a:ext>
              </a:extLst>
            </p:cNvPr>
            <p:cNvGrpSpPr/>
            <p:nvPr/>
          </p:nvGrpSpPr>
          <p:grpSpPr>
            <a:xfrm>
              <a:off x="9975516" y="407851"/>
              <a:ext cx="1930679" cy="1168022"/>
              <a:chOff x="10077116" y="115305"/>
              <a:chExt cx="1930679" cy="1168022"/>
            </a:xfrm>
          </p:grpSpPr>
          <p:pic>
            <p:nvPicPr>
              <p:cNvPr id="3082" name="Picture 10" descr="Afbeeldingsresultaat voor logo gemeente groningen">
                <a:extLst>
                  <a:ext uri="{FF2B5EF4-FFF2-40B4-BE49-F238E27FC236}">
                    <a16:creationId xmlns:a16="http://schemas.microsoft.com/office/drawing/2014/main" id="{EC36F147-E725-494A-A72D-BEF8B204F95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77116" y="277978"/>
                <a:ext cx="915987" cy="47615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Image result for logo hanzehogeschool groningen">
                <a:extLst>
                  <a:ext uri="{FF2B5EF4-FFF2-40B4-BE49-F238E27FC236}">
                    <a16:creationId xmlns:a16="http://schemas.microsoft.com/office/drawing/2014/main" id="{92C0B550-80BD-46B4-9D4F-A426C2C9F67D}"/>
                  </a:ext>
                </a:extLst>
              </p:cNvPr>
              <p:cNvPicPr/>
              <p:nvPr/>
            </p:nvPicPr>
            <p:blipFill rotWithShape="1">
              <a:blip r:embed="rId7" cstate="print">
                <a:extLst>
                  <a:ext uri="{28A0092B-C50C-407E-A947-70E740481C1C}">
                    <a14:useLocalDpi xmlns:a14="http://schemas.microsoft.com/office/drawing/2010/main" val="0"/>
                  </a:ext>
                </a:extLst>
              </a:blip>
              <a:srcRect l="-55" t="-2" r="-425" b="5"/>
              <a:stretch/>
            </p:blipFill>
            <p:spPr bwMode="auto">
              <a:xfrm>
                <a:off x="10177938" y="902962"/>
                <a:ext cx="1438910" cy="380365"/>
              </a:xfrm>
              <a:prstGeom prst="rect">
                <a:avLst/>
              </a:prstGeom>
              <a:solidFill>
                <a:srgbClr val="FFFFFF"/>
              </a:solidFill>
              <a:ln>
                <a:noFill/>
              </a:ln>
            </p:spPr>
          </p:pic>
          <p:pic>
            <p:nvPicPr>
              <p:cNvPr id="3086" name="Picture 14" descr="Afbeeldingsresultaat voor logo waterschap noorderzijlvest">
                <a:extLst>
                  <a:ext uri="{FF2B5EF4-FFF2-40B4-BE49-F238E27FC236}">
                    <a16:creationId xmlns:a16="http://schemas.microsoft.com/office/drawing/2014/main" id="{BEFD7A5B-3AE2-441D-A3BD-D007A814A3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99067" y="115305"/>
                <a:ext cx="908728" cy="681546"/>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Oval 34">
              <a:extLst>
                <a:ext uri="{FF2B5EF4-FFF2-40B4-BE49-F238E27FC236}">
                  <a16:creationId xmlns:a16="http://schemas.microsoft.com/office/drawing/2014/main" id="{D1C8DA8E-43A9-49C6-B30B-75FFE168F12B}"/>
                </a:ext>
              </a:extLst>
            </p:cNvPr>
            <p:cNvSpPr/>
            <p:nvPr/>
          </p:nvSpPr>
          <p:spPr>
            <a:xfrm>
              <a:off x="9674310" y="-3338"/>
              <a:ext cx="2439654" cy="193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0" name="Title 1">
            <a:extLst>
              <a:ext uri="{FF2B5EF4-FFF2-40B4-BE49-F238E27FC236}">
                <a16:creationId xmlns:a16="http://schemas.microsoft.com/office/drawing/2014/main" id="{86D3C783-DF57-45D1-9512-A05E5259531B}"/>
              </a:ext>
            </a:extLst>
          </p:cNvPr>
          <p:cNvSpPr txBox="1">
            <a:spLocks/>
          </p:cNvSpPr>
          <p:nvPr/>
        </p:nvSpPr>
        <p:spPr>
          <a:xfrm>
            <a:off x="6705451" y="-423364"/>
            <a:ext cx="5727700" cy="4623364"/>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err="1" smtClean="0">
                <a:ln w="0"/>
                <a:solidFill>
                  <a:srgbClr val="002060"/>
                </a:solidFill>
                <a:effectLst>
                  <a:outerShdw blurRad="38100" dist="25400" dir="5400000" algn="ctr" rotWithShape="0">
                    <a:srgbClr val="6E747A">
                      <a:alpha val="43000"/>
                    </a:srgbClr>
                  </a:outerShdw>
                </a:effectLst>
                <a:latin typeface="+mn-lt"/>
              </a:rPr>
              <a:t>Vragen</a:t>
            </a:r>
            <a:r>
              <a:rPr lang="en-US" sz="4000" b="1" dirty="0" smtClean="0">
                <a:ln w="0"/>
                <a:solidFill>
                  <a:srgbClr val="002060"/>
                </a:solidFill>
                <a:effectLst>
                  <a:outerShdw blurRad="38100" dist="25400" dir="5400000" algn="ctr" rotWithShape="0">
                    <a:srgbClr val="6E747A">
                      <a:alpha val="43000"/>
                    </a:srgbClr>
                  </a:outerShdw>
                </a:effectLst>
                <a:latin typeface="+mn-lt"/>
              </a:rPr>
              <a:t>?</a:t>
            </a:r>
          </a:p>
          <a:p>
            <a:endParaRPr lang="nl-NL" sz="4000" b="1" dirty="0">
              <a:ln w="22225">
                <a:solidFill>
                  <a:schemeClr val="accent2"/>
                </a:solidFill>
                <a:prstDash val="solid"/>
              </a:ln>
              <a:solidFill>
                <a:srgbClr val="002060"/>
              </a:solidFill>
            </a:endParaRPr>
          </a:p>
        </p:txBody>
      </p:sp>
      <p:sp>
        <p:nvSpPr>
          <p:cNvPr id="6" name="Rectangle 5">
            <a:extLst>
              <a:ext uri="{FF2B5EF4-FFF2-40B4-BE49-F238E27FC236}">
                <a16:creationId xmlns:a16="http://schemas.microsoft.com/office/drawing/2014/main" id="{9C7CDC59-DF7A-4B17-87FB-3825CD035B89}"/>
              </a:ext>
            </a:extLst>
          </p:cNvPr>
          <p:cNvSpPr/>
          <p:nvPr/>
        </p:nvSpPr>
        <p:spPr>
          <a:xfrm>
            <a:off x="2569520" y="1276904"/>
            <a:ext cx="1666875" cy="22837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8" name="Group 27">
            <a:extLst>
              <a:ext uri="{FF2B5EF4-FFF2-40B4-BE49-F238E27FC236}">
                <a16:creationId xmlns:a16="http://schemas.microsoft.com/office/drawing/2014/main" id="{228C5ABB-85AF-4B9A-AA94-780D9D6AA9AF}"/>
              </a:ext>
            </a:extLst>
          </p:cNvPr>
          <p:cNvGrpSpPr/>
          <p:nvPr/>
        </p:nvGrpSpPr>
        <p:grpSpPr>
          <a:xfrm>
            <a:off x="1127959" y="2712247"/>
            <a:ext cx="2451361" cy="2039303"/>
            <a:chOff x="2288978" y="3511512"/>
            <a:chExt cx="2451361" cy="2039303"/>
          </a:xfrm>
        </p:grpSpPr>
        <p:grpSp>
          <p:nvGrpSpPr>
            <p:cNvPr id="15" name="Group 14">
              <a:extLst>
                <a:ext uri="{FF2B5EF4-FFF2-40B4-BE49-F238E27FC236}">
                  <a16:creationId xmlns:a16="http://schemas.microsoft.com/office/drawing/2014/main" id="{6CFED8CC-D683-466B-BF28-E8594592D078}"/>
                </a:ext>
              </a:extLst>
            </p:cNvPr>
            <p:cNvGrpSpPr/>
            <p:nvPr/>
          </p:nvGrpSpPr>
          <p:grpSpPr>
            <a:xfrm>
              <a:off x="2383236" y="3511512"/>
              <a:ext cx="2357103" cy="1518729"/>
              <a:chOff x="2684716" y="4026409"/>
              <a:chExt cx="2357103" cy="1518729"/>
            </a:xfrm>
          </p:grpSpPr>
          <p:pic>
            <p:nvPicPr>
              <p:cNvPr id="10" name="Picture 2" descr="Afbeeldingsresultaat voor logo gemeente rotterdam">
                <a:extLst>
                  <a:ext uri="{FF2B5EF4-FFF2-40B4-BE49-F238E27FC236}">
                    <a16:creationId xmlns:a16="http://schemas.microsoft.com/office/drawing/2014/main" id="{E278EC37-B73E-427A-8E65-46E8EEA58C6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90680" y="4026409"/>
                <a:ext cx="2251139" cy="149670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huisstijl.hr.nl/PageFiles/93041/logo_klein_gevel_nl_en.png">
                <a:extLst>
                  <a:ext uri="{FF2B5EF4-FFF2-40B4-BE49-F238E27FC236}">
                    <a16:creationId xmlns:a16="http://schemas.microsoft.com/office/drawing/2014/main" id="{DFC30561-F690-484D-A1ED-2950CA52D8B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7587" t="5719" r="7011" b="82190"/>
              <a:stretch/>
            </p:blipFill>
            <p:spPr bwMode="auto">
              <a:xfrm>
                <a:off x="2684716" y="5202238"/>
                <a:ext cx="2251139" cy="342900"/>
              </a:xfrm>
              <a:prstGeom prst="rect">
                <a:avLst/>
              </a:prstGeom>
              <a:solidFill>
                <a:srgbClr val="FFFFFF"/>
              </a:solidFill>
              <a:ln>
                <a:noFill/>
              </a:ln>
              <a:extLst>
                <a:ext uri="{53640926-AAD7-44D8-BBD7-CCE9431645EC}">
                  <a14:shadowObscured xmlns:a14="http://schemas.microsoft.com/office/drawing/2010/main"/>
                </a:ext>
              </a:extLst>
            </p:spPr>
          </p:pic>
        </p:grpSp>
        <p:sp>
          <p:nvSpPr>
            <p:cNvPr id="33" name="Oval 32">
              <a:extLst>
                <a:ext uri="{FF2B5EF4-FFF2-40B4-BE49-F238E27FC236}">
                  <a16:creationId xmlns:a16="http://schemas.microsoft.com/office/drawing/2014/main" id="{86BABD31-6166-40A9-A580-D14D13BBF165}"/>
                </a:ext>
              </a:extLst>
            </p:cNvPr>
            <p:cNvSpPr/>
            <p:nvPr/>
          </p:nvSpPr>
          <p:spPr>
            <a:xfrm>
              <a:off x="2288978" y="3611215"/>
              <a:ext cx="2439654" cy="193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27" name="Group 26">
            <a:extLst>
              <a:ext uri="{FF2B5EF4-FFF2-40B4-BE49-F238E27FC236}">
                <a16:creationId xmlns:a16="http://schemas.microsoft.com/office/drawing/2014/main" id="{5EB07B99-A0C5-46C9-A017-1F6587F327B4}"/>
              </a:ext>
            </a:extLst>
          </p:cNvPr>
          <p:cNvGrpSpPr/>
          <p:nvPr/>
        </p:nvGrpSpPr>
        <p:grpSpPr>
          <a:xfrm>
            <a:off x="3525857" y="353207"/>
            <a:ext cx="2472384" cy="1939600"/>
            <a:chOff x="6453298" y="859185"/>
            <a:chExt cx="2472384" cy="1939600"/>
          </a:xfrm>
        </p:grpSpPr>
        <p:grpSp>
          <p:nvGrpSpPr>
            <p:cNvPr id="21" name="Group 20">
              <a:extLst>
                <a:ext uri="{FF2B5EF4-FFF2-40B4-BE49-F238E27FC236}">
                  <a16:creationId xmlns:a16="http://schemas.microsoft.com/office/drawing/2014/main" id="{85CCDDF1-30B3-4307-B77D-F26283772293}"/>
                </a:ext>
              </a:extLst>
            </p:cNvPr>
            <p:cNvGrpSpPr/>
            <p:nvPr/>
          </p:nvGrpSpPr>
          <p:grpSpPr>
            <a:xfrm>
              <a:off x="6453298" y="1041400"/>
              <a:ext cx="2438288" cy="1390767"/>
              <a:chOff x="7273800" y="832051"/>
              <a:chExt cx="2438288" cy="1390767"/>
            </a:xfrm>
          </p:grpSpPr>
          <p:pic>
            <p:nvPicPr>
              <p:cNvPr id="14" name="Picture 13" descr="Image result for van hall larenstein">
                <a:extLst>
                  <a:ext uri="{FF2B5EF4-FFF2-40B4-BE49-F238E27FC236}">
                    <a16:creationId xmlns:a16="http://schemas.microsoft.com/office/drawing/2014/main" id="{94E9BFA2-9A93-4797-A04A-3DC0A475A536}"/>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05403" y="1810812"/>
                <a:ext cx="1472716" cy="412006"/>
              </a:xfrm>
              <a:prstGeom prst="rect">
                <a:avLst/>
              </a:prstGeom>
              <a:solidFill>
                <a:srgbClr val="FFFFFF"/>
              </a:solidFill>
              <a:ln>
                <a:noFill/>
              </a:ln>
            </p:spPr>
          </p:pic>
          <p:pic>
            <p:nvPicPr>
              <p:cNvPr id="3084" name="Picture 12" descr="Afbeeldingsresultaat voor logo wetterskip fryslan">
                <a:extLst>
                  <a:ext uri="{FF2B5EF4-FFF2-40B4-BE49-F238E27FC236}">
                    <a16:creationId xmlns:a16="http://schemas.microsoft.com/office/drawing/2014/main" id="{0651160E-A89F-4917-98E0-BFBE3E29C89D}"/>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2999" t="14680" r="13458" b="3238"/>
              <a:stretch/>
            </p:blipFill>
            <p:spPr bwMode="auto">
              <a:xfrm>
                <a:off x="8467193" y="1060651"/>
                <a:ext cx="1244895" cy="64414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fbeeldingsresultaat voor logo gemeente leeuwarden">
                <a:extLst>
                  <a:ext uri="{FF2B5EF4-FFF2-40B4-BE49-F238E27FC236}">
                    <a16:creationId xmlns:a16="http://schemas.microsoft.com/office/drawing/2014/main" id="{F4DBD992-1512-4CDC-885A-ADCD6E69B1D6}"/>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r="21169"/>
              <a:stretch/>
            </p:blipFill>
            <p:spPr bwMode="auto">
              <a:xfrm>
                <a:off x="7273800" y="832051"/>
                <a:ext cx="1192102" cy="1012479"/>
              </a:xfrm>
              <a:prstGeom prst="rect">
                <a:avLst/>
              </a:prstGeom>
              <a:noFill/>
              <a:extLst>
                <a:ext uri="{909E8E84-426E-40DD-AFC4-6F175D3DCCD1}">
                  <a14:hiddenFill xmlns:a14="http://schemas.microsoft.com/office/drawing/2010/main">
                    <a:solidFill>
                      <a:srgbClr val="FFFFFF"/>
                    </a:solidFill>
                  </a14:hiddenFill>
                </a:ext>
              </a:extLst>
            </p:spPr>
          </p:pic>
        </p:grpSp>
        <p:sp>
          <p:nvSpPr>
            <p:cNvPr id="34" name="Oval 33">
              <a:extLst>
                <a:ext uri="{FF2B5EF4-FFF2-40B4-BE49-F238E27FC236}">
                  <a16:creationId xmlns:a16="http://schemas.microsoft.com/office/drawing/2014/main" id="{39F205CF-D2A3-490A-8527-98C0086EF26F}"/>
                </a:ext>
              </a:extLst>
            </p:cNvPr>
            <p:cNvSpPr/>
            <p:nvPr/>
          </p:nvSpPr>
          <p:spPr>
            <a:xfrm>
              <a:off x="6486028" y="859185"/>
              <a:ext cx="2439654" cy="193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9" name="Picture 8" descr="http://www.regieorgaan-sia.nl/binaries/content/documents/sia-nl/algemeen/documenten/logo-regieorgaan-sia-2019/logo-regieorgaan-sia-2019/subsites%3Adocument">
            <a:extLst>
              <a:ext uri="{FF2B5EF4-FFF2-40B4-BE49-F238E27FC236}">
                <a16:creationId xmlns:a16="http://schemas.microsoft.com/office/drawing/2014/main" id="{B3615842-B1A4-4CFA-B111-57F72834BE25}"/>
              </a:ext>
            </a:extLst>
          </p:cNvPr>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94312" y="1039997"/>
            <a:ext cx="1666875" cy="983615"/>
          </a:xfrm>
          <a:prstGeom prst="rect">
            <a:avLst/>
          </a:prstGeom>
          <a:noFill/>
          <a:ln>
            <a:noFill/>
          </a:ln>
        </p:spPr>
      </p:pic>
      <p:sp>
        <p:nvSpPr>
          <p:cNvPr id="32" name="Freeform: Shape 31">
            <a:extLst>
              <a:ext uri="{FF2B5EF4-FFF2-40B4-BE49-F238E27FC236}">
                <a16:creationId xmlns:a16="http://schemas.microsoft.com/office/drawing/2014/main" id="{1ED1CDD6-7D48-495D-AA54-190627E2E1E9}"/>
              </a:ext>
            </a:extLst>
          </p:cNvPr>
          <p:cNvSpPr/>
          <p:nvPr/>
        </p:nvSpPr>
        <p:spPr>
          <a:xfrm>
            <a:off x="1447800" y="75387"/>
            <a:ext cx="5207000" cy="1207313"/>
          </a:xfrm>
          <a:custGeom>
            <a:avLst/>
            <a:gdLst>
              <a:gd name="connsiteX0" fmla="*/ 0 w 5207000"/>
              <a:gd name="connsiteY0" fmla="*/ 1207313 h 1207313"/>
              <a:gd name="connsiteX1" fmla="*/ 711200 w 5207000"/>
              <a:gd name="connsiteY1" fmla="*/ 648513 h 1207313"/>
              <a:gd name="connsiteX2" fmla="*/ 1943100 w 5207000"/>
              <a:gd name="connsiteY2" fmla="*/ 153213 h 1207313"/>
              <a:gd name="connsiteX3" fmla="*/ 3505200 w 5207000"/>
              <a:gd name="connsiteY3" fmla="*/ 813 h 1207313"/>
              <a:gd name="connsiteX4" fmla="*/ 4622800 w 5207000"/>
              <a:gd name="connsiteY4" fmla="*/ 102413 h 1207313"/>
              <a:gd name="connsiteX5" fmla="*/ 5207000 w 5207000"/>
              <a:gd name="connsiteY5" fmla="*/ 305613 h 1207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7000" h="1207313">
                <a:moveTo>
                  <a:pt x="0" y="1207313"/>
                </a:moveTo>
                <a:cubicBezTo>
                  <a:pt x="193675" y="1015754"/>
                  <a:pt x="387350" y="824196"/>
                  <a:pt x="711200" y="648513"/>
                </a:cubicBezTo>
                <a:cubicBezTo>
                  <a:pt x="1035050" y="472830"/>
                  <a:pt x="1477433" y="261163"/>
                  <a:pt x="1943100" y="153213"/>
                </a:cubicBezTo>
                <a:cubicBezTo>
                  <a:pt x="2408767" y="45263"/>
                  <a:pt x="3058583" y="9280"/>
                  <a:pt x="3505200" y="813"/>
                </a:cubicBezTo>
                <a:cubicBezTo>
                  <a:pt x="3951817" y="-7654"/>
                  <a:pt x="4339167" y="51613"/>
                  <a:pt x="4622800" y="102413"/>
                </a:cubicBezTo>
                <a:cubicBezTo>
                  <a:pt x="4906433" y="153213"/>
                  <a:pt x="5158317" y="254813"/>
                  <a:pt x="5207000" y="305613"/>
                </a:cubicBez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Freeform: Shape 35">
            <a:extLst>
              <a:ext uri="{FF2B5EF4-FFF2-40B4-BE49-F238E27FC236}">
                <a16:creationId xmlns:a16="http://schemas.microsoft.com/office/drawing/2014/main" id="{86055838-76F3-4DCC-B3CA-056E4759D2A9}"/>
              </a:ext>
            </a:extLst>
          </p:cNvPr>
          <p:cNvSpPr/>
          <p:nvPr/>
        </p:nvSpPr>
        <p:spPr>
          <a:xfrm>
            <a:off x="512138" y="1959600"/>
            <a:ext cx="438031" cy="3044200"/>
          </a:xfrm>
          <a:custGeom>
            <a:avLst/>
            <a:gdLst>
              <a:gd name="connsiteX0" fmla="*/ 427662 w 438031"/>
              <a:gd name="connsiteY0" fmla="*/ 21600 h 3044200"/>
              <a:gd name="connsiteX1" fmla="*/ 389562 w 438031"/>
              <a:gd name="connsiteY1" fmla="*/ 135900 h 3044200"/>
              <a:gd name="connsiteX2" fmla="*/ 46662 w 438031"/>
              <a:gd name="connsiteY2" fmla="*/ 1050300 h 3044200"/>
              <a:gd name="connsiteX3" fmla="*/ 8562 w 438031"/>
              <a:gd name="connsiteY3" fmla="*/ 2231400 h 3044200"/>
              <a:gd name="connsiteX4" fmla="*/ 97462 w 438031"/>
              <a:gd name="connsiteY4" fmla="*/ 3044200 h 3044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031" h="3044200">
                <a:moveTo>
                  <a:pt x="427662" y="21600"/>
                </a:moveTo>
                <a:cubicBezTo>
                  <a:pt x="440362" y="-6975"/>
                  <a:pt x="453062" y="-35550"/>
                  <a:pt x="389562" y="135900"/>
                </a:cubicBezTo>
                <a:cubicBezTo>
                  <a:pt x="326062" y="307350"/>
                  <a:pt x="110162" y="701050"/>
                  <a:pt x="46662" y="1050300"/>
                </a:cubicBezTo>
                <a:cubicBezTo>
                  <a:pt x="-16838" y="1399550"/>
                  <a:pt x="95" y="1899083"/>
                  <a:pt x="8562" y="2231400"/>
                </a:cubicBezTo>
                <a:cubicBezTo>
                  <a:pt x="17029" y="2563717"/>
                  <a:pt x="29729" y="2923550"/>
                  <a:pt x="97462" y="3044200"/>
                </a:cubicBez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Freeform: Shape 36">
            <a:extLst>
              <a:ext uri="{FF2B5EF4-FFF2-40B4-BE49-F238E27FC236}">
                <a16:creationId xmlns:a16="http://schemas.microsoft.com/office/drawing/2014/main" id="{3450F40B-E7CD-4116-9B67-C5CA08959A56}"/>
              </a:ext>
            </a:extLst>
          </p:cNvPr>
          <p:cNvSpPr/>
          <p:nvPr/>
        </p:nvSpPr>
        <p:spPr>
          <a:xfrm>
            <a:off x="1765300" y="900886"/>
            <a:ext cx="1905000" cy="597714"/>
          </a:xfrm>
          <a:custGeom>
            <a:avLst/>
            <a:gdLst>
              <a:gd name="connsiteX0" fmla="*/ 0 w 1905000"/>
              <a:gd name="connsiteY0" fmla="*/ 597714 h 597714"/>
              <a:gd name="connsiteX1" fmla="*/ 482600 w 1905000"/>
              <a:gd name="connsiteY1" fmla="*/ 331014 h 597714"/>
              <a:gd name="connsiteX2" fmla="*/ 1422400 w 1905000"/>
              <a:gd name="connsiteY2" fmla="*/ 51614 h 597714"/>
              <a:gd name="connsiteX3" fmla="*/ 1905000 w 1905000"/>
              <a:gd name="connsiteY3" fmla="*/ 814 h 597714"/>
            </a:gdLst>
            <a:ahLst/>
            <a:cxnLst>
              <a:cxn ang="0">
                <a:pos x="connsiteX0" y="connsiteY0"/>
              </a:cxn>
              <a:cxn ang="0">
                <a:pos x="connsiteX1" y="connsiteY1"/>
              </a:cxn>
              <a:cxn ang="0">
                <a:pos x="connsiteX2" y="connsiteY2"/>
              </a:cxn>
              <a:cxn ang="0">
                <a:pos x="connsiteX3" y="connsiteY3"/>
              </a:cxn>
            </a:cxnLst>
            <a:rect l="l" t="t" r="r" b="b"/>
            <a:pathLst>
              <a:path w="1905000" h="597714">
                <a:moveTo>
                  <a:pt x="0" y="597714"/>
                </a:moveTo>
                <a:cubicBezTo>
                  <a:pt x="122766" y="509872"/>
                  <a:pt x="245533" y="422031"/>
                  <a:pt x="482600" y="331014"/>
                </a:cubicBezTo>
                <a:cubicBezTo>
                  <a:pt x="719667" y="239997"/>
                  <a:pt x="1185333" y="106647"/>
                  <a:pt x="1422400" y="51614"/>
                </a:cubicBezTo>
                <a:cubicBezTo>
                  <a:pt x="1659467" y="-3419"/>
                  <a:pt x="1824567" y="-1303"/>
                  <a:pt x="1905000" y="814"/>
                </a:cubicBez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Freeform: Shape 38">
            <a:extLst>
              <a:ext uri="{FF2B5EF4-FFF2-40B4-BE49-F238E27FC236}">
                <a16:creationId xmlns:a16="http://schemas.microsoft.com/office/drawing/2014/main" id="{C5A5BC79-2B3F-4CD2-A3E6-D45796378C83}"/>
              </a:ext>
            </a:extLst>
          </p:cNvPr>
          <p:cNvSpPr/>
          <p:nvPr/>
        </p:nvSpPr>
        <p:spPr>
          <a:xfrm>
            <a:off x="1358900" y="1828800"/>
            <a:ext cx="952500" cy="979351"/>
          </a:xfrm>
          <a:custGeom>
            <a:avLst/>
            <a:gdLst>
              <a:gd name="connsiteX0" fmla="*/ 0 w 952500"/>
              <a:gd name="connsiteY0" fmla="*/ 0 h 979351"/>
              <a:gd name="connsiteX1" fmla="*/ 495300 w 952500"/>
              <a:gd name="connsiteY1" fmla="*/ 406400 h 979351"/>
              <a:gd name="connsiteX2" fmla="*/ 889000 w 952500"/>
              <a:gd name="connsiteY2" fmla="*/ 914400 h 979351"/>
              <a:gd name="connsiteX3" fmla="*/ 952500 w 952500"/>
              <a:gd name="connsiteY3" fmla="*/ 977900 h 979351"/>
            </a:gdLst>
            <a:ahLst/>
            <a:cxnLst>
              <a:cxn ang="0">
                <a:pos x="connsiteX0" y="connsiteY0"/>
              </a:cxn>
              <a:cxn ang="0">
                <a:pos x="connsiteX1" y="connsiteY1"/>
              </a:cxn>
              <a:cxn ang="0">
                <a:pos x="connsiteX2" y="connsiteY2"/>
              </a:cxn>
              <a:cxn ang="0">
                <a:pos x="connsiteX3" y="connsiteY3"/>
              </a:cxn>
            </a:cxnLst>
            <a:rect l="l" t="t" r="r" b="b"/>
            <a:pathLst>
              <a:path w="952500" h="979351">
                <a:moveTo>
                  <a:pt x="0" y="0"/>
                </a:moveTo>
                <a:cubicBezTo>
                  <a:pt x="173566" y="127000"/>
                  <a:pt x="347133" y="254000"/>
                  <a:pt x="495300" y="406400"/>
                </a:cubicBezTo>
                <a:cubicBezTo>
                  <a:pt x="643467" y="558800"/>
                  <a:pt x="812800" y="819150"/>
                  <a:pt x="889000" y="914400"/>
                </a:cubicBezTo>
                <a:cubicBezTo>
                  <a:pt x="965200" y="1009650"/>
                  <a:pt x="933450" y="969433"/>
                  <a:pt x="952500" y="977900"/>
                </a:cubicBez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6543371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Cases in </a:t>
            </a:r>
            <a:r>
              <a:rPr lang="en-US" dirty="0" err="1"/>
              <a:t>parallelsessies</a:t>
            </a:r>
            <a:endParaRPr lang="en-US" dirty="0"/>
          </a:p>
        </p:txBody>
      </p:sp>
      <p:sp>
        <p:nvSpPr>
          <p:cNvPr id="8" name="Tekstvak 7">
            <a:extLst>
              <a:ext uri="{FF2B5EF4-FFF2-40B4-BE49-F238E27FC236}">
                <a16:creationId xmlns:a16="http://schemas.microsoft.com/office/drawing/2014/main" id="{67BFDFA1-537C-4851-A9E3-DD62CF85785F}"/>
              </a:ext>
            </a:extLst>
          </p:cNvPr>
          <p:cNvSpPr txBox="1"/>
          <p:nvPr/>
        </p:nvSpPr>
        <p:spPr>
          <a:xfrm>
            <a:off x="2079586" y="5960962"/>
            <a:ext cx="8414795" cy="369332"/>
          </a:xfrm>
          <a:prstGeom prst="rect">
            <a:avLst/>
          </a:prstGeom>
          <a:solidFill>
            <a:schemeClr val="bg1"/>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Afbeelding 8" descr="Meer stopcontacten op Hogeschool Rotterdam - Rochussenstraat - Petities.nl">
            <a:extLst>
              <a:ext uri="{FF2B5EF4-FFF2-40B4-BE49-F238E27FC236}">
                <a16:creationId xmlns:a16="http://schemas.microsoft.com/office/drawing/2014/main" id="{6C2B39EA-17B5-4BD3-A224-D080471D8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3630" y="6007796"/>
            <a:ext cx="797820" cy="797818"/>
          </a:xfrm>
          <a:prstGeom prst="rect">
            <a:avLst/>
          </a:prstGeom>
          <a:noFill/>
          <a:extLst>
            <a:ext uri="{909E8E84-426E-40DD-AFC4-6F175D3DCCD1}">
              <a14:hiddenFill xmlns:a14="http://schemas.microsoft.com/office/drawing/2010/main">
                <a:solidFill>
                  <a:srgbClr val="FFFFFF"/>
                </a:solidFill>
              </a14:hiddenFill>
            </a:ext>
          </a:extLst>
        </p:spPr>
      </p:pic>
      <p:pic>
        <p:nvPicPr>
          <p:cNvPr id="11" name="Afbeelding 9" descr="8338E58D">
            <a:extLst>
              <a:ext uri="{FF2B5EF4-FFF2-40B4-BE49-F238E27FC236}">
                <a16:creationId xmlns:a16="http://schemas.microsoft.com/office/drawing/2014/main" id="{2260A9D3-C256-494F-BCFE-EDEBAD297F2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3682" y="6217954"/>
            <a:ext cx="1487574" cy="375672"/>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0">
            <a:extLst>
              <a:ext uri="{FF2B5EF4-FFF2-40B4-BE49-F238E27FC236}">
                <a16:creationId xmlns:a16="http://schemas.microsoft.com/office/drawing/2014/main" id="{DAAB6612-7C10-478C-AF61-F43B7DA4DD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4591" y="6183912"/>
            <a:ext cx="1834988" cy="447163"/>
          </a:xfrm>
          <a:prstGeom prst="rect">
            <a:avLst/>
          </a:prstGeom>
          <a:noFill/>
          <a:extLst>
            <a:ext uri="{909E8E84-426E-40DD-AFC4-6F175D3DCCD1}">
              <a14:hiddenFill xmlns:a14="http://schemas.microsoft.com/office/drawing/2010/main">
                <a:solidFill>
                  <a:srgbClr val="FFFFFF"/>
                </a:solidFill>
              </a14:hiddenFill>
            </a:ext>
          </a:extLst>
        </p:spPr>
      </p:pic>
      <p:pic>
        <p:nvPicPr>
          <p:cNvPr id="13" name="Afbeelding 12" descr="Welkom bij de Hanzehogeschool Groningen">
            <a:extLst>
              <a:ext uri="{FF2B5EF4-FFF2-40B4-BE49-F238E27FC236}">
                <a16:creationId xmlns:a16="http://schemas.microsoft.com/office/drawing/2014/main" id="{1503CD44-E4F6-43B8-B4B8-C6D4D4A7DA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0429" y="6151153"/>
            <a:ext cx="1841334" cy="50175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Regieorgaan SIA - Regieorgaan SIA">
            <a:extLst>
              <a:ext uri="{FF2B5EF4-FFF2-40B4-BE49-F238E27FC236}">
                <a16:creationId xmlns:a16="http://schemas.microsoft.com/office/drawing/2014/main" id="{9D1175CC-54D5-4493-B519-1E3EC58B73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70980" y="6007796"/>
            <a:ext cx="1354238" cy="713072"/>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84694FC3-2703-4621-AB7B-0A0B0FC4A8BB}"/>
              </a:ext>
            </a:extLst>
          </p:cNvPr>
          <p:cNvSpPr/>
          <p:nvPr/>
        </p:nvSpPr>
        <p:spPr>
          <a:xfrm>
            <a:off x="2259279" y="1696844"/>
            <a:ext cx="7488821" cy="34163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a:ea typeface="+mn-ea"/>
                <a:cs typeface="+mn-cs"/>
              </a:rPr>
              <a:t>Casus 1 	Versteende en verslonsde (voor)tuinen (HR)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a:ea typeface="+mn-ea"/>
                <a:cs typeface="+mn-cs"/>
              </a:rPr>
              <a:t>Casus 2    	Klimaatadaptatie, ver van m’n bed? (VHL)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a:ea typeface="+mn-ea"/>
                <a:cs typeface="+mn-cs"/>
              </a:rPr>
              <a:t>Casus 3  	Koppelkansen: klimaatadaptatie, mitigatie en 			leefbaarheid (Hanze)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a:ea typeface="+mn-ea"/>
                <a:cs typeface="+mn-cs"/>
              </a:rPr>
              <a:t>Casus 4     	Klimaatadaptatie in het stadscentrum (HZ)</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531049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Parallelsessies</a:t>
            </a:r>
            <a:endParaRPr lang="en-US" dirty="0"/>
          </a:p>
        </p:txBody>
      </p:sp>
      <p:sp>
        <p:nvSpPr>
          <p:cNvPr id="8" name="Tekstvak 7">
            <a:extLst>
              <a:ext uri="{FF2B5EF4-FFF2-40B4-BE49-F238E27FC236}">
                <a16:creationId xmlns:a16="http://schemas.microsoft.com/office/drawing/2014/main" id="{67BFDFA1-537C-4851-A9E3-DD62CF85785F}"/>
              </a:ext>
            </a:extLst>
          </p:cNvPr>
          <p:cNvSpPr txBox="1"/>
          <p:nvPr/>
        </p:nvSpPr>
        <p:spPr>
          <a:xfrm>
            <a:off x="2079586" y="5960962"/>
            <a:ext cx="8414795" cy="369332"/>
          </a:xfrm>
          <a:prstGeom prst="rect">
            <a:avLst/>
          </a:prstGeom>
          <a:solidFill>
            <a:schemeClr val="bg1"/>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Afbeelding 8" descr="Meer stopcontacten op Hogeschool Rotterdam - Rochussenstraat - Petities.nl">
            <a:extLst>
              <a:ext uri="{FF2B5EF4-FFF2-40B4-BE49-F238E27FC236}">
                <a16:creationId xmlns:a16="http://schemas.microsoft.com/office/drawing/2014/main" id="{6C2B39EA-17B5-4BD3-A224-D080471D8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3630" y="6007796"/>
            <a:ext cx="797820" cy="797818"/>
          </a:xfrm>
          <a:prstGeom prst="rect">
            <a:avLst/>
          </a:prstGeom>
          <a:noFill/>
          <a:extLst>
            <a:ext uri="{909E8E84-426E-40DD-AFC4-6F175D3DCCD1}">
              <a14:hiddenFill xmlns:a14="http://schemas.microsoft.com/office/drawing/2010/main">
                <a:solidFill>
                  <a:srgbClr val="FFFFFF"/>
                </a:solidFill>
              </a14:hiddenFill>
            </a:ext>
          </a:extLst>
        </p:spPr>
      </p:pic>
      <p:pic>
        <p:nvPicPr>
          <p:cNvPr id="11" name="Afbeelding 9" descr="8338E58D">
            <a:extLst>
              <a:ext uri="{FF2B5EF4-FFF2-40B4-BE49-F238E27FC236}">
                <a16:creationId xmlns:a16="http://schemas.microsoft.com/office/drawing/2014/main" id="{2260A9D3-C256-494F-BCFE-EDEBAD297F2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3682" y="6217954"/>
            <a:ext cx="1487574" cy="375672"/>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0">
            <a:extLst>
              <a:ext uri="{FF2B5EF4-FFF2-40B4-BE49-F238E27FC236}">
                <a16:creationId xmlns:a16="http://schemas.microsoft.com/office/drawing/2014/main" id="{DAAB6612-7C10-478C-AF61-F43B7DA4DD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4591" y="6183912"/>
            <a:ext cx="1834988" cy="447163"/>
          </a:xfrm>
          <a:prstGeom prst="rect">
            <a:avLst/>
          </a:prstGeom>
          <a:noFill/>
          <a:extLst>
            <a:ext uri="{909E8E84-426E-40DD-AFC4-6F175D3DCCD1}">
              <a14:hiddenFill xmlns:a14="http://schemas.microsoft.com/office/drawing/2010/main">
                <a:solidFill>
                  <a:srgbClr val="FFFFFF"/>
                </a:solidFill>
              </a14:hiddenFill>
            </a:ext>
          </a:extLst>
        </p:spPr>
      </p:pic>
      <p:pic>
        <p:nvPicPr>
          <p:cNvPr id="13" name="Afbeelding 12" descr="Welkom bij de Hanzehogeschool Groningen">
            <a:extLst>
              <a:ext uri="{FF2B5EF4-FFF2-40B4-BE49-F238E27FC236}">
                <a16:creationId xmlns:a16="http://schemas.microsoft.com/office/drawing/2014/main" id="{1503CD44-E4F6-43B8-B4B8-C6D4D4A7DA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0429" y="6151153"/>
            <a:ext cx="1841334" cy="50175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Regieorgaan SIA - Regieorgaan SIA">
            <a:extLst>
              <a:ext uri="{FF2B5EF4-FFF2-40B4-BE49-F238E27FC236}">
                <a16:creationId xmlns:a16="http://schemas.microsoft.com/office/drawing/2014/main" id="{9D1175CC-54D5-4493-B519-1E3EC58B73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70980" y="6007796"/>
            <a:ext cx="1354238" cy="713072"/>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84694FC3-2703-4621-AB7B-0A0B0FC4A8BB}"/>
              </a:ext>
            </a:extLst>
          </p:cNvPr>
          <p:cNvSpPr/>
          <p:nvPr/>
        </p:nvSpPr>
        <p:spPr>
          <a:xfrm>
            <a:off x="2259279" y="1696844"/>
            <a:ext cx="7980459" cy="354648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a:ea typeface="+mn-ea"/>
                <a:cs typeface="+mn-cs"/>
              </a:rPr>
              <a:t>Indien u zich nog niet heeft aangemeld voor een sessie, dan verzoeken wij u om te overwegen deel te nemen aan: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a:ea typeface="+mn-ea"/>
                <a:cs typeface="+mn-cs"/>
              </a:rPr>
              <a:t>Ronde 1   10.15 uur: sessie 2 of sessie 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a:ea typeface="+mn-ea"/>
                <a:cs typeface="+mn-cs"/>
              </a:rPr>
              <a:t>Ronde 2   10.45 uur: sessie 1 of sessie 3</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a:ea typeface="+mn-ea"/>
                <a:cs typeface="+mn-cs"/>
              </a:rPr>
              <a:t>De Teams-linkjes staan in uw uitnodiging (outlook) en ook in de chat.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7737173"/>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Meer over het project: bpika.hz.nl (website)</a:t>
            </a:r>
            <a:r>
              <a:rPr lang="en-US" dirty="0"/>
              <a:t/>
            </a:r>
            <a:br>
              <a:rPr lang="en-US" dirty="0"/>
            </a:b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45455" t="16564" r="1475" b="9857"/>
          <a:stretch/>
        </p:blipFill>
        <p:spPr>
          <a:xfrm>
            <a:off x="793144" y="1618488"/>
            <a:ext cx="9317737" cy="4453128"/>
          </a:xfrm>
          <a:prstGeom prst="rect">
            <a:avLst/>
          </a:prstGeom>
        </p:spPr>
      </p:pic>
    </p:spTree>
    <p:extLst>
      <p:ext uri="{BB962C8B-B14F-4D97-AF65-F5344CB8AC3E}">
        <p14:creationId xmlns:p14="http://schemas.microsoft.com/office/powerpoint/2010/main" val="3749957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Met </a:t>
            </a:r>
            <a:r>
              <a:rPr lang="en-US" dirty="0" err="1"/>
              <a:t>wie</a:t>
            </a:r>
            <a:r>
              <a:rPr lang="en-US" dirty="0"/>
              <a:t> </a:t>
            </a:r>
            <a:r>
              <a:rPr lang="en-US" dirty="0" err="1"/>
              <a:t>zijn</a:t>
            </a:r>
            <a:r>
              <a:rPr lang="en-US" dirty="0"/>
              <a:t> we?</a:t>
            </a:r>
          </a:p>
        </p:txBody>
      </p:sp>
      <p:sp>
        <p:nvSpPr>
          <p:cNvPr id="8" name="Tekstvak 7">
            <a:extLst>
              <a:ext uri="{FF2B5EF4-FFF2-40B4-BE49-F238E27FC236}">
                <a16:creationId xmlns:a16="http://schemas.microsoft.com/office/drawing/2014/main" id="{67BFDFA1-537C-4851-A9E3-DD62CF85785F}"/>
              </a:ext>
            </a:extLst>
          </p:cNvPr>
          <p:cNvSpPr txBox="1"/>
          <p:nvPr/>
        </p:nvSpPr>
        <p:spPr>
          <a:xfrm>
            <a:off x="2079586" y="5960962"/>
            <a:ext cx="8414795" cy="369332"/>
          </a:xfrm>
          <a:prstGeom prst="rect">
            <a:avLst/>
          </a:prstGeom>
          <a:solidFill>
            <a:schemeClr val="bg1"/>
          </a:solidFill>
          <a:ln>
            <a:noFill/>
          </a:ln>
        </p:spPr>
        <p:txBody>
          <a:bodyPr wrap="square" rtlCol="0">
            <a:spAutoFit/>
          </a:bodyPr>
          <a:lstStyle/>
          <a:p>
            <a:pPr defTabSz="457200"/>
            <a:endParaRPr lang="nl-NL" dirty="0">
              <a:solidFill>
                <a:prstClr val="black"/>
              </a:solidFill>
              <a:latin typeface="Calibri"/>
            </a:endParaRPr>
          </a:p>
        </p:txBody>
      </p:sp>
      <p:pic>
        <p:nvPicPr>
          <p:cNvPr id="10" name="Afbeelding 8" descr="Meer stopcontacten op Hogeschool Rotterdam - Rochussenstraat - Petities.nl">
            <a:extLst>
              <a:ext uri="{FF2B5EF4-FFF2-40B4-BE49-F238E27FC236}">
                <a16:creationId xmlns:a16="http://schemas.microsoft.com/office/drawing/2014/main" id="{6C2B39EA-17B5-4BD3-A224-D080471D8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3630" y="6007796"/>
            <a:ext cx="797820" cy="797818"/>
          </a:xfrm>
          <a:prstGeom prst="rect">
            <a:avLst/>
          </a:prstGeom>
          <a:noFill/>
          <a:extLst>
            <a:ext uri="{909E8E84-426E-40DD-AFC4-6F175D3DCCD1}">
              <a14:hiddenFill xmlns:a14="http://schemas.microsoft.com/office/drawing/2010/main">
                <a:solidFill>
                  <a:srgbClr val="FFFFFF"/>
                </a:solidFill>
              </a14:hiddenFill>
            </a:ext>
          </a:extLst>
        </p:spPr>
      </p:pic>
      <p:pic>
        <p:nvPicPr>
          <p:cNvPr id="11" name="Afbeelding 9" descr="8338E58D">
            <a:extLst>
              <a:ext uri="{FF2B5EF4-FFF2-40B4-BE49-F238E27FC236}">
                <a16:creationId xmlns:a16="http://schemas.microsoft.com/office/drawing/2014/main" id="{2260A9D3-C256-494F-BCFE-EDEBAD297F2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3682" y="6217954"/>
            <a:ext cx="1487574" cy="375672"/>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0">
            <a:extLst>
              <a:ext uri="{FF2B5EF4-FFF2-40B4-BE49-F238E27FC236}">
                <a16:creationId xmlns:a16="http://schemas.microsoft.com/office/drawing/2014/main" id="{DAAB6612-7C10-478C-AF61-F43B7DA4DD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4591" y="6183912"/>
            <a:ext cx="1834988" cy="447163"/>
          </a:xfrm>
          <a:prstGeom prst="rect">
            <a:avLst/>
          </a:prstGeom>
          <a:noFill/>
          <a:extLst>
            <a:ext uri="{909E8E84-426E-40DD-AFC4-6F175D3DCCD1}">
              <a14:hiddenFill xmlns:a14="http://schemas.microsoft.com/office/drawing/2010/main">
                <a:solidFill>
                  <a:srgbClr val="FFFFFF"/>
                </a:solidFill>
              </a14:hiddenFill>
            </a:ext>
          </a:extLst>
        </p:spPr>
      </p:pic>
      <p:pic>
        <p:nvPicPr>
          <p:cNvPr id="13" name="Afbeelding 12" descr="Welkom bij de Hanzehogeschool Groningen">
            <a:extLst>
              <a:ext uri="{FF2B5EF4-FFF2-40B4-BE49-F238E27FC236}">
                <a16:creationId xmlns:a16="http://schemas.microsoft.com/office/drawing/2014/main" id="{1503CD44-E4F6-43B8-B4B8-C6D4D4A7DA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0429" y="6151153"/>
            <a:ext cx="1841334" cy="50175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Regieorgaan SIA - Regieorgaan SIA">
            <a:extLst>
              <a:ext uri="{FF2B5EF4-FFF2-40B4-BE49-F238E27FC236}">
                <a16:creationId xmlns:a16="http://schemas.microsoft.com/office/drawing/2014/main" id="{9D1175CC-54D5-4493-B519-1E3EC58B73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70980" y="6007796"/>
            <a:ext cx="1354238" cy="713072"/>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F21CCB3C-A76B-4258-BBC6-7CD4669C8742}"/>
              </a:ext>
            </a:extLst>
          </p:cNvPr>
          <p:cNvPicPr>
            <a:picLocks noChangeAspect="1"/>
          </p:cNvPicPr>
          <p:nvPr/>
        </p:nvPicPr>
        <p:blipFill>
          <a:blip r:embed="rId8"/>
          <a:stretch>
            <a:fillRect/>
          </a:stretch>
        </p:blipFill>
        <p:spPr>
          <a:xfrm>
            <a:off x="2111186" y="1284791"/>
            <a:ext cx="7829811" cy="4213184"/>
          </a:xfrm>
          <a:prstGeom prst="rect">
            <a:avLst/>
          </a:prstGeom>
        </p:spPr>
      </p:pic>
    </p:spTree>
    <p:extLst>
      <p:ext uri="{BB962C8B-B14F-4D97-AF65-F5344CB8AC3E}">
        <p14:creationId xmlns:p14="http://schemas.microsoft.com/office/powerpoint/2010/main" val="841616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Programma</a:t>
            </a:r>
            <a:r>
              <a:rPr lang="en-US" dirty="0"/>
              <a:t> </a:t>
            </a:r>
          </a:p>
        </p:txBody>
      </p:sp>
      <p:sp>
        <p:nvSpPr>
          <p:cNvPr id="8" name="Tekstvak 7">
            <a:extLst>
              <a:ext uri="{FF2B5EF4-FFF2-40B4-BE49-F238E27FC236}">
                <a16:creationId xmlns:a16="http://schemas.microsoft.com/office/drawing/2014/main" id="{67BFDFA1-537C-4851-A9E3-DD62CF85785F}"/>
              </a:ext>
            </a:extLst>
          </p:cNvPr>
          <p:cNvSpPr txBox="1"/>
          <p:nvPr/>
        </p:nvSpPr>
        <p:spPr>
          <a:xfrm>
            <a:off x="2079586" y="5960962"/>
            <a:ext cx="8414795" cy="369332"/>
          </a:xfrm>
          <a:prstGeom prst="rect">
            <a:avLst/>
          </a:prstGeom>
          <a:solidFill>
            <a:schemeClr val="bg1"/>
          </a:solidFill>
          <a:ln>
            <a:noFill/>
          </a:ln>
        </p:spPr>
        <p:txBody>
          <a:bodyPr wrap="square" rtlCol="0">
            <a:spAutoFit/>
          </a:bodyPr>
          <a:lstStyle/>
          <a:p>
            <a:pPr defTabSz="457200"/>
            <a:endParaRPr lang="nl-NL" dirty="0">
              <a:solidFill>
                <a:prstClr val="black"/>
              </a:solidFill>
              <a:latin typeface="Calibri"/>
            </a:endParaRPr>
          </a:p>
        </p:txBody>
      </p:sp>
      <p:pic>
        <p:nvPicPr>
          <p:cNvPr id="10" name="Afbeelding 8" descr="Meer stopcontacten op Hogeschool Rotterdam - Rochussenstraat - Petities.nl">
            <a:extLst>
              <a:ext uri="{FF2B5EF4-FFF2-40B4-BE49-F238E27FC236}">
                <a16:creationId xmlns:a16="http://schemas.microsoft.com/office/drawing/2014/main" id="{6C2B39EA-17B5-4BD3-A224-D080471D8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3630" y="6007796"/>
            <a:ext cx="797820" cy="797818"/>
          </a:xfrm>
          <a:prstGeom prst="rect">
            <a:avLst/>
          </a:prstGeom>
          <a:noFill/>
          <a:extLst>
            <a:ext uri="{909E8E84-426E-40DD-AFC4-6F175D3DCCD1}">
              <a14:hiddenFill xmlns:a14="http://schemas.microsoft.com/office/drawing/2010/main">
                <a:solidFill>
                  <a:srgbClr val="FFFFFF"/>
                </a:solidFill>
              </a14:hiddenFill>
            </a:ext>
          </a:extLst>
        </p:spPr>
      </p:pic>
      <p:pic>
        <p:nvPicPr>
          <p:cNvPr id="11" name="Afbeelding 9" descr="8338E58D">
            <a:extLst>
              <a:ext uri="{FF2B5EF4-FFF2-40B4-BE49-F238E27FC236}">
                <a16:creationId xmlns:a16="http://schemas.microsoft.com/office/drawing/2014/main" id="{2260A9D3-C256-494F-BCFE-EDEBAD297F2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3682" y="6217954"/>
            <a:ext cx="1487574" cy="375672"/>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0">
            <a:extLst>
              <a:ext uri="{FF2B5EF4-FFF2-40B4-BE49-F238E27FC236}">
                <a16:creationId xmlns:a16="http://schemas.microsoft.com/office/drawing/2014/main" id="{DAAB6612-7C10-478C-AF61-F43B7DA4DD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4591" y="6183912"/>
            <a:ext cx="1834988" cy="447163"/>
          </a:xfrm>
          <a:prstGeom prst="rect">
            <a:avLst/>
          </a:prstGeom>
          <a:noFill/>
          <a:extLst>
            <a:ext uri="{909E8E84-426E-40DD-AFC4-6F175D3DCCD1}">
              <a14:hiddenFill xmlns:a14="http://schemas.microsoft.com/office/drawing/2010/main">
                <a:solidFill>
                  <a:srgbClr val="FFFFFF"/>
                </a:solidFill>
              </a14:hiddenFill>
            </a:ext>
          </a:extLst>
        </p:spPr>
      </p:pic>
      <p:pic>
        <p:nvPicPr>
          <p:cNvPr id="13" name="Afbeelding 12" descr="Welkom bij de Hanzehogeschool Groningen">
            <a:extLst>
              <a:ext uri="{FF2B5EF4-FFF2-40B4-BE49-F238E27FC236}">
                <a16:creationId xmlns:a16="http://schemas.microsoft.com/office/drawing/2014/main" id="{1503CD44-E4F6-43B8-B4B8-C6D4D4A7DA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0429" y="6151153"/>
            <a:ext cx="1841334" cy="50175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Regieorgaan SIA - Regieorgaan SIA">
            <a:extLst>
              <a:ext uri="{FF2B5EF4-FFF2-40B4-BE49-F238E27FC236}">
                <a16:creationId xmlns:a16="http://schemas.microsoft.com/office/drawing/2014/main" id="{9D1175CC-54D5-4493-B519-1E3EC58B73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70980" y="6007796"/>
            <a:ext cx="1354238" cy="713072"/>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a:extLst>
              <a:ext uri="{FF2B5EF4-FFF2-40B4-BE49-F238E27FC236}">
                <a16:creationId xmlns:a16="http://schemas.microsoft.com/office/drawing/2014/main" id="{C21BD88F-CE42-490F-A2B5-0E2ED23814DD}"/>
              </a:ext>
            </a:extLst>
          </p:cNvPr>
          <p:cNvSpPr/>
          <p:nvPr/>
        </p:nvSpPr>
        <p:spPr>
          <a:xfrm>
            <a:off x="1916954" y="1397675"/>
            <a:ext cx="8508264" cy="4062651"/>
          </a:xfrm>
          <a:prstGeom prst="rect">
            <a:avLst/>
          </a:prstGeom>
        </p:spPr>
        <p:txBody>
          <a:bodyPr wrap="square">
            <a:spAutoFit/>
          </a:bodyPr>
          <a:lstStyle/>
          <a:p>
            <a:pPr defTabSz="457200">
              <a:spcBef>
                <a:spcPts val="600"/>
              </a:spcBef>
              <a:spcAft>
                <a:spcPts val="600"/>
              </a:spcAft>
            </a:pPr>
            <a:r>
              <a:rPr lang="nl-NL" sz="2200" dirty="0">
                <a:solidFill>
                  <a:prstClr val="black"/>
                </a:solidFill>
                <a:latin typeface="Calibri"/>
              </a:rPr>
              <a:t>09:20	Welkom door wethouder Bert Wassink (Gemeente Leeuwarden) 		en dijkgraaf </a:t>
            </a:r>
            <a:r>
              <a:rPr lang="nl-NL" sz="2200" dirty="0" err="1">
                <a:solidFill>
                  <a:prstClr val="black"/>
                </a:solidFill>
                <a:latin typeface="Calibri"/>
              </a:rPr>
              <a:t>Luzette</a:t>
            </a:r>
            <a:r>
              <a:rPr lang="nl-NL" sz="2200" dirty="0">
                <a:solidFill>
                  <a:prstClr val="black"/>
                </a:solidFill>
                <a:latin typeface="Calibri"/>
              </a:rPr>
              <a:t> Kroon (Wetterskip Fryslân) </a:t>
            </a:r>
          </a:p>
          <a:p>
            <a:pPr defTabSz="457200">
              <a:spcBef>
                <a:spcPts val="600"/>
              </a:spcBef>
              <a:spcAft>
                <a:spcPts val="600"/>
              </a:spcAft>
            </a:pPr>
            <a:r>
              <a:rPr lang="nl-NL" sz="2200" dirty="0">
                <a:solidFill>
                  <a:prstClr val="black"/>
                </a:solidFill>
                <a:latin typeface="Calibri"/>
              </a:rPr>
              <a:t>09:30 	Voortgang project en hoogtepunten uit het onderzoek in 2020 			(Jean-Marie Buijs, HZ)</a:t>
            </a:r>
          </a:p>
          <a:p>
            <a:pPr defTabSz="457200">
              <a:spcBef>
                <a:spcPts val="600"/>
              </a:spcBef>
              <a:spcAft>
                <a:spcPts val="600"/>
              </a:spcAft>
            </a:pPr>
            <a:r>
              <a:rPr lang="nl-NL" sz="2200" dirty="0">
                <a:solidFill>
                  <a:prstClr val="black"/>
                </a:solidFill>
                <a:latin typeface="Calibri"/>
              </a:rPr>
              <a:t>10:00	Introductie cases (Peter van der Maas, VHL) en </a:t>
            </a:r>
            <a:r>
              <a:rPr lang="nl-NL" sz="2200" b="1" dirty="0">
                <a:solidFill>
                  <a:prstClr val="black"/>
                </a:solidFill>
                <a:latin typeface="Calibri"/>
              </a:rPr>
              <a:t>KORTE PAUZE</a:t>
            </a:r>
          </a:p>
          <a:p>
            <a:pPr defTabSz="457200">
              <a:spcBef>
                <a:spcPts val="600"/>
              </a:spcBef>
              <a:spcAft>
                <a:spcPts val="600"/>
              </a:spcAft>
            </a:pPr>
            <a:r>
              <a:rPr lang="nl-NL" sz="2200" dirty="0">
                <a:solidFill>
                  <a:prstClr val="black"/>
                </a:solidFill>
                <a:latin typeface="Calibri"/>
              </a:rPr>
              <a:t>10:15	Parallelsessie ronde 1 - Cases en discussie</a:t>
            </a:r>
          </a:p>
          <a:p>
            <a:pPr defTabSz="457200">
              <a:spcBef>
                <a:spcPts val="600"/>
              </a:spcBef>
              <a:spcAft>
                <a:spcPts val="600"/>
              </a:spcAft>
            </a:pPr>
            <a:r>
              <a:rPr lang="nl-NL" sz="2200" dirty="0">
                <a:solidFill>
                  <a:prstClr val="black"/>
                </a:solidFill>
                <a:latin typeface="Calibri"/>
              </a:rPr>
              <a:t>10:45	Parallelsessie ronde 2 - Cases en discussie </a:t>
            </a:r>
          </a:p>
          <a:p>
            <a:pPr defTabSz="457200">
              <a:spcBef>
                <a:spcPts val="600"/>
              </a:spcBef>
              <a:spcAft>
                <a:spcPts val="600"/>
              </a:spcAft>
            </a:pPr>
            <a:r>
              <a:rPr lang="nl-NL" sz="2200" dirty="0">
                <a:solidFill>
                  <a:prstClr val="black"/>
                </a:solidFill>
                <a:latin typeface="Calibri"/>
              </a:rPr>
              <a:t>11:15	Oogst uit de parallelsessies</a:t>
            </a:r>
          </a:p>
          <a:p>
            <a:pPr defTabSz="457200">
              <a:spcBef>
                <a:spcPts val="600"/>
              </a:spcBef>
              <a:spcAft>
                <a:spcPts val="600"/>
              </a:spcAft>
            </a:pPr>
            <a:r>
              <a:rPr lang="nl-NL" sz="2200" dirty="0">
                <a:solidFill>
                  <a:prstClr val="black"/>
                </a:solidFill>
                <a:latin typeface="Calibri"/>
              </a:rPr>
              <a:t>11:30	Afsluiting</a:t>
            </a:r>
          </a:p>
        </p:txBody>
      </p:sp>
    </p:spTree>
    <p:extLst>
      <p:ext uri="{BB962C8B-B14F-4D97-AF65-F5344CB8AC3E}">
        <p14:creationId xmlns:p14="http://schemas.microsoft.com/office/powerpoint/2010/main" val="2594880909"/>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0" name="Picture 18" descr="https://klimaatgek.nl/wordpress/wp-content/uploads/bodemgebruik-2040.jpg">
            <a:extLst>
              <a:ext uri="{FF2B5EF4-FFF2-40B4-BE49-F238E27FC236}">
                <a16:creationId xmlns:a16="http://schemas.microsoft.com/office/drawing/2014/main" id="{DD5DF1F9-496C-44EF-BBE4-CE390F8DC6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5406" y="1643556"/>
            <a:ext cx="4386195" cy="5112888"/>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a:extLst>
              <a:ext uri="{FF2B5EF4-FFF2-40B4-BE49-F238E27FC236}">
                <a16:creationId xmlns:a16="http://schemas.microsoft.com/office/drawing/2014/main" id="{0ECBB032-CC93-409F-BE5A-AF6467B7608A}"/>
              </a:ext>
            </a:extLst>
          </p:cNvPr>
          <p:cNvGrpSpPr/>
          <p:nvPr/>
        </p:nvGrpSpPr>
        <p:grpSpPr>
          <a:xfrm>
            <a:off x="129866" y="4809506"/>
            <a:ext cx="2439654" cy="1939600"/>
            <a:chOff x="45182" y="4858791"/>
            <a:chExt cx="2439654" cy="1939600"/>
          </a:xfrm>
        </p:grpSpPr>
        <p:grpSp>
          <p:nvGrpSpPr>
            <p:cNvPr id="20" name="Group 19">
              <a:extLst>
                <a:ext uri="{FF2B5EF4-FFF2-40B4-BE49-F238E27FC236}">
                  <a16:creationId xmlns:a16="http://schemas.microsoft.com/office/drawing/2014/main" id="{3F6C8654-02E6-4664-A8BB-E8E1F7FA1DCA}"/>
                </a:ext>
              </a:extLst>
            </p:cNvPr>
            <p:cNvGrpSpPr/>
            <p:nvPr/>
          </p:nvGrpSpPr>
          <p:grpSpPr>
            <a:xfrm>
              <a:off x="354346" y="5368494"/>
              <a:ext cx="1855454" cy="1299006"/>
              <a:chOff x="354346" y="5558994"/>
              <a:chExt cx="1855454" cy="1299006"/>
            </a:xfrm>
          </p:grpSpPr>
          <p:pic>
            <p:nvPicPr>
              <p:cNvPr id="3076" name="Picture 4" descr="Afbeeldingsresultaat voor logo gemeente vlissingen">
                <a:extLst>
                  <a:ext uri="{FF2B5EF4-FFF2-40B4-BE49-F238E27FC236}">
                    <a16:creationId xmlns:a16="http://schemas.microsoft.com/office/drawing/2014/main" id="{83D8EDA8-123C-4EC3-8B83-2197DE9F7D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346" y="5558994"/>
                <a:ext cx="917245" cy="68662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Afbeeldingsresultaat voor logo gemeente middelburg">
                <a:extLst>
                  <a:ext uri="{FF2B5EF4-FFF2-40B4-BE49-F238E27FC236}">
                    <a16:creationId xmlns:a16="http://schemas.microsoft.com/office/drawing/2014/main" id="{20FAD747-D2EB-4B44-AF66-B17F929B99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1591" y="5569478"/>
                <a:ext cx="938209" cy="66565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F804E7ED-E54D-4145-9113-1DB3FE1DAF4D}"/>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00050" y="6233160"/>
                <a:ext cx="1530350" cy="624840"/>
              </a:xfrm>
              <a:prstGeom prst="rect">
                <a:avLst/>
              </a:prstGeom>
              <a:solidFill>
                <a:srgbClr val="FFFFFF"/>
              </a:solidFill>
              <a:ln>
                <a:noFill/>
              </a:ln>
            </p:spPr>
          </p:pic>
        </p:grpSp>
        <p:sp>
          <p:nvSpPr>
            <p:cNvPr id="23" name="Oval 22">
              <a:extLst>
                <a:ext uri="{FF2B5EF4-FFF2-40B4-BE49-F238E27FC236}">
                  <a16:creationId xmlns:a16="http://schemas.microsoft.com/office/drawing/2014/main" id="{28CE966F-596E-471C-BD0D-F7E63FD9340B}"/>
                </a:ext>
              </a:extLst>
            </p:cNvPr>
            <p:cNvSpPr/>
            <p:nvPr/>
          </p:nvSpPr>
          <p:spPr>
            <a:xfrm>
              <a:off x="45182" y="4858791"/>
              <a:ext cx="2439654" cy="193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25" name="Group 24">
            <a:extLst>
              <a:ext uri="{FF2B5EF4-FFF2-40B4-BE49-F238E27FC236}">
                <a16:creationId xmlns:a16="http://schemas.microsoft.com/office/drawing/2014/main" id="{C2BB37FA-3937-4E69-92D7-3CE29CBBCD99}"/>
              </a:ext>
            </a:extLst>
          </p:cNvPr>
          <p:cNvGrpSpPr/>
          <p:nvPr/>
        </p:nvGrpSpPr>
        <p:grpSpPr>
          <a:xfrm>
            <a:off x="6292064" y="101923"/>
            <a:ext cx="2439654" cy="1939600"/>
            <a:chOff x="9674310" y="-3338"/>
            <a:chExt cx="2439654" cy="1939600"/>
          </a:xfrm>
        </p:grpSpPr>
        <p:grpSp>
          <p:nvGrpSpPr>
            <p:cNvPr id="22" name="Group 21">
              <a:extLst>
                <a:ext uri="{FF2B5EF4-FFF2-40B4-BE49-F238E27FC236}">
                  <a16:creationId xmlns:a16="http://schemas.microsoft.com/office/drawing/2014/main" id="{CEE37A6D-AC25-455E-9ADA-08BE07A8FB56}"/>
                </a:ext>
              </a:extLst>
            </p:cNvPr>
            <p:cNvGrpSpPr/>
            <p:nvPr/>
          </p:nvGrpSpPr>
          <p:grpSpPr>
            <a:xfrm>
              <a:off x="9975516" y="407851"/>
              <a:ext cx="1930679" cy="1168022"/>
              <a:chOff x="10077116" y="115305"/>
              <a:chExt cx="1930679" cy="1168022"/>
            </a:xfrm>
          </p:grpSpPr>
          <p:pic>
            <p:nvPicPr>
              <p:cNvPr id="3082" name="Picture 10" descr="Afbeeldingsresultaat voor logo gemeente groningen">
                <a:extLst>
                  <a:ext uri="{FF2B5EF4-FFF2-40B4-BE49-F238E27FC236}">
                    <a16:creationId xmlns:a16="http://schemas.microsoft.com/office/drawing/2014/main" id="{EC36F147-E725-494A-A72D-BEF8B204F95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77116" y="277978"/>
                <a:ext cx="915987" cy="47615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Image result for logo hanzehogeschool groningen">
                <a:extLst>
                  <a:ext uri="{FF2B5EF4-FFF2-40B4-BE49-F238E27FC236}">
                    <a16:creationId xmlns:a16="http://schemas.microsoft.com/office/drawing/2014/main" id="{92C0B550-80BD-46B4-9D4F-A426C2C9F67D}"/>
                  </a:ext>
                </a:extLst>
              </p:cNvPr>
              <p:cNvPicPr/>
              <p:nvPr/>
            </p:nvPicPr>
            <p:blipFill rotWithShape="1">
              <a:blip r:embed="rId8" cstate="print">
                <a:extLst>
                  <a:ext uri="{28A0092B-C50C-407E-A947-70E740481C1C}">
                    <a14:useLocalDpi xmlns:a14="http://schemas.microsoft.com/office/drawing/2010/main" val="0"/>
                  </a:ext>
                </a:extLst>
              </a:blip>
              <a:srcRect l="-55" t="-2" r="-425" b="5"/>
              <a:stretch/>
            </p:blipFill>
            <p:spPr bwMode="auto">
              <a:xfrm>
                <a:off x="10177938" y="902962"/>
                <a:ext cx="1438910" cy="380365"/>
              </a:xfrm>
              <a:prstGeom prst="rect">
                <a:avLst/>
              </a:prstGeom>
              <a:solidFill>
                <a:srgbClr val="FFFFFF"/>
              </a:solidFill>
              <a:ln>
                <a:noFill/>
              </a:ln>
            </p:spPr>
          </p:pic>
          <p:pic>
            <p:nvPicPr>
              <p:cNvPr id="3086" name="Picture 14" descr="Afbeeldingsresultaat voor logo waterschap noorderzijlvest">
                <a:extLst>
                  <a:ext uri="{FF2B5EF4-FFF2-40B4-BE49-F238E27FC236}">
                    <a16:creationId xmlns:a16="http://schemas.microsoft.com/office/drawing/2014/main" id="{BEFD7A5B-3AE2-441D-A3BD-D007A814A39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99067" y="115305"/>
                <a:ext cx="908728" cy="681546"/>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Oval 34">
              <a:extLst>
                <a:ext uri="{FF2B5EF4-FFF2-40B4-BE49-F238E27FC236}">
                  <a16:creationId xmlns:a16="http://schemas.microsoft.com/office/drawing/2014/main" id="{D1C8DA8E-43A9-49C6-B30B-75FFE168F12B}"/>
                </a:ext>
              </a:extLst>
            </p:cNvPr>
            <p:cNvSpPr/>
            <p:nvPr/>
          </p:nvSpPr>
          <p:spPr>
            <a:xfrm>
              <a:off x="9674310" y="-3338"/>
              <a:ext cx="2439654" cy="193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0" name="Title 1">
            <a:extLst>
              <a:ext uri="{FF2B5EF4-FFF2-40B4-BE49-F238E27FC236}">
                <a16:creationId xmlns:a16="http://schemas.microsoft.com/office/drawing/2014/main" id="{86D3C783-DF57-45D1-9512-A05E5259531B}"/>
              </a:ext>
            </a:extLst>
          </p:cNvPr>
          <p:cNvSpPr txBox="1">
            <a:spLocks/>
          </p:cNvSpPr>
          <p:nvPr/>
        </p:nvSpPr>
        <p:spPr>
          <a:xfrm>
            <a:off x="6912920" y="115836"/>
            <a:ext cx="5448532" cy="4623364"/>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err="1" smtClean="0">
                <a:ln w="0"/>
                <a:solidFill>
                  <a:srgbClr val="002060"/>
                </a:solidFill>
                <a:effectLst>
                  <a:outerShdw blurRad="38100" dist="25400" dir="5400000" algn="ctr" rotWithShape="0">
                    <a:srgbClr val="6E747A">
                      <a:alpha val="43000"/>
                    </a:srgbClr>
                  </a:outerShdw>
                </a:effectLst>
                <a:latin typeface="+mn-lt"/>
              </a:rPr>
              <a:t>Burgerparticipatie</a:t>
            </a:r>
            <a:r>
              <a:rPr lang="en-US" sz="4000" b="1" dirty="0" smtClean="0">
                <a:ln w="0"/>
                <a:solidFill>
                  <a:srgbClr val="002060"/>
                </a:solidFill>
                <a:effectLst>
                  <a:outerShdw blurRad="38100" dist="25400" dir="5400000" algn="ctr" rotWithShape="0">
                    <a:srgbClr val="6E747A">
                      <a:alpha val="43000"/>
                    </a:srgbClr>
                  </a:outerShdw>
                </a:effectLst>
                <a:latin typeface="+mn-lt"/>
              </a:rPr>
              <a:t> in Klimaatadaptatie </a:t>
            </a:r>
          </a:p>
          <a:p>
            <a:endParaRPr lang="en-US" sz="4000" b="1" dirty="0" smtClean="0">
              <a:ln w="0"/>
              <a:solidFill>
                <a:srgbClr val="002060"/>
              </a:solidFill>
              <a:effectLst>
                <a:outerShdw blurRad="38100" dist="25400" dir="5400000" algn="ctr" rotWithShape="0">
                  <a:srgbClr val="6E747A">
                    <a:alpha val="43000"/>
                  </a:srgbClr>
                </a:outerShdw>
              </a:effectLst>
            </a:endParaRPr>
          </a:p>
          <a:p>
            <a:r>
              <a:rPr lang="en-US" sz="4000" b="1" dirty="0" smtClean="0">
                <a:ln w="0"/>
                <a:solidFill>
                  <a:srgbClr val="002060"/>
                </a:solidFill>
                <a:effectLst>
                  <a:outerShdw blurRad="38100" dist="25400" dir="5400000" algn="ctr" rotWithShape="0">
                    <a:srgbClr val="6E747A">
                      <a:alpha val="43000"/>
                    </a:srgbClr>
                  </a:outerShdw>
                </a:effectLst>
              </a:rPr>
              <a:t>3 </a:t>
            </a:r>
            <a:r>
              <a:rPr lang="en-US" sz="4000" b="1" dirty="0" err="1" smtClean="0">
                <a:ln w="0"/>
                <a:solidFill>
                  <a:srgbClr val="002060"/>
                </a:solidFill>
                <a:effectLst>
                  <a:outerShdw blurRad="38100" dist="25400" dir="5400000" algn="ctr" rotWithShape="0">
                    <a:srgbClr val="6E747A">
                      <a:alpha val="43000"/>
                    </a:srgbClr>
                  </a:outerShdw>
                </a:effectLst>
              </a:rPr>
              <a:t>december</a:t>
            </a:r>
            <a:r>
              <a:rPr lang="en-US" sz="4000" b="1" dirty="0" smtClean="0">
                <a:ln w="0"/>
                <a:solidFill>
                  <a:srgbClr val="002060"/>
                </a:solidFill>
                <a:effectLst>
                  <a:outerShdw blurRad="38100" dist="25400" dir="5400000" algn="ctr" rotWithShape="0">
                    <a:srgbClr val="6E747A">
                      <a:alpha val="43000"/>
                    </a:srgbClr>
                  </a:outerShdw>
                </a:effectLst>
              </a:rPr>
              <a:t> 2020</a:t>
            </a:r>
          </a:p>
        </p:txBody>
      </p:sp>
      <p:sp>
        <p:nvSpPr>
          <p:cNvPr id="6" name="Rectangle 5">
            <a:extLst>
              <a:ext uri="{FF2B5EF4-FFF2-40B4-BE49-F238E27FC236}">
                <a16:creationId xmlns:a16="http://schemas.microsoft.com/office/drawing/2014/main" id="{9C7CDC59-DF7A-4B17-87FB-3825CD035B89}"/>
              </a:ext>
            </a:extLst>
          </p:cNvPr>
          <p:cNvSpPr/>
          <p:nvPr/>
        </p:nvSpPr>
        <p:spPr>
          <a:xfrm>
            <a:off x="2569520" y="1276904"/>
            <a:ext cx="1666875" cy="22837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8" name="Group 27">
            <a:extLst>
              <a:ext uri="{FF2B5EF4-FFF2-40B4-BE49-F238E27FC236}">
                <a16:creationId xmlns:a16="http://schemas.microsoft.com/office/drawing/2014/main" id="{228C5ABB-85AF-4B9A-AA94-780D9D6AA9AF}"/>
              </a:ext>
            </a:extLst>
          </p:cNvPr>
          <p:cNvGrpSpPr/>
          <p:nvPr/>
        </p:nvGrpSpPr>
        <p:grpSpPr>
          <a:xfrm>
            <a:off x="1127959" y="2712247"/>
            <a:ext cx="2451361" cy="2039303"/>
            <a:chOff x="2288978" y="3511512"/>
            <a:chExt cx="2451361" cy="2039303"/>
          </a:xfrm>
        </p:grpSpPr>
        <p:grpSp>
          <p:nvGrpSpPr>
            <p:cNvPr id="15" name="Group 14">
              <a:extLst>
                <a:ext uri="{FF2B5EF4-FFF2-40B4-BE49-F238E27FC236}">
                  <a16:creationId xmlns:a16="http://schemas.microsoft.com/office/drawing/2014/main" id="{6CFED8CC-D683-466B-BF28-E8594592D078}"/>
                </a:ext>
              </a:extLst>
            </p:cNvPr>
            <p:cNvGrpSpPr/>
            <p:nvPr/>
          </p:nvGrpSpPr>
          <p:grpSpPr>
            <a:xfrm>
              <a:off x="2383236" y="3511512"/>
              <a:ext cx="2357103" cy="1518729"/>
              <a:chOff x="2684716" y="4026409"/>
              <a:chExt cx="2357103" cy="1518729"/>
            </a:xfrm>
          </p:grpSpPr>
          <p:pic>
            <p:nvPicPr>
              <p:cNvPr id="10" name="Picture 2" descr="Afbeeldingsresultaat voor logo gemeente rotterdam">
                <a:extLst>
                  <a:ext uri="{FF2B5EF4-FFF2-40B4-BE49-F238E27FC236}">
                    <a16:creationId xmlns:a16="http://schemas.microsoft.com/office/drawing/2014/main" id="{E278EC37-B73E-427A-8E65-46E8EEA58C6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90680" y="4026409"/>
                <a:ext cx="2251139" cy="149670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huisstijl.hr.nl/PageFiles/93041/logo_klein_gevel_nl_en.png">
                <a:extLst>
                  <a:ext uri="{FF2B5EF4-FFF2-40B4-BE49-F238E27FC236}">
                    <a16:creationId xmlns:a16="http://schemas.microsoft.com/office/drawing/2014/main" id="{DFC30561-F690-484D-A1ED-2950CA52D8B9}"/>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7587" t="5719" r="7011" b="82190"/>
              <a:stretch/>
            </p:blipFill>
            <p:spPr bwMode="auto">
              <a:xfrm>
                <a:off x="2684716" y="5202238"/>
                <a:ext cx="2251139" cy="342900"/>
              </a:xfrm>
              <a:prstGeom prst="rect">
                <a:avLst/>
              </a:prstGeom>
              <a:solidFill>
                <a:srgbClr val="FFFFFF"/>
              </a:solidFill>
              <a:ln>
                <a:noFill/>
              </a:ln>
              <a:extLst>
                <a:ext uri="{53640926-AAD7-44D8-BBD7-CCE9431645EC}">
                  <a14:shadowObscured xmlns:a14="http://schemas.microsoft.com/office/drawing/2010/main"/>
                </a:ext>
              </a:extLst>
            </p:spPr>
          </p:pic>
        </p:grpSp>
        <p:sp>
          <p:nvSpPr>
            <p:cNvPr id="33" name="Oval 32">
              <a:extLst>
                <a:ext uri="{FF2B5EF4-FFF2-40B4-BE49-F238E27FC236}">
                  <a16:creationId xmlns:a16="http://schemas.microsoft.com/office/drawing/2014/main" id="{86BABD31-6166-40A9-A580-D14D13BBF165}"/>
                </a:ext>
              </a:extLst>
            </p:cNvPr>
            <p:cNvSpPr/>
            <p:nvPr/>
          </p:nvSpPr>
          <p:spPr>
            <a:xfrm>
              <a:off x="2288978" y="3611215"/>
              <a:ext cx="2439654" cy="193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27" name="Group 26">
            <a:extLst>
              <a:ext uri="{FF2B5EF4-FFF2-40B4-BE49-F238E27FC236}">
                <a16:creationId xmlns:a16="http://schemas.microsoft.com/office/drawing/2014/main" id="{5EB07B99-A0C5-46C9-A017-1F6587F327B4}"/>
              </a:ext>
            </a:extLst>
          </p:cNvPr>
          <p:cNvGrpSpPr/>
          <p:nvPr/>
        </p:nvGrpSpPr>
        <p:grpSpPr>
          <a:xfrm>
            <a:off x="3525857" y="353207"/>
            <a:ext cx="2472384" cy="1939600"/>
            <a:chOff x="6453298" y="859185"/>
            <a:chExt cx="2472384" cy="1939600"/>
          </a:xfrm>
        </p:grpSpPr>
        <p:grpSp>
          <p:nvGrpSpPr>
            <p:cNvPr id="21" name="Group 20">
              <a:extLst>
                <a:ext uri="{FF2B5EF4-FFF2-40B4-BE49-F238E27FC236}">
                  <a16:creationId xmlns:a16="http://schemas.microsoft.com/office/drawing/2014/main" id="{85CCDDF1-30B3-4307-B77D-F26283772293}"/>
                </a:ext>
              </a:extLst>
            </p:cNvPr>
            <p:cNvGrpSpPr/>
            <p:nvPr/>
          </p:nvGrpSpPr>
          <p:grpSpPr>
            <a:xfrm>
              <a:off x="6453298" y="1041400"/>
              <a:ext cx="2438288" cy="1390767"/>
              <a:chOff x="7273800" y="832051"/>
              <a:chExt cx="2438288" cy="1390767"/>
            </a:xfrm>
          </p:grpSpPr>
          <p:pic>
            <p:nvPicPr>
              <p:cNvPr id="14" name="Picture 13" descr="Image result for van hall larenstein">
                <a:extLst>
                  <a:ext uri="{FF2B5EF4-FFF2-40B4-BE49-F238E27FC236}">
                    <a16:creationId xmlns:a16="http://schemas.microsoft.com/office/drawing/2014/main" id="{94E9BFA2-9A93-4797-A04A-3DC0A475A536}"/>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805403" y="1810812"/>
                <a:ext cx="1472716" cy="412006"/>
              </a:xfrm>
              <a:prstGeom prst="rect">
                <a:avLst/>
              </a:prstGeom>
              <a:solidFill>
                <a:srgbClr val="FFFFFF"/>
              </a:solidFill>
              <a:ln>
                <a:noFill/>
              </a:ln>
            </p:spPr>
          </p:pic>
          <p:pic>
            <p:nvPicPr>
              <p:cNvPr id="3084" name="Picture 12" descr="Afbeeldingsresultaat voor logo wetterskip fryslan">
                <a:extLst>
                  <a:ext uri="{FF2B5EF4-FFF2-40B4-BE49-F238E27FC236}">
                    <a16:creationId xmlns:a16="http://schemas.microsoft.com/office/drawing/2014/main" id="{0651160E-A89F-4917-98E0-BFBE3E29C89D}"/>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2999" t="14680" r="13458" b="3238"/>
              <a:stretch/>
            </p:blipFill>
            <p:spPr bwMode="auto">
              <a:xfrm>
                <a:off x="8467193" y="1060651"/>
                <a:ext cx="1244895" cy="64414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fbeeldingsresultaat voor logo gemeente leeuwarden">
                <a:extLst>
                  <a:ext uri="{FF2B5EF4-FFF2-40B4-BE49-F238E27FC236}">
                    <a16:creationId xmlns:a16="http://schemas.microsoft.com/office/drawing/2014/main" id="{F4DBD992-1512-4CDC-885A-ADCD6E69B1D6}"/>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r="21169"/>
              <a:stretch/>
            </p:blipFill>
            <p:spPr bwMode="auto">
              <a:xfrm>
                <a:off x="7273800" y="832051"/>
                <a:ext cx="1192102" cy="1012479"/>
              </a:xfrm>
              <a:prstGeom prst="rect">
                <a:avLst/>
              </a:prstGeom>
              <a:noFill/>
              <a:extLst>
                <a:ext uri="{909E8E84-426E-40DD-AFC4-6F175D3DCCD1}">
                  <a14:hiddenFill xmlns:a14="http://schemas.microsoft.com/office/drawing/2010/main">
                    <a:solidFill>
                      <a:srgbClr val="FFFFFF"/>
                    </a:solidFill>
                  </a14:hiddenFill>
                </a:ext>
              </a:extLst>
            </p:spPr>
          </p:pic>
        </p:grpSp>
        <p:sp>
          <p:nvSpPr>
            <p:cNvPr id="34" name="Oval 33">
              <a:extLst>
                <a:ext uri="{FF2B5EF4-FFF2-40B4-BE49-F238E27FC236}">
                  <a16:creationId xmlns:a16="http://schemas.microsoft.com/office/drawing/2014/main" id="{39F205CF-D2A3-490A-8527-98C0086EF26F}"/>
                </a:ext>
              </a:extLst>
            </p:cNvPr>
            <p:cNvSpPr/>
            <p:nvPr/>
          </p:nvSpPr>
          <p:spPr>
            <a:xfrm>
              <a:off x="6486028" y="859185"/>
              <a:ext cx="2439654" cy="193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9" name="Picture 8" descr="http://www.regieorgaan-sia.nl/binaries/content/documents/sia-nl/algemeen/documenten/logo-regieorgaan-sia-2019/logo-regieorgaan-sia-2019/subsites%3Adocument">
            <a:extLst>
              <a:ext uri="{FF2B5EF4-FFF2-40B4-BE49-F238E27FC236}">
                <a16:creationId xmlns:a16="http://schemas.microsoft.com/office/drawing/2014/main" id="{B3615842-B1A4-4CFA-B111-57F72834BE25}"/>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94312" y="1039997"/>
            <a:ext cx="1666875" cy="983615"/>
          </a:xfrm>
          <a:prstGeom prst="rect">
            <a:avLst/>
          </a:prstGeom>
          <a:noFill/>
          <a:ln>
            <a:noFill/>
          </a:ln>
        </p:spPr>
      </p:pic>
      <p:sp>
        <p:nvSpPr>
          <p:cNvPr id="32" name="Freeform: Shape 31">
            <a:extLst>
              <a:ext uri="{FF2B5EF4-FFF2-40B4-BE49-F238E27FC236}">
                <a16:creationId xmlns:a16="http://schemas.microsoft.com/office/drawing/2014/main" id="{1ED1CDD6-7D48-495D-AA54-190627E2E1E9}"/>
              </a:ext>
            </a:extLst>
          </p:cNvPr>
          <p:cNvSpPr/>
          <p:nvPr/>
        </p:nvSpPr>
        <p:spPr>
          <a:xfrm>
            <a:off x="1447800" y="75387"/>
            <a:ext cx="5207000" cy="1207313"/>
          </a:xfrm>
          <a:custGeom>
            <a:avLst/>
            <a:gdLst>
              <a:gd name="connsiteX0" fmla="*/ 0 w 5207000"/>
              <a:gd name="connsiteY0" fmla="*/ 1207313 h 1207313"/>
              <a:gd name="connsiteX1" fmla="*/ 711200 w 5207000"/>
              <a:gd name="connsiteY1" fmla="*/ 648513 h 1207313"/>
              <a:gd name="connsiteX2" fmla="*/ 1943100 w 5207000"/>
              <a:gd name="connsiteY2" fmla="*/ 153213 h 1207313"/>
              <a:gd name="connsiteX3" fmla="*/ 3505200 w 5207000"/>
              <a:gd name="connsiteY3" fmla="*/ 813 h 1207313"/>
              <a:gd name="connsiteX4" fmla="*/ 4622800 w 5207000"/>
              <a:gd name="connsiteY4" fmla="*/ 102413 h 1207313"/>
              <a:gd name="connsiteX5" fmla="*/ 5207000 w 5207000"/>
              <a:gd name="connsiteY5" fmla="*/ 305613 h 1207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7000" h="1207313">
                <a:moveTo>
                  <a:pt x="0" y="1207313"/>
                </a:moveTo>
                <a:cubicBezTo>
                  <a:pt x="193675" y="1015754"/>
                  <a:pt x="387350" y="824196"/>
                  <a:pt x="711200" y="648513"/>
                </a:cubicBezTo>
                <a:cubicBezTo>
                  <a:pt x="1035050" y="472830"/>
                  <a:pt x="1477433" y="261163"/>
                  <a:pt x="1943100" y="153213"/>
                </a:cubicBezTo>
                <a:cubicBezTo>
                  <a:pt x="2408767" y="45263"/>
                  <a:pt x="3058583" y="9280"/>
                  <a:pt x="3505200" y="813"/>
                </a:cubicBezTo>
                <a:cubicBezTo>
                  <a:pt x="3951817" y="-7654"/>
                  <a:pt x="4339167" y="51613"/>
                  <a:pt x="4622800" y="102413"/>
                </a:cubicBezTo>
                <a:cubicBezTo>
                  <a:pt x="4906433" y="153213"/>
                  <a:pt x="5158317" y="254813"/>
                  <a:pt x="5207000" y="305613"/>
                </a:cubicBez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Freeform: Shape 35">
            <a:extLst>
              <a:ext uri="{FF2B5EF4-FFF2-40B4-BE49-F238E27FC236}">
                <a16:creationId xmlns:a16="http://schemas.microsoft.com/office/drawing/2014/main" id="{86055838-76F3-4DCC-B3CA-056E4759D2A9}"/>
              </a:ext>
            </a:extLst>
          </p:cNvPr>
          <p:cNvSpPr/>
          <p:nvPr/>
        </p:nvSpPr>
        <p:spPr>
          <a:xfrm>
            <a:off x="512138" y="1959600"/>
            <a:ext cx="438031" cy="3044200"/>
          </a:xfrm>
          <a:custGeom>
            <a:avLst/>
            <a:gdLst>
              <a:gd name="connsiteX0" fmla="*/ 427662 w 438031"/>
              <a:gd name="connsiteY0" fmla="*/ 21600 h 3044200"/>
              <a:gd name="connsiteX1" fmla="*/ 389562 w 438031"/>
              <a:gd name="connsiteY1" fmla="*/ 135900 h 3044200"/>
              <a:gd name="connsiteX2" fmla="*/ 46662 w 438031"/>
              <a:gd name="connsiteY2" fmla="*/ 1050300 h 3044200"/>
              <a:gd name="connsiteX3" fmla="*/ 8562 w 438031"/>
              <a:gd name="connsiteY3" fmla="*/ 2231400 h 3044200"/>
              <a:gd name="connsiteX4" fmla="*/ 97462 w 438031"/>
              <a:gd name="connsiteY4" fmla="*/ 3044200 h 3044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031" h="3044200">
                <a:moveTo>
                  <a:pt x="427662" y="21600"/>
                </a:moveTo>
                <a:cubicBezTo>
                  <a:pt x="440362" y="-6975"/>
                  <a:pt x="453062" y="-35550"/>
                  <a:pt x="389562" y="135900"/>
                </a:cubicBezTo>
                <a:cubicBezTo>
                  <a:pt x="326062" y="307350"/>
                  <a:pt x="110162" y="701050"/>
                  <a:pt x="46662" y="1050300"/>
                </a:cubicBezTo>
                <a:cubicBezTo>
                  <a:pt x="-16838" y="1399550"/>
                  <a:pt x="95" y="1899083"/>
                  <a:pt x="8562" y="2231400"/>
                </a:cubicBezTo>
                <a:cubicBezTo>
                  <a:pt x="17029" y="2563717"/>
                  <a:pt x="29729" y="2923550"/>
                  <a:pt x="97462" y="3044200"/>
                </a:cubicBez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Freeform: Shape 36">
            <a:extLst>
              <a:ext uri="{FF2B5EF4-FFF2-40B4-BE49-F238E27FC236}">
                <a16:creationId xmlns:a16="http://schemas.microsoft.com/office/drawing/2014/main" id="{3450F40B-E7CD-4116-9B67-C5CA08959A56}"/>
              </a:ext>
            </a:extLst>
          </p:cNvPr>
          <p:cNvSpPr/>
          <p:nvPr/>
        </p:nvSpPr>
        <p:spPr>
          <a:xfrm>
            <a:off x="1765300" y="900886"/>
            <a:ext cx="1905000" cy="597714"/>
          </a:xfrm>
          <a:custGeom>
            <a:avLst/>
            <a:gdLst>
              <a:gd name="connsiteX0" fmla="*/ 0 w 1905000"/>
              <a:gd name="connsiteY0" fmla="*/ 597714 h 597714"/>
              <a:gd name="connsiteX1" fmla="*/ 482600 w 1905000"/>
              <a:gd name="connsiteY1" fmla="*/ 331014 h 597714"/>
              <a:gd name="connsiteX2" fmla="*/ 1422400 w 1905000"/>
              <a:gd name="connsiteY2" fmla="*/ 51614 h 597714"/>
              <a:gd name="connsiteX3" fmla="*/ 1905000 w 1905000"/>
              <a:gd name="connsiteY3" fmla="*/ 814 h 597714"/>
            </a:gdLst>
            <a:ahLst/>
            <a:cxnLst>
              <a:cxn ang="0">
                <a:pos x="connsiteX0" y="connsiteY0"/>
              </a:cxn>
              <a:cxn ang="0">
                <a:pos x="connsiteX1" y="connsiteY1"/>
              </a:cxn>
              <a:cxn ang="0">
                <a:pos x="connsiteX2" y="connsiteY2"/>
              </a:cxn>
              <a:cxn ang="0">
                <a:pos x="connsiteX3" y="connsiteY3"/>
              </a:cxn>
            </a:cxnLst>
            <a:rect l="l" t="t" r="r" b="b"/>
            <a:pathLst>
              <a:path w="1905000" h="597714">
                <a:moveTo>
                  <a:pt x="0" y="597714"/>
                </a:moveTo>
                <a:cubicBezTo>
                  <a:pt x="122766" y="509872"/>
                  <a:pt x="245533" y="422031"/>
                  <a:pt x="482600" y="331014"/>
                </a:cubicBezTo>
                <a:cubicBezTo>
                  <a:pt x="719667" y="239997"/>
                  <a:pt x="1185333" y="106647"/>
                  <a:pt x="1422400" y="51614"/>
                </a:cubicBezTo>
                <a:cubicBezTo>
                  <a:pt x="1659467" y="-3419"/>
                  <a:pt x="1824567" y="-1303"/>
                  <a:pt x="1905000" y="814"/>
                </a:cubicBez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Freeform: Shape 38">
            <a:extLst>
              <a:ext uri="{FF2B5EF4-FFF2-40B4-BE49-F238E27FC236}">
                <a16:creationId xmlns:a16="http://schemas.microsoft.com/office/drawing/2014/main" id="{C5A5BC79-2B3F-4CD2-A3E6-D45796378C83}"/>
              </a:ext>
            </a:extLst>
          </p:cNvPr>
          <p:cNvSpPr/>
          <p:nvPr/>
        </p:nvSpPr>
        <p:spPr>
          <a:xfrm>
            <a:off x="1358900" y="1828800"/>
            <a:ext cx="952500" cy="979351"/>
          </a:xfrm>
          <a:custGeom>
            <a:avLst/>
            <a:gdLst>
              <a:gd name="connsiteX0" fmla="*/ 0 w 952500"/>
              <a:gd name="connsiteY0" fmla="*/ 0 h 979351"/>
              <a:gd name="connsiteX1" fmla="*/ 495300 w 952500"/>
              <a:gd name="connsiteY1" fmla="*/ 406400 h 979351"/>
              <a:gd name="connsiteX2" fmla="*/ 889000 w 952500"/>
              <a:gd name="connsiteY2" fmla="*/ 914400 h 979351"/>
              <a:gd name="connsiteX3" fmla="*/ 952500 w 952500"/>
              <a:gd name="connsiteY3" fmla="*/ 977900 h 979351"/>
            </a:gdLst>
            <a:ahLst/>
            <a:cxnLst>
              <a:cxn ang="0">
                <a:pos x="connsiteX0" y="connsiteY0"/>
              </a:cxn>
              <a:cxn ang="0">
                <a:pos x="connsiteX1" y="connsiteY1"/>
              </a:cxn>
              <a:cxn ang="0">
                <a:pos x="connsiteX2" y="connsiteY2"/>
              </a:cxn>
              <a:cxn ang="0">
                <a:pos x="connsiteX3" y="connsiteY3"/>
              </a:cxn>
            </a:cxnLst>
            <a:rect l="l" t="t" r="r" b="b"/>
            <a:pathLst>
              <a:path w="952500" h="979351">
                <a:moveTo>
                  <a:pt x="0" y="0"/>
                </a:moveTo>
                <a:cubicBezTo>
                  <a:pt x="173566" y="127000"/>
                  <a:pt x="347133" y="254000"/>
                  <a:pt x="495300" y="406400"/>
                </a:cubicBezTo>
                <a:cubicBezTo>
                  <a:pt x="643467" y="558800"/>
                  <a:pt x="812800" y="819150"/>
                  <a:pt x="889000" y="914400"/>
                </a:cubicBezTo>
                <a:cubicBezTo>
                  <a:pt x="965200" y="1009650"/>
                  <a:pt x="933450" y="969433"/>
                  <a:pt x="952500" y="977900"/>
                </a:cubicBez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36624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Burgerparticipatie</a:t>
            </a:r>
            <a:r>
              <a:rPr lang="en-US" dirty="0" smtClean="0"/>
              <a:t> in Klimaatadaptatie 3-12-2020</a:t>
            </a:r>
            <a:endParaRPr lang="en-US" dirty="0"/>
          </a:p>
        </p:txBody>
      </p:sp>
      <p:sp>
        <p:nvSpPr>
          <p:cNvPr id="5" name="Content Placeholder 4"/>
          <p:cNvSpPr>
            <a:spLocks noGrp="1"/>
          </p:cNvSpPr>
          <p:nvPr>
            <p:ph idx="12"/>
          </p:nvPr>
        </p:nvSpPr>
        <p:spPr>
          <a:xfrm>
            <a:off x="884585" y="1797977"/>
            <a:ext cx="10573246" cy="4787757"/>
          </a:xfrm>
        </p:spPr>
        <p:txBody>
          <a:bodyPr>
            <a:normAutofit/>
          </a:bodyPr>
          <a:lstStyle/>
          <a:p>
            <a:r>
              <a:rPr lang="en-US" sz="2400" dirty="0" err="1" smtClean="0"/>
              <a:t>Introductie</a:t>
            </a:r>
            <a:r>
              <a:rPr lang="en-US" sz="2400" dirty="0" smtClean="0"/>
              <a:t> </a:t>
            </a:r>
            <a:r>
              <a:rPr lang="en-US" sz="2400" dirty="0" err="1" smtClean="0"/>
              <a:t>onderzoek</a:t>
            </a:r>
            <a:r>
              <a:rPr lang="en-US" sz="2400" dirty="0" smtClean="0"/>
              <a:t>, living labs en </a:t>
            </a:r>
            <a:r>
              <a:rPr lang="en-US" sz="2400" dirty="0" err="1" smtClean="0"/>
              <a:t>activiteiten</a:t>
            </a:r>
            <a:endParaRPr lang="en-US" sz="2400" dirty="0" smtClean="0"/>
          </a:p>
          <a:p>
            <a:endParaRPr lang="en-US" sz="2400" dirty="0" smtClean="0"/>
          </a:p>
          <a:p>
            <a:r>
              <a:rPr lang="en-US" sz="2400" dirty="0" err="1" smtClean="0"/>
              <a:t>Hoogtepunten</a:t>
            </a:r>
            <a:r>
              <a:rPr lang="en-US" sz="2400" dirty="0" smtClean="0"/>
              <a:t> </a:t>
            </a:r>
            <a:r>
              <a:rPr lang="en-US" sz="2400" dirty="0" err="1" smtClean="0"/>
              <a:t>activiteiten</a:t>
            </a:r>
            <a:r>
              <a:rPr lang="en-US" sz="2400" dirty="0" smtClean="0"/>
              <a:t> 2020 </a:t>
            </a:r>
          </a:p>
          <a:p>
            <a:pPr lvl="1" indent="-342900"/>
            <a:r>
              <a:rPr lang="en-US" sz="2400" dirty="0" err="1" smtClean="0"/>
              <a:t>Hittemetingen</a:t>
            </a:r>
            <a:endParaRPr lang="en-US" sz="2400" dirty="0" smtClean="0"/>
          </a:p>
          <a:p>
            <a:pPr lvl="1" indent="-342900"/>
            <a:r>
              <a:rPr lang="en-US" sz="2400" dirty="0" smtClean="0"/>
              <a:t>Visual Problem </a:t>
            </a:r>
            <a:r>
              <a:rPr lang="en-US" sz="2400" dirty="0" err="1" smtClean="0"/>
              <a:t>Appriasal</a:t>
            </a:r>
            <a:r>
              <a:rPr lang="en-US" sz="2400" dirty="0" smtClean="0"/>
              <a:t> </a:t>
            </a:r>
            <a:r>
              <a:rPr lang="en-US" sz="2400" dirty="0" err="1" smtClean="0"/>
              <a:t>Mijn</a:t>
            </a:r>
            <a:r>
              <a:rPr lang="en-US" sz="2400" dirty="0" smtClean="0"/>
              <a:t> </a:t>
            </a:r>
            <a:r>
              <a:rPr lang="en-US" sz="2400" dirty="0" err="1" smtClean="0"/>
              <a:t>Tuin</a:t>
            </a:r>
            <a:r>
              <a:rPr lang="en-US" sz="2400" dirty="0" smtClean="0"/>
              <a:t> </a:t>
            </a:r>
          </a:p>
          <a:p>
            <a:pPr lvl="1" indent="-342900"/>
            <a:r>
              <a:rPr lang="en-US" sz="2400" dirty="0" smtClean="0"/>
              <a:t>Cocreatie workshops </a:t>
            </a:r>
            <a:r>
              <a:rPr lang="en-US" sz="2400" dirty="0" err="1" smtClean="0"/>
              <a:t>klimaatbestendige</a:t>
            </a:r>
            <a:r>
              <a:rPr lang="en-US" sz="2400" dirty="0" smtClean="0"/>
              <a:t> </a:t>
            </a:r>
            <a:r>
              <a:rPr lang="en-US" sz="2400" dirty="0" err="1" smtClean="0"/>
              <a:t>wijk</a:t>
            </a:r>
            <a:r>
              <a:rPr lang="en-US" sz="2400" dirty="0" smtClean="0"/>
              <a:t> </a:t>
            </a:r>
          </a:p>
          <a:p>
            <a:pPr lvl="1" indent="-342900"/>
            <a:endParaRPr lang="en-US" sz="2400" dirty="0"/>
          </a:p>
          <a:p>
            <a:r>
              <a:rPr lang="en-US" sz="2400" dirty="0" err="1" smtClean="0"/>
              <a:t>Vooruitblik</a:t>
            </a:r>
            <a:r>
              <a:rPr lang="en-US" sz="2400" dirty="0" smtClean="0"/>
              <a:t> </a:t>
            </a:r>
            <a:r>
              <a:rPr lang="en-US" sz="2400" dirty="0" err="1" smtClean="0"/>
              <a:t>afronding</a:t>
            </a:r>
            <a:r>
              <a:rPr lang="en-US" sz="2400" dirty="0" smtClean="0"/>
              <a:t> project</a:t>
            </a:r>
            <a:endParaRPr lang="en-US" sz="2400" dirty="0"/>
          </a:p>
        </p:txBody>
      </p:sp>
    </p:spTree>
    <p:extLst>
      <p:ext uri="{BB962C8B-B14F-4D97-AF65-F5344CB8AC3E}">
        <p14:creationId xmlns:p14="http://schemas.microsoft.com/office/powerpoint/2010/main" val="32156117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Burgerparticipatie</a:t>
            </a:r>
            <a:r>
              <a:rPr lang="en-US" dirty="0" smtClean="0"/>
              <a:t> in Klimaatadaptatie (RAAK </a:t>
            </a:r>
            <a:r>
              <a:rPr lang="en-US" dirty="0" err="1" smtClean="0"/>
              <a:t>Publiek</a:t>
            </a:r>
            <a:r>
              <a:rPr lang="en-US" dirty="0" smtClean="0"/>
              <a:t>)</a:t>
            </a:r>
            <a:endParaRPr lang="en-US" dirty="0"/>
          </a:p>
        </p:txBody>
      </p:sp>
      <p:sp>
        <p:nvSpPr>
          <p:cNvPr id="4" name="Content Placeholder 3"/>
          <p:cNvSpPr>
            <a:spLocks noGrp="1"/>
          </p:cNvSpPr>
          <p:nvPr>
            <p:ph idx="12"/>
          </p:nvPr>
        </p:nvSpPr>
        <p:spPr>
          <a:xfrm>
            <a:off x="884585" y="1773936"/>
            <a:ext cx="10573246" cy="4398264"/>
          </a:xfrm>
        </p:spPr>
        <p:txBody>
          <a:bodyPr>
            <a:normAutofit/>
          </a:bodyPr>
          <a:lstStyle/>
          <a:p>
            <a:pPr marL="0" indent="0" algn="ctr">
              <a:lnSpc>
                <a:spcPct val="100000"/>
              </a:lnSpc>
              <a:spcBef>
                <a:spcPts val="0"/>
              </a:spcBef>
              <a:buNone/>
            </a:pPr>
            <a:r>
              <a:rPr lang="nl-NL" b="1" dirty="0">
                <a:solidFill>
                  <a:schemeClr val="accent1">
                    <a:lumMod val="75000"/>
                  </a:schemeClr>
                </a:solidFill>
              </a:rPr>
              <a:t>Hoofdvraag:</a:t>
            </a:r>
            <a:endParaRPr lang="nl-NL" dirty="0">
              <a:solidFill>
                <a:schemeClr val="accent1">
                  <a:lumMod val="75000"/>
                </a:schemeClr>
              </a:solidFill>
            </a:endParaRPr>
          </a:p>
          <a:p>
            <a:pPr marL="0" indent="0" algn="ctr">
              <a:lnSpc>
                <a:spcPct val="100000"/>
              </a:lnSpc>
              <a:spcBef>
                <a:spcPts val="0"/>
              </a:spcBef>
              <a:buNone/>
            </a:pPr>
            <a:endParaRPr lang="nl-NL" dirty="0">
              <a:solidFill>
                <a:schemeClr val="accent1">
                  <a:lumMod val="75000"/>
                </a:schemeClr>
              </a:solidFill>
            </a:endParaRPr>
          </a:p>
          <a:p>
            <a:pPr marL="0" indent="0" algn="ctr">
              <a:lnSpc>
                <a:spcPct val="100000"/>
              </a:lnSpc>
              <a:spcBef>
                <a:spcPts val="0"/>
              </a:spcBef>
              <a:buNone/>
            </a:pPr>
            <a:r>
              <a:rPr lang="nl-NL" b="1" dirty="0">
                <a:solidFill>
                  <a:schemeClr val="accent1">
                    <a:lumMod val="75000"/>
                  </a:schemeClr>
                </a:solidFill>
              </a:rPr>
              <a:t>Hoe kunnen professionals van gemeenten en </a:t>
            </a:r>
            <a:r>
              <a:rPr lang="nl-NL" b="1" dirty="0" smtClean="0">
                <a:solidFill>
                  <a:schemeClr val="accent1">
                    <a:lumMod val="75000"/>
                  </a:schemeClr>
                </a:solidFill>
              </a:rPr>
              <a:t>waterschappen</a:t>
            </a:r>
          </a:p>
          <a:p>
            <a:pPr marL="0" indent="0" algn="ctr">
              <a:lnSpc>
                <a:spcPct val="100000"/>
              </a:lnSpc>
              <a:spcBef>
                <a:spcPts val="0"/>
              </a:spcBef>
              <a:buNone/>
            </a:pPr>
            <a:r>
              <a:rPr lang="nl-NL" b="1" dirty="0" smtClean="0">
                <a:solidFill>
                  <a:schemeClr val="accent1">
                    <a:lumMod val="75000"/>
                  </a:schemeClr>
                </a:solidFill>
              </a:rPr>
              <a:t> </a:t>
            </a:r>
            <a:r>
              <a:rPr lang="nl-NL" b="1" dirty="0">
                <a:solidFill>
                  <a:schemeClr val="accent1">
                    <a:lumMod val="75000"/>
                  </a:schemeClr>
                </a:solidFill>
              </a:rPr>
              <a:t>met inzet van burgers klimaatadaptatie in stedelijk gebied in praktijk brengen?</a:t>
            </a:r>
          </a:p>
          <a:p>
            <a:pPr algn="ctr">
              <a:lnSpc>
                <a:spcPct val="100000"/>
              </a:lnSpc>
              <a:spcBef>
                <a:spcPts val="0"/>
              </a:spcBef>
            </a:pPr>
            <a:endParaRPr lang="nl-NL" dirty="0" smtClean="0">
              <a:solidFill>
                <a:schemeClr val="bg2">
                  <a:lumMod val="50000"/>
                </a:schemeClr>
              </a:solidFill>
            </a:endParaRPr>
          </a:p>
          <a:p>
            <a:pPr marL="0" indent="0" algn="ctr">
              <a:lnSpc>
                <a:spcPct val="100000"/>
              </a:lnSpc>
              <a:spcBef>
                <a:spcPts val="0"/>
              </a:spcBef>
              <a:buNone/>
            </a:pPr>
            <a:r>
              <a:rPr lang="nl-NL" b="1" dirty="0" smtClean="0">
                <a:solidFill>
                  <a:schemeClr val="bg2">
                    <a:lumMod val="50000"/>
                  </a:schemeClr>
                </a:solidFill>
              </a:rPr>
              <a:t>Onderzoek naar:</a:t>
            </a:r>
            <a:endParaRPr lang="nl-NL" b="1" dirty="0">
              <a:solidFill>
                <a:schemeClr val="bg2">
                  <a:lumMod val="50000"/>
                </a:schemeClr>
              </a:solidFill>
            </a:endParaRPr>
          </a:p>
          <a:p>
            <a:pPr algn="ctr">
              <a:lnSpc>
                <a:spcPct val="100000"/>
              </a:lnSpc>
              <a:spcBef>
                <a:spcPts val="0"/>
              </a:spcBef>
            </a:pPr>
            <a:r>
              <a:rPr lang="nl-NL" dirty="0">
                <a:solidFill>
                  <a:schemeClr val="bg2">
                    <a:lumMod val="50000"/>
                  </a:schemeClr>
                </a:solidFill>
              </a:rPr>
              <a:t>effecten op microniveau (straten/gebouwen)</a:t>
            </a:r>
          </a:p>
          <a:p>
            <a:pPr algn="ctr">
              <a:lnSpc>
                <a:spcPct val="100000"/>
              </a:lnSpc>
              <a:spcBef>
                <a:spcPts val="0"/>
              </a:spcBef>
            </a:pPr>
            <a:r>
              <a:rPr lang="nl-NL" dirty="0">
                <a:solidFill>
                  <a:schemeClr val="bg2">
                    <a:lumMod val="50000"/>
                  </a:schemeClr>
                </a:solidFill>
              </a:rPr>
              <a:t>lokale ervaringen en beleving door burgers</a:t>
            </a:r>
          </a:p>
          <a:p>
            <a:pPr algn="ctr">
              <a:lnSpc>
                <a:spcPct val="100000"/>
              </a:lnSpc>
              <a:spcBef>
                <a:spcPts val="0"/>
              </a:spcBef>
            </a:pPr>
            <a:r>
              <a:rPr lang="nl-NL" dirty="0">
                <a:solidFill>
                  <a:schemeClr val="bg2">
                    <a:lumMod val="50000"/>
                  </a:schemeClr>
                </a:solidFill>
              </a:rPr>
              <a:t>hoe burgers betrokken kunnen worden</a:t>
            </a:r>
          </a:p>
          <a:p>
            <a:pPr marL="0" indent="0" algn="ctr">
              <a:lnSpc>
                <a:spcPct val="100000"/>
              </a:lnSpc>
              <a:spcBef>
                <a:spcPts val="0"/>
              </a:spcBef>
              <a:buNone/>
            </a:pPr>
            <a:endParaRPr lang="en-US" dirty="0"/>
          </a:p>
          <a:p>
            <a:pPr marL="0" indent="0" algn="ctr">
              <a:lnSpc>
                <a:spcPct val="100000"/>
              </a:lnSpc>
              <a:spcBef>
                <a:spcPts val="0"/>
              </a:spcBef>
              <a:buNone/>
            </a:pPr>
            <a:r>
              <a:rPr lang="nl-NL" b="1" dirty="0">
                <a:solidFill>
                  <a:schemeClr val="accent1">
                    <a:lumMod val="75000"/>
                  </a:schemeClr>
                </a:solidFill>
              </a:rPr>
              <a:t>Resultaat</a:t>
            </a:r>
            <a:r>
              <a:rPr lang="nl-NL" b="1" dirty="0" smtClean="0">
                <a:solidFill>
                  <a:schemeClr val="accent1">
                    <a:lumMod val="75000"/>
                  </a:schemeClr>
                </a:solidFill>
              </a:rPr>
              <a:t>:</a:t>
            </a:r>
          </a:p>
          <a:p>
            <a:pPr marL="0" indent="0" algn="ctr">
              <a:lnSpc>
                <a:spcPct val="100000"/>
              </a:lnSpc>
              <a:spcBef>
                <a:spcPts val="0"/>
              </a:spcBef>
              <a:buNone/>
            </a:pPr>
            <a:endParaRPr lang="nl-NL" dirty="0">
              <a:solidFill>
                <a:schemeClr val="accent1">
                  <a:lumMod val="75000"/>
                </a:schemeClr>
              </a:solidFill>
            </a:endParaRPr>
          </a:p>
          <a:p>
            <a:pPr marL="0" indent="0" algn="ctr">
              <a:lnSpc>
                <a:spcPct val="100000"/>
              </a:lnSpc>
              <a:spcBef>
                <a:spcPts val="0"/>
              </a:spcBef>
              <a:buNone/>
            </a:pPr>
            <a:r>
              <a:rPr lang="nl-NL" b="1" dirty="0" smtClean="0">
                <a:solidFill>
                  <a:schemeClr val="accent1">
                    <a:lumMod val="75000"/>
                  </a:schemeClr>
                </a:solidFill>
              </a:rPr>
              <a:t>Werkwijze </a:t>
            </a:r>
            <a:r>
              <a:rPr lang="nl-NL" b="1" dirty="0">
                <a:solidFill>
                  <a:schemeClr val="accent1">
                    <a:lumMod val="75000"/>
                  </a:schemeClr>
                </a:solidFill>
              </a:rPr>
              <a:t>/ handreiking burgerparticipatie </a:t>
            </a:r>
          </a:p>
          <a:p>
            <a:pPr marL="0" indent="0">
              <a:spcBef>
                <a:spcPts val="0"/>
              </a:spcBef>
              <a:buNone/>
            </a:pPr>
            <a:endParaRPr lang="nl-NL" sz="1800" dirty="0">
              <a:solidFill>
                <a:schemeClr val="accent1">
                  <a:lumMod val="75000"/>
                </a:schemeClr>
              </a:solidFill>
            </a:endParaRPr>
          </a:p>
          <a:p>
            <a:pPr marL="0" indent="0">
              <a:spcBef>
                <a:spcPts val="0"/>
              </a:spcBef>
              <a:buNone/>
            </a:pPr>
            <a:endParaRPr lang="nl-NL" sz="1800" dirty="0"/>
          </a:p>
          <a:p>
            <a:endParaRPr lang="en-US" dirty="0"/>
          </a:p>
        </p:txBody>
      </p:sp>
    </p:spTree>
    <p:extLst>
      <p:ext uri="{BB962C8B-B14F-4D97-AF65-F5344CB8AC3E}">
        <p14:creationId xmlns:p14="http://schemas.microsoft.com/office/powerpoint/2010/main" val="2723464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DA2A8D6B-9610-4286-9CE3-1A5AC88B76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175" y="798818"/>
            <a:ext cx="8980294" cy="5987263"/>
          </a:xfrm>
          <a:prstGeom prst="rect">
            <a:avLst/>
          </a:prstGeom>
        </p:spPr>
      </p:pic>
      <p:sp>
        <p:nvSpPr>
          <p:cNvPr id="4" name="Title 3"/>
          <p:cNvSpPr>
            <a:spLocks noGrp="1"/>
          </p:cNvSpPr>
          <p:nvPr>
            <p:ph type="title"/>
          </p:nvPr>
        </p:nvSpPr>
        <p:spPr>
          <a:xfrm>
            <a:off x="553175" y="254139"/>
            <a:ext cx="10573247" cy="457200"/>
          </a:xfrm>
        </p:spPr>
        <p:txBody>
          <a:bodyPr/>
          <a:lstStyle/>
          <a:p>
            <a:r>
              <a:rPr lang="en-US" dirty="0"/>
              <a:t>11 Living Labs in 5 </a:t>
            </a:r>
            <a:r>
              <a:rPr lang="en-US" dirty="0" err="1"/>
              <a:t>gemeenten</a:t>
            </a:r>
            <a:r>
              <a:rPr lang="en-US" dirty="0"/>
              <a:t/>
            </a:r>
            <a:br>
              <a:rPr lang="en-US" dirty="0"/>
            </a:br>
            <a:endParaRPr lang="en-US" dirty="0"/>
          </a:p>
        </p:txBody>
      </p:sp>
    </p:spTree>
    <p:extLst>
      <p:ext uri="{BB962C8B-B14F-4D97-AF65-F5344CB8AC3E}">
        <p14:creationId xmlns:p14="http://schemas.microsoft.com/office/powerpoint/2010/main" val="934770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6063" y="1363579"/>
            <a:ext cx="11133221" cy="646331"/>
          </a:xfrm>
          <a:prstGeom prst="rect">
            <a:avLst/>
          </a:prstGeom>
          <a:noFill/>
        </p:spPr>
        <p:txBody>
          <a:bodyPr wrap="square" rtlCol="0">
            <a:spAutoFit/>
          </a:bodyPr>
          <a:lstStyle/>
          <a:p>
            <a:pPr marL="285750" lvl="0" indent="-285750">
              <a:buFont typeface="Arial" panose="020B0604020202020204" pitchFamily="34" charset="0"/>
              <a:buChar char="•"/>
            </a:pPr>
            <a:endParaRPr lang="en-US" dirty="0"/>
          </a:p>
          <a:p>
            <a:endParaRPr lang="en-US" dirty="0"/>
          </a:p>
        </p:txBody>
      </p:sp>
      <p:sp>
        <p:nvSpPr>
          <p:cNvPr id="2" name="Title 1"/>
          <p:cNvSpPr>
            <a:spLocks noGrp="1"/>
          </p:cNvSpPr>
          <p:nvPr>
            <p:ph type="title"/>
          </p:nvPr>
        </p:nvSpPr>
        <p:spPr/>
        <p:txBody>
          <a:bodyPr/>
          <a:lstStyle/>
          <a:p>
            <a:r>
              <a:rPr lang="en-US" dirty="0" err="1" smtClean="0"/>
              <a:t>Activiteiten</a:t>
            </a:r>
            <a:r>
              <a:rPr lang="en-US" dirty="0" smtClean="0"/>
              <a:t> </a:t>
            </a:r>
            <a:r>
              <a:rPr lang="en-US" dirty="0"/>
              <a:t>in de Living </a:t>
            </a:r>
            <a:r>
              <a:rPr lang="en-US" dirty="0" smtClean="0"/>
              <a:t>labs</a:t>
            </a:r>
            <a:endParaRPr lang="en-US" dirty="0"/>
          </a:p>
        </p:txBody>
      </p:sp>
      <p:sp>
        <p:nvSpPr>
          <p:cNvPr id="5" name="Content Placeholder 4"/>
          <p:cNvSpPr>
            <a:spLocks noGrp="1"/>
          </p:cNvSpPr>
          <p:nvPr>
            <p:ph idx="12"/>
          </p:nvPr>
        </p:nvSpPr>
        <p:spPr>
          <a:xfrm>
            <a:off x="786063" y="1686744"/>
            <a:ext cx="11034699" cy="5147353"/>
          </a:xfrm>
        </p:spPr>
        <p:txBody>
          <a:bodyPr>
            <a:normAutofit/>
          </a:bodyPr>
          <a:lstStyle/>
          <a:p>
            <a:pPr marL="285750" indent="-285750"/>
            <a:r>
              <a:rPr lang="nl-NL" sz="2400" dirty="0" smtClean="0"/>
              <a:t>(Participatieve) metingen microklimaat </a:t>
            </a:r>
            <a:r>
              <a:rPr lang="nl-NL" sz="2400" dirty="0"/>
              <a:t>in de </a:t>
            </a:r>
            <a:r>
              <a:rPr lang="nl-NL" sz="2400" dirty="0" smtClean="0"/>
              <a:t>wijk</a:t>
            </a:r>
          </a:p>
          <a:p>
            <a:pPr marL="742950" lvl="1" indent="-285750"/>
            <a:r>
              <a:rPr lang="en-US" sz="2400" dirty="0" err="1" smtClean="0"/>
              <a:t>Hitte-eiland</a:t>
            </a:r>
            <a:r>
              <a:rPr lang="en-US" sz="2400" dirty="0" smtClean="0"/>
              <a:t> effect in het </a:t>
            </a:r>
            <a:r>
              <a:rPr lang="en-US" sz="2400" dirty="0" err="1" smtClean="0"/>
              <a:t>stedelijk</a:t>
            </a:r>
            <a:r>
              <a:rPr lang="en-US" sz="2400" dirty="0" smtClean="0"/>
              <a:t> </a:t>
            </a:r>
            <a:r>
              <a:rPr lang="en-US" sz="2400" dirty="0" err="1" smtClean="0"/>
              <a:t>gebied</a:t>
            </a:r>
            <a:endParaRPr lang="en-US" sz="2400" dirty="0" smtClean="0"/>
          </a:p>
          <a:p>
            <a:pPr marL="742950" lvl="1" indent="-285750"/>
            <a:r>
              <a:rPr lang="en-US" sz="2400" dirty="0" err="1" smtClean="0"/>
              <a:t>Metingen</a:t>
            </a:r>
            <a:r>
              <a:rPr lang="en-US" sz="2400" dirty="0" smtClean="0"/>
              <a:t> </a:t>
            </a:r>
            <a:r>
              <a:rPr lang="en-US" sz="2400" dirty="0"/>
              <a:t>in de </a:t>
            </a:r>
            <a:r>
              <a:rPr lang="en-US" sz="2400" dirty="0" err="1"/>
              <a:t>wijk</a:t>
            </a:r>
            <a:r>
              <a:rPr lang="en-US" sz="2400" dirty="0"/>
              <a:t> (climate scans)</a:t>
            </a:r>
          </a:p>
          <a:p>
            <a:pPr marL="742950" lvl="1" indent="-285750"/>
            <a:r>
              <a:rPr lang="en-US" sz="2400" dirty="0" err="1"/>
              <a:t>Metingen</a:t>
            </a:r>
            <a:r>
              <a:rPr lang="en-US" sz="2400" dirty="0"/>
              <a:t> in </a:t>
            </a:r>
            <a:r>
              <a:rPr lang="en-US" sz="2400" dirty="0" smtClean="0"/>
              <a:t>de </a:t>
            </a:r>
            <a:r>
              <a:rPr lang="en-US" sz="2400" dirty="0" err="1" smtClean="0"/>
              <a:t>woning</a:t>
            </a:r>
            <a:endParaRPr lang="en-US" sz="2400" dirty="0"/>
          </a:p>
          <a:p>
            <a:pPr marL="285750" lvl="0" indent="-285750"/>
            <a:r>
              <a:rPr lang="nl-NL" sz="2400" dirty="0"/>
              <a:t>Beelden </a:t>
            </a:r>
            <a:r>
              <a:rPr lang="nl-NL" sz="2400" dirty="0" smtClean="0"/>
              <a:t>inwoners met ideeën en</a:t>
            </a:r>
            <a:r>
              <a:rPr lang="nl-NL" sz="2400" dirty="0"/>
              <a:t> afwegingen </a:t>
            </a:r>
            <a:r>
              <a:rPr lang="nl-NL" sz="2400" dirty="0" smtClean="0"/>
              <a:t>over </a:t>
            </a:r>
            <a:r>
              <a:rPr lang="nl-NL" sz="2400" dirty="0"/>
              <a:t>de eigen tuin (VPA Mijn tuin)</a:t>
            </a:r>
            <a:endParaRPr lang="en-US" sz="2400" dirty="0"/>
          </a:p>
          <a:p>
            <a:pPr marL="285750" lvl="0" indent="-285750"/>
            <a:r>
              <a:rPr lang="nl-NL" sz="2400" dirty="0"/>
              <a:t>Cocreatie voor een klimaatbestendige </a:t>
            </a:r>
            <a:r>
              <a:rPr lang="nl-NL" sz="2400" dirty="0" smtClean="0"/>
              <a:t>wijk</a:t>
            </a:r>
          </a:p>
          <a:p>
            <a:pPr marL="0" lvl="0" indent="0">
              <a:buNone/>
            </a:pPr>
            <a:endParaRPr lang="nl-NL" sz="2400" dirty="0"/>
          </a:p>
          <a:p>
            <a:pPr marL="0" lvl="0" indent="0">
              <a:buNone/>
            </a:pPr>
            <a:r>
              <a:rPr lang="nl-NL" sz="2400" b="1" dirty="0" smtClean="0"/>
              <a:t>Vorige </a:t>
            </a:r>
            <a:r>
              <a:rPr lang="nl-NL" sz="2400" b="1" dirty="0"/>
              <a:t>consortiumbijeenkomst, april </a:t>
            </a:r>
            <a:r>
              <a:rPr lang="nl-NL" sz="2400" b="1" dirty="0" smtClean="0"/>
              <a:t>2020:</a:t>
            </a:r>
          </a:p>
          <a:p>
            <a:r>
              <a:rPr lang="nl-NL" sz="2400" dirty="0" smtClean="0"/>
              <a:t>Wijkanalyses op basis van typologie, fysieke en sociale aspecten</a:t>
            </a:r>
            <a:endParaRPr lang="nl-NL" sz="2400" dirty="0"/>
          </a:p>
          <a:p>
            <a:pPr marL="285750" lvl="0" indent="-285750"/>
            <a:r>
              <a:rPr lang="nl-NL" sz="2400" dirty="0" smtClean="0"/>
              <a:t>City </a:t>
            </a:r>
            <a:r>
              <a:rPr lang="nl-NL" sz="2400" dirty="0" err="1"/>
              <a:t>c</a:t>
            </a:r>
            <a:r>
              <a:rPr lang="nl-NL" sz="2400" dirty="0" err="1" smtClean="0"/>
              <a:t>limate</a:t>
            </a:r>
            <a:r>
              <a:rPr lang="nl-NL" sz="2400" dirty="0" smtClean="0"/>
              <a:t> </a:t>
            </a:r>
            <a:r>
              <a:rPr lang="nl-NL" sz="2400" dirty="0"/>
              <a:t>scans </a:t>
            </a:r>
            <a:r>
              <a:rPr lang="nl-NL" sz="2400" dirty="0" smtClean="0"/>
              <a:t>met </a:t>
            </a:r>
            <a:r>
              <a:rPr lang="nl-NL" sz="2400" dirty="0"/>
              <a:t>toegankelijke technieken en data, </a:t>
            </a:r>
            <a:endParaRPr lang="nl-NL" sz="2400" dirty="0" smtClean="0"/>
          </a:p>
          <a:p>
            <a:pPr marL="285750" lvl="0" indent="-285750"/>
            <a:r>
              <a:rPr lang="nl-NL" sz="2400" dirty="0" smtClean="0"/>
              <a:t>Beleving </a:t>
            </a:r>
            <a:r>
              <a:rPr lang="nl-NL" sz="2400" dirty="0"/>
              <a:t>van inwoners van extreem weer en klimaatadaptatie </a:t>
            </a:r>
          </a:p>
          <a:p>
            <a:endParaRPr lang="en-US" dirty="0"/>
          </a:p>
        </p:txBody>
      </p:sp>
    </p:spTree>
    <p:extLst>
      <p:ext uri="{BB962C8B-B14F-4D97-AF65-F5344CB8AC3E}">
        <p14:creationId xmlns:p14="http://schemas.microsoft.com/office/powerpoint/2010/main" val="34149148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2882_Powerpoint-sjabloon_VHL_E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2760_powerpoint-template_vhl_new_2016-2 [Read-Only]" id="{C6A5B4D4-0160-481F-8209-5C596FC9E026}" vid="{9D48CA3D-2A99-4C67-BB0D-4EA74D49E05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2CC3D79FC7A1478C49B81ED9F09E29" ma:contentTypeVersion="13" ma:contentTypeDescription="Create a new document." ma:contentTypeScope="" ma:versionID="c469df5c129e60b98d1b414628253b7f">
  <xsd:schema xmlns:xsd="http://www.w3.org/2001/XMLSchema" xmlns:xs="http://www.w3.org/2001/XMLSchema" xmlns:p="http://schemas.microsoft.com/office/2006/metadata/properties" xmlns:ns3="086debcc-09eb-4bc4-9351-0593f957e480" xmlns:ns4="dae032ea-9dd6-49dc-a849-5b4963070bc5" targetNamespace="http://schemas.microsoft.com/office/2006/metadata/properties" ma:root="true" ma:fieldsID="da0e26f1023b19f573bd96b2f5fc6254" ns3:_="" ns4:_="">
    <xsd:import namespace="086debcc-09eb-4bc4-9351-0593f957e480"/>
    <xsd:import namespace="dae032ea-9dd6-49dc-a849-5b4963070bc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6debcc-09eb-4bc4-9351-0593f957e4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ae032ea-9dd6-49dc-a849-5b4963070bc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F7616D-3AEC-48A4-A1F2-0479A35E13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6debcc-09eb-4bc4-9351-0593f957e480"/>
    <ds:schemaRef ds:uri="dae032ea-9dd6-49dc-a849-5b4963070b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956F37-9BE1-46BA-8A13-E3E6298C9C47}">
  <ds:schemaRefs>
    <ds:schemaRef ds:uri="086debcc-09eb-4bc4-9351-0593f957e480"/>
    <ds:schemaRef ds:uri="http://purl.org/dc/terms/"/>
    <ds:schemaRef ds:uri="http://schemas.microsoft.com/office/infopath/2007/PartnerControls"/>
    <ds:schemaRef ds:uri="http://www.w3.org/XML/1998/namespace"/>
    <ds:schemaRef ds:uri="dae032ea-9dd6-49dc-a849-5b4963070bc5"/>
    <ds:schemaRef ds:uri="http://schemas.microsoft.com/office/2006/documentManagement/types"/>
    <ds:schemaRef ds:uri="http://purl.org/dc/elements/1.1/"/>
    <ds:schemaRef ds:uri="http://purl.org/dc/dcmityp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3FCC38F4-4B85-4BF7-AC16-B03BD2211C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2888</TotalTime>
  <Words>2111</Words>
  <Application>Microsoft Office PowerPoint</Application>
  <PresentationFormat>Widescreen</PresentationFormat>
  <Paragraphs>239</Paragraphs>
  <Slides>27</Slides>
  <Notes>19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Arial</vt:lpstr>
      <vt:lpstr>Calibri</vt:lpstr>
      <vt:lpstr>Calibri Light</vt:lpstr>
      <vt:lpstr>Cambria</vt:lpstr>
      <vt:lpstr>ＭＳ 明朝</vt:lpstr>
      <vt:lpstr>Symbol</vt:lpstr>
      <vt:lpstr>Times New Roman</vt:lpstr>
      <vt:lpstr>Office Theme</vt:lpstr>
      <vt:lpstr>12882_Powerpoint-sjabloon_VHL_ENG</vt:lpstr>
      <vt:lpstr>(welkom in Leeuwarden)   we beginnen om 9.15</vt:lpstr>
      <vt:lpstr>Raak Publiek Burgerparticipatie in Klimaatadaptatie</vt:lpstr>
      <vt:lpstr>Met wie zijn we?</vt:lpstr>
      <vt:lpstr>Programma </vt:lpstr>
      <vt:lpstr>PowerPoint Presentation</vt:lpstr>
      <vt:lpstr>Burgerparticipatie in Klimaatadaptatie 3-12-2020</vt:lpstr>
      <vt:lpstr>Burgerparticipatie in Klimaatadaptatie (RAAK Publiek)</vt:lpstr>
      <vt:lpstr>11 Living Labs in 5 gemeenten </vt:lpstr>
      <vt:lpstr>Activiteiten in de Living labs</vt:lpstr>
      <vt:lpstr>Hitte-eilandeffect (nacht) stedelijk gebied 5-17 augustus 2020 </vt:lpstr>
      <vt:lpstr>Dashboard</vt:lpstr>
      <vt:lpstr>Gevoelstemperatuur: PET (Physiological Equivalent Temperature) </vt:lpstr>
      <vt:lpstr>PowerPoint Presentation</vt:lpstr>
      <vt:lpstr>PowerPoint Presentation</vt:lpstr>
      <vt:lpstr>Temperatuurmetingen in (bijna) 100 woningen</vt:lpstr>
      <vt:lpstr>Temperatuur metingen woningen</vt:lpstr>
      <vt:lpstr>Temperatuur metingen woningen</vt:lpstr>
      <vt:lpstr>Visual Problem Appraisal (VPA), burgers spreken over de tuin</vt:lpstr>
      <vt:lpstr>Cocreatie workshops</vt:lpstr>
      <vt:lpstr>E-participatie voor routekaart klimaatbestendige wijk</vt:lpstr>
      <vt:lpstr>Cocreatie voor klimaatbestendige wijken (concept) </vt:lpstr>
      <vt:lpstr>Tot slot </vt:lpstr>
      <vt:lpstr>Beoogd tijdspad  </vt:lpstr>
      <vt:lpstr>PowerPoint Presentation</vt:lpstr>
      <vt:lpstr>Cases in parallelsessies</vt:lpstr>
      <vt:lpstr>Parallelsessies</vt:lpstr>
      <vt:lpstr>Meer over het project: bpika.hz.nl (website) </vt:lpstr>
    </vt:vector>
  </TitlesOfParts>
  <Company>HZ University Of Applied Sciences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Stuurgroep BPIKA</dc:title>
  <dc:creator>Jean-Marie Buijs</dc:creator>
  <cp:lastModifiedBy>J.A. van den Heuvel</cp:lastModifiedBy>
  <cp:revision>126</cp:revision>
  <dcterms:created xsi:type="dcterms:W3CDTF">2020-09-22T09:01:35Z</dcterms:created>
  <dcterms:modified xsi:type="dcterms:W3CDTF">2020-12-19T14:24:21Z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0x010100EA2CC3D79FC7A1478C49B81ED9F09E29</vt:lpwstr>
  </property>
</Properties>
</file>