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75" r:id="rId6"/>
    <p:sldId id="259" r:id="rId7"/>
    <p:sldId id="279" r:id="rId8"/>
    <p:sldId id="281" r:id="rId9"/>
    <p:sldId id="283" r:id="rId10"/>
    <p:sldId id="277" r:id="rId11"/>
    <p:sldId id="264" r:id="rId12"/>
    <p:sldId id="278" r:id="rId13"/>
    <p:sldId id="272" r:id="rId14"/>
    <p:sldId id="267" r:id="rId15"/>
    <p:sldId id="273" r:id="rId16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651535-1791-4C23-A5D0-E27B8CCE7155}" v="42" dt="2020-04-16T06:40:32.8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oop, T.H. (Rick)" userId="0200e8a5-66ea-486c-9c21-0f89faeda629" providerId="ADAL" clId="{3CBD0518-1DCB-4625-A841-7A33D3DAAC67}"/>
    <pc:docChg chg="custSel addSld delSld modSld">
      <pc:chgData name="Heikoop, T.H. (Rick)" userId="0200e8a5-66ea-486c-9c21-0f89faeda629" providerId="ADAL" clId="{3CBD0518-1DCB-4625-A841-7A33D3DAAC67}" dt="2020-04-16T06:41:21.526" v="272" actId="1076"/>
      <pc:docMkLst>
        <pc:docMk/>
      </pc:docMkLst>
      <pc:sldChg chg="modSp">
        <pc:chgData name="Heikoop, T.H. (Rick)" userId="0200e8a5-66ea-486c-9c21-0f89faeda629" providerId="ADAL" clId="{3CBD0518-1DCB-4625-A841-7A33D3DAAC67}" dt="2020-04-16T06:38:41.158" v="131" actId="20577"/>
        <pc:sldMkLst>
          <pc:docMk/>
          <pc:sldMk cId="1139952753" sldId="264"/>
        </pc:sldMkLst>
        <pc:spChg chg="mod">
          <ac:chgData name="Heikoop, T.H. (Rick)" userId="0200e8a5-66ea-486c-9c21-0f89faeda629" providerId="ADAL" clId="{3CBD0518-1DCB-4625-A841-7A33D3DAAC67}" dt="2020-04-16T06:38:41.158" v="131" actId="20577"/>
          <ac:spMkLst>
            <pc:docMk/>
            <pc:sldMk cId="1139952753" sldId="264"/>
            <ac:spMk id="7" creationId="{77FF8E2D-4171-4692-822E-B6B4A4662350}"/>
          </ac:spMkLst>
        </pc:spChg>
      </pc:sldChg>
      <pc:sldChg chg="addSp modSp">
        <pc:chgData name="Heikoop, T.H. (Rick)" userId="0200e8a5-66ea-486c-9c21-0f89faeda629" providerId="ADAL" clId="{3CBD0518-1DCB-4625-A841-7A33D3DAAC67}" dt="2020-04-16T06:41:21.526" v="272" actId="1076"/>
        <pc:sldMkLst>
          <pc:docMk/>
          <pc:sldMk cId="846382813" sldId="267"/>
        </pc:sldMkLst>
        <pc:spChg chg="add mod">
          <ac:chgData name="Heikoop, T.H. (Rick)" userId="0200e8a5-66ea-486c-9c21-0f89faeda629" providerId="ADAL" clId="{3CBD0518-1DCB-4625-A841-7A33D3DAAC67}" dt="2020-04-16T06:41:21.526" v="272" actId="1076"/>
          <ac:spMkLst>
            <pc:docMk/>
            <pc:sldMk cId="846382813" sldId="267"/>
            <ac:spMk id="3" creationId="{DF6D87F1-3504-4055-901A-41C4B26E684E}"/>
          </ac:spMkLst>
        </pc:spChg>
      </pc:sldChg>
      <pc:sldChg chg="modSp">
        <pc:chgData name="Heikoop, T.H. (Rick)" userId="0200e8a5-66ea-486c-9c21-0f89faeda629" providerId="ADAL" clId="{3CBD0518-1DCB-4625-A841-7A33D3DAAC67}" dt="2020-04-16T06:23:03.087" v="0" actId="20577"/>
        <pc:sldMkLst>
          <pc:docMk/>
          <pc:sldMk cId="4117859657" sldId="272"/>
        </pc:sldMkLst>
        <pc:spChg chg="mod">
          <ac:chgData name="Heikoop, T.H. (Rick)" userId="0200e8a5-66ea-486c-9c21-0f89faeda629" providerId="ADAL" clId="{3CBD0518-1DCB-4625-A841-7A33D3DAAC67}" dt="2020-04-16T06:23:03.087" v="0" actId="20577"/>
          <ac:spMkLst>
            <pc:docMk/>
            <pc:sldMk cId="4117859657" sldId="272"/>
            <ac:spMk id="3" creationId="{CEE4B28B-5CD1-434D-BEDC-A2E8CE6F9FB5}"/>
          </ac:spMkLst>
        </pc:spChg>
      </pc:sldChg>
      <pc:sldChg chg="modSp">
        <pc:chgData name="Heikoop, T.H. (Rick)" userId="0200e8a5-66ea-486c-9c21-0f89faeda629" providerId="ADAL" clId="{3CBD0518-1DCB-4625-A841-7A33D3DAAC67}" dt="2020-04-16T06:31:39.799" v="39" actId="20577"/>
        <pc:sldMkLst>
          <pc:docMk/>
          <pc:sldMk cId="461244218" sldId="273"/>
        </pc:sldMkLst>
        <pc:spChg chg="mod">
          <ac:chgData name="Heikoop, T.H. (Rick)" userId="0200e8a5-66ea-486c-9c21-0f89faeda629" providerId="ADAL" clId="{3CBD0518-1DCB-4625-A841-7A33D3DAAC67}" dt="2020-04-16T06:31:39.799" v="39" actId="20577"/>
          <ac:spMkLst>
            <pc:docMk/>
            <pc:sldMk cId="461244218" sldId="273"/>
            <ac:spMk id="3" creationId="{60FC1066-7E6C-4CCF-A2AC-D35748692C5B}"/>
          </ac:spMkLst>
        </pc:spChg>
      </pc:sldChg>
      <pc:sldChg chg="modSp">
        <pc:chgData name="Heikoop, T.H. (Rick)" userId="0200e8a5-66ea-486c-9c21-0f89faeda629" providerId="ADAL" clId="{3CBD0518-1DCB-4625-A841-7A33D3DAAC67}" dt="2020-04-16T06:33:34.605" v="52" actId="20577"/>
        <pc:sldMkLst>
          <pc:docMk/>
          <pc:sldMk cId="525195273" sldId="275"/>
        </pc:sldMkLst>
        <pc:spChg chg="mod">
          <ac:chgData name="Heikoop, T.H. (Rick)" userId="0200e8a5-66ea-486c-9c21-0f89faeda629" providerId="ADAL" clId="{3CBD0518-1DCB-4625-A841-7A33D3DAAC67}" dt="2020-04-16T06:33:34.605" v="52" actId="20577"/>
          <ac:spMkLst>
            <pc:docMk/>
            <pc:sldMk cId="525195273" sldId="275"/>
            <ac:spMk id="3" creationId="{FF88A6BD-7E1D-4506-A5CC-632E62B3CB3D}"/>
          </ac:spMkLst>
        </pc:spChg>
      </pc:sldChg>
      <pc:sldChg chg="modSp">
        <pc:chgData name="Heikoop, T.H. (Rick)" userId="0200e8a5-66ea-486c-9c21-0f89faeda629" providerId="ADAL" clId="{3CBD0518-1DCB-4625-A841-7A33D3DAAC67}" dt="2020-04-16T06:37:55.253" v="121" actId="20577"/>
        <pc:sldMkLst>
          <pc:docMk/>
          <pc:sldMk cId="1103479628" sldId="277"/>
        </pc:sldMkLst>
        <pc:spChg chg="mod">
          <ac:chgData name="Heikoop, T.H. (Rick)" userId="0200e8a5-66ea-486c-9c21-0f89faeda629" providerId="ADAL" clId="{3CBD0518-1DCB-4625-A841-7A33D3DAAC67}" dt="2020-04-16T06:37:55.253" v="121" actId="20577"/>
          <ac:spMkLst>
            <pc:docMk/>
            <pc:sldMk cId="1103479628" sldId="277"/>
            <ac:spMk id="3" creationId="{DDD3909C-287D-4CE2-9CD9-973C0379E340}"/>
          </ac:spMkLst>
        </pc:spChg>
      </pc:sldChg>
      <pc:sldChg chg="addSp modSp">
        <pc:chgData name="Heikoop, T.H. (Rick)" userId="0200e8a5-66ea-486c-9c21-0f89faeda629" providerId="ADAL" clId="{3CBD0518-1DCB-4625-A841-7A33D3DAAC67}" dt="2020-04-16T06:39:55.296" v="200" actId="20577"/>
        <pc:sldMkLst>
          <pc:docMk/>
          <pc:sldMk cId="3636678773" sldId="278"/>
        </pc:sldMkLst>
        <pc:spChg chg="add mod">
          <ac:chgData name="Heikoop, T.H. (Rick)" userId="0200e8a5-66ea-486c-9c21-0f89faeda629" providerId="ADAL" clId="{3CBD0518-1DCB-4625-A841-7A33D3DAAC67}" dt="2020-04-16T06:39:55.296" v="200" actId="20577"/>
          <ac:spMkLst>
            <pc:docMk/>
            <pc:sldMk cId="3636678773" sldId="278"/>
            <ac:spMk id="2" creationId="{B26A036E-7B94-4D61-ABBB-EE092C37E4C7}"/>
          </ac:spMkLst>
        </pc:spChg>
      </pc:sldChg>
      <pc:sldChg chg="modSp">
        <pc:chgData name="Heikoop, T.H. (Rick)" userId="0200e8a5-66ea-486c-9c21-0f89faeda629" providerId="ADAL" clId="{3CBD0518-1DCB-4625-A841-7A33D3DAAC67}" dt="2020-04-16T06:35:08.841" v="53" actId="20577"/>
        <pc:sldMkLst>
          <pc:docMk/>
          <pc:sldMk cId="3692977742" sldId="279"/>
        </pc:sldMkLst>
        <pc:spChg chg="mod">
          <ac:chgData name="Heikoop, T.H. (Rick)" userId="0200e8a5-66ea-486c-9c21-0f89faeda629" providerId="ADAL" clId="{3CBD0518-1DCB-4625-A841-7A33D3DAAC67}" dt="2020-04-16T06:35:08.841" v="53" actId="20577"/>
          <ac:spMkLst>
            <pc:docMk/>
            <pc:sldMk cId="3692977742" sldId="279"/>
            <ac:spMk id="3" creationId="{42205394-EAAF-4258-B60F-8C4B88DFF619}"/>
          </ac:spMkLst>
        </pc:spChg>
      </pc:sldChg>
      <pc:sldChg chg="del">
        <pc:chgData name="Heikoop, T.H. (Rick)" userId="0200e8a5-66ea-486c-9c21-0f89faeda629" providerId="ADAL" clId="{3CBD0518-1DCB-4625-A841-7A33D3DAAC67}" dt="2020-04-16T06:29:33.264" v="7" actId="2696"/>
        <pc:sldMkLst>
          <pc:docMk/>
          <pc:sldMk cId="3784530744" sldId="280"/>
        </pc:sldMkLst>
      </pc:sldChg>
      <pc:sldChg chg="addSp modSp">
        <pc:chgData name="Heikoop, T.H. (Rick)" userId="0200e8a5-66ea-486c-9c21-0f89faeda629" providerId="ADAL" clId="{3CBD0518-1DCB-4625-A841-7A33D3DAAC67}" dt="2020-04-16T06:36:21.017" v="72" actId="20577"/>
        <pc:sldMkLst>
          <pc:docMk/>
          <pc:sldMk cId="1961356413" sldId="281"/>
        </pc:sldMkLst>
        <pc:spChg chg="add mod">
          <ac:chgData name="Heikoop, T.H. (Rick)" userId="0200e8a5-66ea-486c-9c21-0f89faeda629" providerId="ADAL" clId="{3CBD0518-1DCB-4625-A841-7A33D3DAAC67}" dt="2020-04-16T06:36:21.017" v="72" actId="20577"/>
          <ac:spMkLst>
            <pc:docMk/>
            <pc:sldMk cId="1961356413" sldId="281"/>
            <ac:spMk id="4" creationId="{162DF71F-9493-4995-A386-64E4CEB5C531}"/>
          </ac:spMkLst>
        </pc:spChg>
      </pc:sldChg>
      <pc:sldChg chg="add del">
        <pc:chgData name="Heikoop, T.H. (Rick)" userId="0200e8a5-66ea-486c-9c21-0f89faeda629" providerId="ADAL" clId="{3CBD0518-1DCB-4625-A841-7A33D3DAAC67}" dt="2020-04-16T06:26:55.291" v="3" actId="2696"/>
        <pc:sldMkLst>
          <pc:docMk/>
          <pc:sldMk cId="1491761593" sldId="282"/>
        </pc:sldMkLst>
      </pc:sldChg>
      <pc:sldChg chg="addSp modSp add">
        <pc:chgData name="Heikoop, T.H. (Rick)" userId="0200e8a5-66ea-486c-9c21-0f89faeda629" providerId="ADAL" clId="{3CBD0518-1DCB-4625-A841-7A33D3DAAC67}" dt="2020-04-16T06:29:53.651" v="8"/>
        <pc:sldMkLst>
          <pc:docMk/>
          <pc:sldMk cId="499136243" sldId="283"/>
        </pc:sldMkLst>
        <pc:spChg chg="add mod">
          <ac:chgData name="Heikoop, T.H. (Rick)" userId="0200e8a5-66ea-486c-9c21-0f89faeda629" providerId="ADAL" clId="{3CBD0518-1DCB-4625-A841-7A33D3DAAC67}" dt="2020-04-16T06:27:24.920" v="6" actId="208"/>
          <ac:spMkLst>
            <pc:docMk/>
            <pc:sldMk cId="499136243" sldId="283"/>
            <ac:spMk id="2" creationId="{1CE7317A-1BD8-421E-B0C9-FA3E65D1D3F4}"/>
          </ac:spMkLst>
        </pc:spChg>
        <pc:graphicFrameChg chg="mod">
          <ac:chgData name="Heikoop, T.H. (Rick)" userId="0200e8a5-66ea-486c-9c21-0f89faeda629" providerId="ADAL" clId="{3CBD0518-1DCB-4625-A841-7A33D3DAAC67}" dt="2020-04-16T06:29:53.651" v="8"/>
          <ac:graphicFrameMkLst>
            <pc:docMk/>
            <pc:sldMk cId="499136243" sldId="283"/>
            <ac:graphicFrameMk id="6" creationId="{EE96D1A4-6FFF-42F8-AF96-46302136771E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nl-NL"/>
              <a:t>Fysieke kenmerken (Grijsfractie)</a:t>
            </a:r>
          </a:p>
        </c:rich>
      </c:tx>
      <c:layout>
        <c:manualLayout>
          <c:xMode val="edge"/>
          <c:yMode val="edge"/>
          <c:x val="0.317525529485104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>
        <c:manualLayout>
          <c:layoutTarget val="inner"/>
          <c:xMode val="edge"/>
          <c:yMode val="edge"/>
          <c:x val="8.2059462394786856E-2"/>
          <c:y val="0.21071471130297781"/>
          <c:w val="0.79995622762672047"/>
          <c:h val="0.4878502839743686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Publiek grijs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Sheet1!$A$2:$A$12</c:f>
              <c:strCache>
                <c:ptCount val="11"/>
                <c:pt idx="0">
                  <c:v>Gr-PN</c:v>
                </c:pt>
                <c:pt idx="1">
                  <c:v>Gr-PZ</c:v>
                </c:pt>
                <c:pt idx="2">
                  <c:v>Le-Ca</c:v>
                </c:pt>
                <c:pt idx="3">
                  <c:v>Le-St</c:v>
                </c:pt>
                <c:pt idx="4">
                  <c:v>Mi-Bi</c:v>
                </c:pt>
                <c:pt idx="5">
                  <c:v>Mi-MZ</c:v>
                </c:pt>
                <c:pt idx="6">
                  <c:v>Ro-Bh</c:v>
                </c:pt>
                <c:pt idx="7">
                  <c:v>Ro-GIJ</c:v>
                </c:pt>
                <c:pt idx="8">
                  <c:v>Ro-Li</c:v>
                </c:pt>
                <c:pt idx="9">
                  <c:v>VL-OB</c:v>
                </c:pt>
                <c:pt idx="10">
                  <c:v>VL-VZ</c:v>
                </c:pt>
              </c:strCache>
            </c:strRef>
          </c:cat>
          <c:val>
            <c:numRef>
              <c:f>Sheet1!$C$2:$C$12</c:f>
              <c:numCache>
                <c:formatCode>0%</c:formatCode>
                <c:ptCount val="11"/>
                <c:pt idx="0">
                  <c:v>0.65</c:v>
                </c:pt>
                <c:pt idx="1">
                  <c:v>0.5</c:v>
                </c:pt>
                <c:pt idx="2">
                  <c:v>0.82</c:v>
                </c:pt>
                <c:pt idx="3">
                  <c:v>0.39</c:v>
                </c:pt>
                <c:pt idx="4">
                  <c:v>0.52</c:v>
                </c:pt>
                <c:pt idx="5">
                  <c:v>0.33</c:v>
                </c:pt>
                <c:pt idx="6">
                  <c:v>0.93</c:v>
                </c:pt>
                <c:pt idx="7">
                  <c:v>0.75</c:v>
                </c:pt>
                <c:pt idx="8">
                  <c:v>0.81</c:v>
                </c:pt>
                <c:pt idx="9">
                  <c:v>0.71</c:v>
                </c:pt>
                <c:pt idx="10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0C-4F98-8C09-279F5BDE709C}"/>
            </c:ext>
          </c:extLst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Tuin grijs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Sheet1!$A$2:$A$12</c:f>
              <c:strCache>
                <c:ptCount val="11"/>
                <c:pt idx="0">
                  <c:v>Gr-PN</c:v>
                </c:pt>
                <c:pt idx="1">
                  <c:v>Gr-PZ</c:v>
                </c:pt>
                <c:pt idx="2">
                  <c:v>Le-Ca</c:v>
                </c:pt>
                <c:pt idx="3">
                  <c:v>Le-St</c:v>
                </c:pt>
                <c:pt idx="4">
                  <c:v>Mi-Bi</c:v>
                </c:pt>
                <c:pt idx="5">
                  <c:v>Mi-MZ</c:v>
                </c:pt>
                <c:pt idx="6">
                  <c:v>Ro-Bh</c:v>
                </c:pt>
                <c:pt idx="7">
                  <c:v>Ro-GIJ</c:v>
                </c:pt>
                <c:pt idx="8">
                  <c:v>Ro-Li</c:v>
                </c:pt>
                <c:pt idx="9">
                  <c:v>VL-OB</c:v>
                </c:pt>
                <c:pt idx="10">
                  <c:v>VL-VZ</c:v>
                </c:pt>
              </c:strCache>
            </c:strRef>
          </c:cat>
          <c:val>
            <c:numRef>
              <c:f>Sheet1!$E$2:$E$12</c:f>
              <c:numCache>
                <c:formatCode>0%</c:formatCode>
                <c:ptCount val="11"/>
                <c:pt idx="0">
                  <c:v>0.35</c:v>
                </c:pt>
                <c:pt idx="1">
                  <c:v>0.46</c:v>
                </c:pt>
                <c:pt idx="2">
                  <c:v>0.45</c:v>
                </c:pt>
                <c:pt idx="3">
                  <c:v>0.31</c:v>
                </c:pt>
                <c:pt idx="4">
                  <c:v>0.22</c:v>
                </c:pt>
                <c:pt idx="5">
                  <c:v>0.27</c:v>
                </c:pt>
                <c:pt idx="6">
                  <c:v>0.7</c:v>
                </c:pt>
                <c:pt idx="7">
                  <c:v>0.59</c:v>
                </c:pt>
                <c:pt idx="8">
                  <c:v>0.42</c:v>
                </c:pt>
                <c:pt idx="9">
                  <c:v>0.72</c:v>
                </c:pt>
                <c:pt idx="10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0C-4F98-8C09-279F5BDE70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70045327"/>
        <c:axId val="389075375"/>
      </c:barChart>
      <c:catAx>
        <c:axId val="470045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89075375"/>
        <c:crosses val="autoZero"/>
        <c:auto val="1"/>
        <c:lblAlgn val="ctr"/>
        <c:lblOffset val="100"/>
        <c:noMultiLvlLbl val="0"/>
      </c:catAx>
      <c:valAx>
        <c:axId val="38907537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70045327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nl-NL"/>
              <a:t>Sociale kenmerken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>
        <c:manualLayout>
          <c:layoutTarget val="inner"/>
          <c:xMode val="edge"/>
          <c:yMode val="edge"/>
          <c:x val="8.4080984617124599E-2"/>
          <c:y val="0.25001845473738382"/>
          <c:w val="0.77200836350342139"/>
          <c:h val="0.477203653827090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Migratieachtergrond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Sheet2!$A$2:$A$12</c:f>
              <c:strCache>
                <c:ptCount val="11"/>
                <c:pt idx="0">
                  <c:v>Gr-PN</c:v>
                </c:pt>
                <c:pt idx="1">
                  <c:v>Gr-PZ</c:v>
                </c:pt>
                <c:pt idx="2">
                  <c:v>Le-Ca</c:v>
                </c:pt>
                <c:pt idx="3">
                  <c:v>Le-St</c:v>
                </c:pt>
                <c:pt idx="4">
                  <c:v>Mi-Bi</c:v>
                </c:pt>
                <c:pt idx="5">
                  <c:v>Mi-MZ</c:v>
                </c:pt>
                <c:pt idx="6">
                  <c:v>Ro-BH</c:v>
                </c:pt>
                <c:pt idx="7">
                  <c:v>Ro-GIJ</c:v>
                </c:pt>
                <c:pt idx="8">
                  <c:v>Ro-Li</c:v>
                </c:pt>
                <c:pt idx="9">
                  <c:v>VL-OB</c:v>
                </c:pt>
                <c:pt idx="10">
                  <c:v>VL-VZ</c:v>
                </c:pt>
              </c:strCache>
            </c:strRef>
          </c:cat>
          <c:val>
            <c:numRef>
              <c:f>Sheet2!$B$2:$B$12</c:f>
              <c:numCache>
                <c:formatCode>0%</c:formatCode>
                <c:ptCount val="11"/>
                <c:pt idx="0">
                  <c:v>0.41</c:v>
                </c:pt>
                <c:pt idx="1">
                  <c:v>0.36</c:v>
                </c:pt>
                <c:pt idx="2">
                  <c:v>0.21</c:v>
                </c:pt>
                <c:pt idx="3">
                  <c:v>0.08</c:v>
                </c:pt>
                <c:pt idx="4">
                  <c:v>0.2</c:v>
                </c:pt>
                <c:pt idx="5">
                  <c:v>0.22</c:v>
                </c:pt>
                <c:pt idx="6">
                  <c:v>0.77</c:v>
                </c:pt>
                <c:pt idx="7">
                  <c:v>0.47</c:v>
                </c:pt>
                <c:pt idx="8">
                  <c:v>0.46</c:v>
                </c:pt>
                <c:pt idx="9">
                  <c:v>0.24</c:v>
                </c:pt>
                <c:pt idx="1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17-4427-BE23-A213B06665C2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65+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Sheet2!$A$2:$A$12</c:f>
              <c:strCache>
                <c:ptCount val="11"/>
                <c:pt idx="0">
                  <c:v>Gr-PN</c:v>
                </c:pt>
                <c:pt idx="1">
                  <c:v>Gr-PZ</c:v>
                </c:pt>
                <c:pt idx="2">
                  <c:v>Le-Ca</c:v>
                </c:pt>
                <c:pt idx="3">
                  <c:v>Le-St</c:v>
                </c:pt>
                <c:pt idx="4">
                  <c:v>Mi-Bi</c:v>
                </c:pt>
                <c:pt idx="5">
                  <c:v>Mi-MZ</c:v>
                </c:pt>
                <c:pt idx="6">
                  <c:v>Ro-BH</c:v>
                </c:pt>
                <c:pt idx="7">
                  <c:v>Ro-GIJ</c:v>
                </c:pt>
                <c:pt idx="8">
                  <c:v>Ro-Li</c:v>
                </c:pt>
                <c:pt idx="9">
                  <c:v>VL-OB</c:v>
                </c:pt>
                <c:pt idx="10">
                  <c:v>VL-VZ</c:v>
                </c:pt>
              </c:strCache>
            </c:strRef>
          </c:cat>
          <c:val>
            <c:numRef>
              <c:f>Sheet2!$C$2:$C$12</c:f>
              <c:numCache>
                <c:formatCode>0%</c:formatCode>
                <c:ptCount val="11"/>
                <c:pt idx="0">
                  <c:v>0.24</c:v>
                </c:pt>
                <c:pt idx="1">
                  <c:v>0.15</c:v>
                </c:pt>
                <c:pt idx="2">
                  <c:v>0.17</c:v>
                </c:pt>
                <c:pt idx="3">
                  <c:v>0.24</c:v>
                </c:pt>
                <c:pt idx="4">
                  <c:v>0.26</c:v>
                </c:pt>
                <c:pt idx="5">
                  <c:v>0.21</c:v>
                </c:pt>
                <c:pt idx="6">
                  <c:v>0.1</c:v>
                </c:pt>
                <c:pt idx="7">
                  <c:v>0.21</c:v>
                </c:pt>
                <c:pt idx="8">
                  <c:v>0.13</c:v>
                </c:pt>
                <c:pt idx="9">
                  <c:v>0.33</c:v>
                </c:pt>
                <c:pt idx="10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17-4427-BE23-A213B06665C2}"/>
            </c:ext>
          </c:extLst>
        </c:ser>
        <c:ser>
          <c:idx val="2"/>
          <c:order val="2"/>
          <c:tx>
            <c:strRef>
              <c:f>Sheet2!$D$1</c:f>
              <c:strCache>
                <c:ptCount val="1"/>
                <c:pt idx="0">
                  <c:v>Aandeel huur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Sheet2!$A$2:$A$12</c:f>
              <c:strCache>
                <c:ptCount val="11"/>
                <c:pt idx="0">
                  <c:v>Gr-PN</c:v>
                </c:pt>
                <c:pt idx="1">
                  <c:v>Gr-PZ</c:v>
                </c:pt>
                <c:pt idx="2">
                  <c:v>Le-Ca</c:v>
                </c:pt>
                <c:pt idx="3">
                  <c:v>Le-St</c:v>
                </c:pt>
                <c:pt idx="4">
                  <c:v>Mi-Bi</c:v>
                </c:pt>
                <c:pt idx="5">
                  <c:v>Mi-MZ</c:v>
                </c:pt>
                <c:pt idx="6">
                  <c:v>Ro-BH</c:v>
                </c:pt>
                <c:pt idx="7">
                  <c:v>Ro-GIJ</c:v>
                </c:pt>
                <c:pt idx="8">
                  <c:v>Ro-Li</c:v>
                </c:pt>
                <c:pt idx="9">
                  <c:v>VL-OB</c:v>
                </c:pt>
                <c:pt idx="10">
                  <c:v>VL-VZ</c:v>
                </c:pt>
              </c:strCache>
            </c:strRef>
          </c:cat>
          <c:val>
            <c:numRef>
              <c:f>Sheet2!$D$2:$D$12</c:f>
              <c:numCache>
                <c:formatCode>0%</c:formatCode>
                <c:ptCount val="11"/>
                <c:pt idx="0">
                  <c:v>0.75</c:v>
                </c:pt>
                <c:pt idx="1">
                  <c:v>0.76</c:v>
                </c:pt>
                <c:pt idx="2">
                  <c:v>0.56999999999999995</c:v>
                </c:pt>
                <c:pt idx="3">
                  <c:v>0.26</c:v>
                </c:pt>
                <c:pt idx="4">
                  <c:v>0.48</c:v>
                </c:pt>
                <c:pt idx="5">
                  <c:v>0.33</c:v>
                </c:pt>
                <c:pt idx="6">
                  <c:v>0.79</c:v>
                </c:pt>
                <c:pt idx="7">
                  <c:v>0.66</c:v>
                </c:pt>
                <c:pt idx="8">
                  <c:v>0.61</c:v>
                </c:pt>
                <c:pt idx="9">
                  <c:v>0.57999999999999996</c:v>
                </c:pt>
                <c:pt idx="10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17-4427-BE23-A213B06665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58695295"/>
        <c:axId val="570866943"/>
      </c:barChart>
      <c:lineChart>
        <c:grouping val="standard"/>
        <c:varyColors val="0"/>
        <c:ser>
          <c:idx val="3"/>
          <c:order val="3"/>
          <c:tx>
            <c:strRef>
              <c:f>Sheet2!$E$1</c:f>
              <c:strCache>
                <c:ptCount val="1"/>
                <c:pt idx="0">
                  <c:v>Gemiddeld inkomen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Sheet2!$A$2:$A$12</c:f>
              <c:strCache>
                <c:ptCount val="11"/>
                <c:pt idx="0">
                  <c:v>Gr-PN</c:v>
                </c:pt>
                <c:pt idx="1">
                  <c:v>Gr-PZ</c:v>
                </c:pt>
                <c:pt idx="2">
                  <c:v>Le-Ca</c:v>
                </c:pt>
                <c:pt idx="3">
                  <c:v>Le-St</c:v>
                </c:pt>
                <c:pt idx="4">
                  <c:v>Mi-Bi</c:v>
                </c:pt>
                <c:pt idx="5">
                  <c:v>Mi-MZ</c:v>
                </c:pt>
                <c:pt idx="6">
                  <c:v>Ro-BH</c:v>
                </c:pt>
                <c:pt idx="7">
                  <c:v>Ro-GIJ</c:v>
                </c:pt>
                <c:pt idx="8">
                  <c:v>Ro-Li</c:v>
                </c:pt>
                <c:pt idx="9">
                  <c:v>VL-OB</c:v>
                </c:pt>
                <c:pt idx="10">
                  <c:v>VL-VZ</c:v>
                </c:pt>
              </c:strCache>
            </c:strRef>
          </c:cat>
          <c:val>
            <c:numRef>
              <c:f>Sheet2!$E$2:$E$12</c:f>
              <c:numCache>
                <c:formatCode>"€"\ #,##0</c:formatCode>
                <c:ptCount val="11"/>
                <c:pt idx="0">
                  <c:v>19700</c:v>
                </c:pt>
                <c:pt idx="1">
                  <c:v>17900</c:v>
                </c:pt>
                <c:pt idx="2">
                  <c:v>22600</c:v>
                </c:pt>
                <c:pt idx="3">
                  <c:v>23200</c:v>
                </c:pt>
                <c:pt idx="4">
                  <c:v>29800</c:v>
                </c:pt>
                <c:pt idx="5">
                  <c:v>23500</c:v>
                </c:pt>
                <c:pt idx="6">
                  <c:v>15400</c:v>
                </c:pt>
                <c:pt idx="7">
                  <c:v>20300</c:v>
                </c:pt>
                <c:pt idx="8">
                  <c:v>25200</c:v>
                </c:pt>
                <c:pt idx="9">
                  <c:v>25500</c:v>
                </c:pt>
                <c:pt idx="10">
                  <c:v>21400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F17-4427-BE23-A213B06665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5761919"/>
        <c:axId val="627523695"/>
      </c:lineChart>
      <c:catAx>
        <c:axId val="458695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70866943"/>
        <c:crosses val="autoZero"/>
        <c:auto val="1"/>
        <c:lblAlgn val="ctr"/>
        <c:lblOffset val="100"/>
        <c:noMultiLvlLbl val="0"/>
      </c:catAx>
      <c:valAx>
        <c:axId val="570866943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58695295"/>
        <c:crosses val="autoZero"/>
        <c:crossBetween val="between"/>
        <c:majorUnit val="0.2"/>
      </c:valAx>
      <c:valAx>
        <c:axId val="627523695"/>
        <c:scaling>
          <c:orientation val="minMax"/>
        </c:scaling>
        <c:delete val="0"/>
        <c:axPos val="r"/>
        <c:numFmt formatCode="&quot;€&quot;\ 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65761919"/>
        <c:crosses val="max"/>
        <c:crossBetween val="between"/>
        <c:majorUnit val="10000"/>
      </c:valAx>
      <c:catAx>
        <c:axId val="46576191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2752369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0.44269</cdr:x>
      <cdr:y>0.51228</cdr:y>
    </cdr:from>
    <cdr:to>
      <cdr:x>0.51621</cdr:x>
      <cdr:y>0.62641</cdr:y>
    </cdr:to>
    <cdr:sp macro="" textlink="">
      <cdr:nvSpPr>
        <cdr:cNvPr id="2" name="Ovaal 1">
          <a:extLst xmlns:a="http://schemas.openxmlformats.org/drawingml/2006/main">
            <a:ext uri="{FF2B5EF4-FFF2-40B4-BE49-F238E27FC236}">
              <a16:creationId xmlns:a16="http://schemas.microsoft.com/office/drawing/2014/main" id="{1CE7317A-1BD8-421E-B0C9-FA3E65D1D3F4}"/>
            </a:ext>
          </a:extLst>
        </cdr:cNvPr>
        <cdr:cNvSpPr/>
      </cdr:nvSpPr>
      <cdr:spPr>
        <a:xfrm xmlns:a="http://schemas.openxmlformats.org/drawingml/2006/main">
          <a:off x="4947478" y="1457324"/>
          <a:ext cx="821635" cy="32467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NL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NL"/>
        </a:p>
      </cdr:txBody>
    </cdr:sp>
  </cdr:relSizeAnchor>
  <cdr:relSizeAnchor xmlns:cdr="http://schemas.openxmlformats.org/drawingml/2006/chartDrawing">
    <cdr:from>
      <cdr:x>0.07615</cdr:x>
      <cdr:y>0.02671</cdr:y>
    </cdr:from>
    <cdr:to>
      <cdr:x>0.30619</cdr:x>
      <cdr:y>0.15249</cdr:y>
    </cdr:to>
    <cdr:sp macro="" textlink="">
      <cdr:nvSpPr>
        <cdr:cNvPr id="4" name="Tekstvak 3">
          <a:extLst xmlns:a="http://schemas.openxmlformats.org/drawingml/2006/main">
            <a:ext uri="{FF2B5EF4-FFF2-40B4-BE49-F238E27FC236}">
              <a16:creationId xmlns:a16="http://schemas.microsoft.com/office/drawing/2014/main" id="{73116945-DDAE-4690-BDD6-A1A437C39903}"/>
            </a:ext>
          </a:extLst>
        </cdr:cNvPr>
        <cdr:cNvSpPr txBox="1"/>
      </cdr:nvSpPr>
      <cdr:spPr>
        <a:xfrm xmlns:a="http://schemas.openxmlformats.org/drawingml/2006/main">
          <a:off x="851033" y="75992"/>
          <a:ext cx="2570921" cy="357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dirty="0" err="1">
              <a:solidFill>
                <a:schemeClr val="bg1"/>
              </a:solidFill>
            </a:rPr>
            <a:t>Resultaten</a:t>
          </a:r>
          <a:r>
            <a:rPr lang="en-GB" sz="1800" dirty="0">
              <a:solidFill>
                <a:schemeClr val="bg1"/>
              </a:solidFill>
            </a:rPr>
            <a:t> analyses</a:t>
          </a:r>
          <a:endParaRPr lang="en-NL" sz="1800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0.7747</cdr:x>
      <cdr:y>0.38587</cdr:y>
    </cdr:from>
    <cdr:to>
      <cdr:x>0.84822</cdr:x>
      <cdr:y>0.5</cdr:y>
    </cdr:to>
    <cdr:sp macro="" textlink="">
      <cdr:nvSpPr>
        <cdr:cNvPr id="2" name="Ovaal 1">
          <a:extLst xmlns:a="http://schemas.openxmlformats.org/drawingml/2006/main">
            <a:ext uri="{FF2B5EF4-FFF2-40B4-BE49-F238E27FC236}">
              <a16:creationId xmlns:a16="http://schemas.microsoft.com/office/drawing/2014/main" id="{1CE7317A-1BD8-421E-B0C9-FA3E65D1D3F4}"/>
            </a:ext>
          </a:extLst>
        </cdr:cNvPr>
        <cdr:cNvSpPr/>
      </cdr:nvSpPr>
      <cdr:spPr>
        <a:xfrm xmlns:a="http://schemas.openxmlformats.org/drawingml/2006/main">
          <a:off x="8658087" y="1097721"/>
          <a:ext cx="821635" cy="32467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NL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NL"/>
        </a:p>
      </cdr:txBody>
    </cdr:sp>
  </cdr:relSizeAnchor>
  <cdr:relSizeAnchor xmlns:cdr="http://schemas.openxmlformats.org/drawingml/2006/chartDrawing">
    <cdr:from>
      <cdr:x>0.17352</cdr:x>
      <cdr:y>0.31366</cdr:y>
    </cdr:from>
    <cdr:to>
      <cdr:x>0.24704</cdr:x>
      <cdr:y>0.4278</cdr:y>
    </cdr:to>
    <cdr:sp macro="" textlink="">
      <cdr:nvSpPr>
        <cdr:cNvPr id="3" name="Ovaal 2">
          <a:extLst xmlns:a="http://schemas.openxmlformats.org/drawingml/2006/main">
            <a:ext uri="{FF2B5EF4-FFF2-40B4-BE49-F238E27FC236}">
              <a16:creationId xmlns:a16="http://schemas.microsoft.com/office/drawing/2014/main" id="{1CE7317A-1BD8-421E-B0C9-FA3E65D1D3F4}"/>
            </a:ext>
          </a:extLst>
        </cdr:cNvPr>
        <cdr:cNvSpPr/>
      </cdr:nvSpPr>
      <cdr:spPr>
        <a:xfrm xmlns:a="http://schemas.openxmlformats.org/drawingml/2006/main">
          <a:off x="1939235" y="892313"/>
          <a:ext cx="821635" cy="32467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NL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NL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0959C-77CD-4DCF-AD5B-D86B6C72256C}" type="datetimeFigureOut">
              <a:rPr lang="en-NL" smtClean="0"/>
              <a:t>05/17/2020</a:t>
            </a:fld>
            <a:endParaRPr lang="en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3F908-DB4B-4BB3-8CE9-397AA74D300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18383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3F908-DB4B-4BB3-8CE9-397AA74D3008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72187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F5527-5D8C-4937-9427-581BB02BE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031C415-6B5C-4D78-BB49-0CBF5A22C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7F5830-8646-483B-B679-94172AC3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ADBB-468D-445D-A69C-096F5E38B6E8}" type="datetimeFigureOut">
              <a:rPr lang="en-NL" smtClean="0"/>
              <a:t>05/17/2020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D4BCF7-FFD8-4095-B6BC-53B7886E3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673995-931D-44A7-9D66-71A01DE8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4071-AC48-4B19-9522-D3FF2C3F1ED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44722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608F0-2E3C-4B8D-8B0B-EA7823D8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7C0E9AA-AFB3-47BA-90C6-9423D4276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A80973-5BF3-4A2B-A8C3-E9E746549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ADBB-468D-445D-A69C-096F5E38B6E8}" type="datetimeFigureOut">
              <a:rPr lang="en-NL" smtClean="0"/>
              <a:t>05/17/2020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98273A-6A19-43E4-88A8-1668CBC66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FEAB16-3C42-4408-90C6-5CA92165E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4071-AC48-4B19-9522-D3FF2C3F1ED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3949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D23F13D-8731-4050-9016-3CF6449685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CEA60BE-6224-4AC8-B248-B4DCF74C6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6483F2A-BCE2-40E8-9C8B-C01605D27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ADBB-468D-445D-A69C-096F5E38B6E8}" type="datetimeFigureOut">
              <a:rPr lang="en-NL" smtClean="0"/>
              <a:t>05/17/2020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DAAD43-B70D-4B04-AE26-8AED101DF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02BB8A-B7FB-4F13-9A88-4BC88678F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4071-AC48-4B19-9522-D3FF2C3F1ED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08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71873A-3509-4F9C-9C39-7589FEBB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CB756A-DA3D-446C-AD4B-B07F507FE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097217-9565-4601-99FA-AA590D81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ADBB-468D-445D-A69C-096F5E38B6E8}" type="datetimeFigureOut">
              <a:rPr lang="en-NL" smtClean="0"/>
              <a:t>05/17/2020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EE7300-F668-4FA5-ADFD-19BC8DB19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E6C500-9F6B-4E26-867C-C2EE7C50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4071-AC48-4B19-9522-D3FF2C3F1ED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52487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B14A92-511B-4E12-92DE-BF0517E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7C6975-6C8D-4080-A461-EBF9812F1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C18519-C090-4896-BA1C-D4BDB87CD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ADBB-468D-445D-A69C-096F5E38B6E8}" type="datetimeFigureOut">
              <a:rPr lang="en-NL" smtClean="0"/>
              <a:t>05/17/2020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2568DEE-26D4-4FE5-B830-25157683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0BE503-3F7B-4D2E-B14A-C89C51FC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4071-AC48-4B19-9522-D3FF2C3F1ED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20356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7D38FD-1685-453B-9F91-A2881C4C9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4D4403-6E77-4ABE-B3D9-5345281E6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630CF2A-1BCB-406F-9D5F-4B74D6DF8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7033634-5AE6-4030-AFD4-05AED3D7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ADBB-468D-445D-A69C-096F5E38B6E8}" type="datetimeFigureOut">
              <a:rPr lang="en-NL" smtClean="0"/>
              <a:t>05/17/2020</a:t>
            </a:fld>
            <a:endParaRPr lang="en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58CBC0C-C23F-44CD-A34D-CB4BFFFDD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1F74429-016E-4FBE-B7F3-F3BC94BCD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4071-AC48-4B19-9522-D3FF2C3F1ED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92281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8D6C43-6EFC-4706-9782-4C261EF8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3C651D-4526-4A59-8FCC-7B81A7EEA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A9A24CB-5E2E-4EB0-9651-8AE5EA5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1292747-4ADF-45FB-B7D4-47BA5DAE48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1BF5FA7-2D73-46F7-BCD2-1384459BF3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276A5FC-A236-4262-B985-E480C418D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ADBB-468D-445D-A69C-096F5E38B6E8}" type="datetimeFigureOut">
              <a:rPr lang="en-NL" smtClean="0"/>
              <a:t>05/17/2020</a:t>
            </a:fld>
            <a:endParaRPr lang="en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BB37BCA-F0B3-4E73-A2ED-61BBE1C3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72EFE4A-E316-4767-B898-3D9F99E3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4071-AC48-4B19-9522-D3FF2C3F1ED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99287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F59F23-9BB2-4805-BFC3-A9CFB9180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4A1390E-F399-4E54-BB7B-02CD65F66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ADBB-468D-445D-A69C-096F5E38B6E8}" type="datetimeFigureOut">
              <a:rPr lang="en-NL" smtClean="0"/>
              <a:t>05/17/2020</a:t>
            </a:fld>
            <a:endParaRPr lang="en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931F8B4-0953-446B-B13A-86A69DFD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0EDECCE-02FA-4849-9946-29190910B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4071-AC48-4B19-9522-D3FF2C3F1ED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5560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370218F-CDEB-45FC-9B98-2B97718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ADBB-468D-445D-A69C-096F5E38B6E8}" type="datetimeFigureOut">
              <a:rPr lang="en-NL" smtClean="0"/>
              <a:t>05/17/2020</a:t>
            </a:fld>
            <a:endParaRPr lang="en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6D17252-F3E5-4A77-9D0B-4709D47A7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90C59BF-06DB-4FA9-BFA0-4ACA1792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4071-AC48-4B19-9522-D3FF2C3F1ED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60950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301FD9-F471-452B-9D9E-936842B10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F8FA39-3AAF-436A-A1CF-50372DD5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3A249C9-080A-4C07-A74F-1F4761EDA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0E1B201-5E2D-496E-B5B7-7594CA43C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ADBB-468D-445D-A69C-096F5E38B6E8}" type="datetimeFigureOut">
              <a:rPr lang="en-NL" smtClean="0"/>
              <a:t>05/17/2020</a:t>
            </a:fld>
            <a:endParaRPr lang="en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4B83AC-CEC9-4E0F-9624-6362CA25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23B237-90ED-4FFC-9B37-2DEBB7B74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4071-AC48-4B19-9522-D3FF2C3F1ED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2513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54610A-47AE-45D1-9D45-1FEE1BF8A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CEAFD80-362E-414F-B4AB-92A4854EFD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8484557-6D9A-4512-ACBD-938309E01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4196DC8-44D6-4674-9E7C-C852D1E24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ADBB-468D-445D-A69C-096F5E38B6E8}" type="datetimeFigureOut">
              <a:rPr lang="en-NL" smtClean="0"/>
              <a:t>05/17/2020</a:t>
            </a:fld>
            <a:endParaRPr lang="en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247590F-E743-450F-834A-367059691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13E1673-FB4F-4D36-A6FE-2297113B2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4071-AC48-4B19-9522-D3FF2C3F1ED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51016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0066832-E1C4-4EB5-9920-12C2BFABF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4E5E9D-3B58-4DAF-ABEB-417254497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9B7A77-C71D-4D79-AEF3-1717FB8B07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ADBB-468D-445D-A69C-096F5E38B6E8}" type="datetimeFigureOut">
              <a:rPr lang="en-NL" smtClean="0"/>
              <a:t>05/17/2020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E3D5C1-188B-4F71-80BA-C50FE4A2D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CED9CB-7E28-46BB-A803-4E6A21531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4071-AC48-4B19-9522-D3FF2C3F1ED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2081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scan.nl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limatecafe.nl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2owaternetwerk.nl/vakartikelen/klimaatadaptatie-evalueren-met-participatief-leren-climatecafe-malmoe" TargetMode="External"/><Relationship Id="rId2" Type="http://schemas.openxmlformats.org/officeDocument/2006/relationships/hyperlink" Target="http://www.climatecafe.n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FE2699-3687-451B-91EA-5362A74C0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91886" y="578900"/>
            <a:ext cx="8891452" cy="2387600"/>
          </a:xfrm>
        </p:spPr>
        <p:txBody>
          <a:bodyPr>
            <a:normAutofit/>
          </a:bodyPr>
          <a:lstStyle/>
          <a:p>
            <a:r>
              <a:rPr lang="nl-NL" b="1" dirty="0"/>
              <a:t>Burgerparticipatie in Klimaatadaptatie</a:t>
            </a:r>
            <a:r>
              <a:rPr lang="nl-NL" dirty="0"/>
              <a:t> </a:t>
            </a:r>
            <a:br>
              <a:rPr lang="nl-NL" dirty="0"/>
            </a:br>
            <a:r>
              <a:rPr lang="nl-NL" sz="3600" dirty="0"/>
              <a:t>sessie 1A Living labs en </a:t>
            </a:r>
            <a:r>
              <a:rPr lang="nl-NL" sz="3600" dirty="0" err="1"/>
              <a:t>ClimateCafe</a:t>
            </a:r>
            <a:endParaRPr lang="en-NL" sz="36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52ABBC-D501-402C-B0CC-D4CD1EB2A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44434" y="3429000"/>
            <a:ext cx="9144000" cy="1655762"/>
          </a:xfrm>
        </p:spPr>
        <p:txBody>
          <a:bodyPr/>
          <a:lstStyle/>
          <a:p>
            <a:r>
              <a:rPr lang="nl-NL"/>
              <a:t>Presentatie: Rick Heikoop (HR) en</a:t>
            </a:r>
          </a:p>
          <a:p>
            <a:r>
              <a:rPr lang="nl-NL"/>
              <a:t>Floris Boogaard (Hanze)</a:t>
            </a:r>
          </a:p>
          <a:p>
            <a:endParaRPr lang="en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10EE5F8-4149-4C63-BB03-E85776E4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83" y="4886897"/>
            <a:ext cx="7900307" cy="1971103"/>
          </a:xfrm>
          <a:prstGeom prst="rect">
            <a:avLst/>
          </a:prstGeom>
        </p:spPr>
      </p:pic>
      <p:sp>
        <p:nvSpPr>
          <p:cNvPr id="5" name="Text Box 29">
            <a:extLst>
              <a:ext uri="{FF2B5EF4-FFF2-40B4-BE49-F238E27FC236}">
                <a16:creationId xmlns:a16="http://schemas.microsoft.com/office/drawing/2014/main" id="{4412D3BB-FC41-42A1-885A-5BCB794F0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014" y="2713782"/>
            <a:ext cx="4842510" cy="1743075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N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Gemeente Vlissingen</a:t>
            </a:r>
            <a:endParaRPr lang="en-N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Gemeente Middelburg</a:t>
            </a:r>
            <a:endParaRPr lang="en-N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Gemeente Rotterdam</a:t>
            </a:r>
            <a:endParaRPr lang="en-N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Gemeente Leeuwarden</a:t>
            </a:r>
            <a:endParaRPr lang="en-N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Gemeente Groningen</a:t>
            </a:r>
            <a:endParaRPr lang="en-N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l-NL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Wetterskip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Frysl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endParaRPr lang="en-N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Waterschap Noorderzijlvest</a:t>
            </a:r>
            <a:endParaRPr lang="en-N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l-NL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N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l-NL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N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l-NL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N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738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24D81B-FECC-4E89-B78D-BAD4A3F7D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Bevindingen</a:t>
            </a:r>
            <a:r>
              <a:rPr lang="en-GB" dirty="0"/>
              <a:t> </a:t>
            </a:r>
            <a:r>
              <a:rPr lang="en-GB" dirty="0" err="1"/>
              <a:t>metingen</a:t>
            </a:r>
            <a:endParaRPr lang="en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E4B28B-5CD1-434D-BEDC-A2E8CE6F9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0330" y="1825625"/>
            <a:ext cx="5529470" cy="301141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 err="1"/>
              <a:t>Climate</a:t>
            </a:r>
            <a:r>
              <a:rPr lang="nl-NL" dirty="0"/>
              <a:t> </a:t>
            </a:r>
            <a:r>
              <a:rPr lang="nl-NL" dirty="0" err="1"/>
              <a:t>cafe</a:t>
            </a:r>
            <a:r>
              <a:rPr lang="nl-NL" dirty="0"/>
              <a:t> verzamelt lokale gegevens en doet metingen op straat- en wijkniveau.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Inzicht in kwetsbaarheden en mate van klimaatadaptatie op microniveau.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Participatie en bewustwording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F393A2-40F4-4BF3-86F8-1F9162D684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6" name="Picture 5" descr="A group of people standing outside of a building&#10;&#10;Description generated with very high confidence">
            <a:extLst>
              <a:ext uri="{FF2B5EF4-FFF2-40B4-BE49-F238E27FC236}">
                <a16:creationId xmlns:a16="http://schemas.microsoft.com/office/drawing/2014/main" id="{C65BC6B1-B760-432F-9302-5F8CC5600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158861"/>
            <a:ext cx="5704610" cy="426935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9FAC25F8-B8A5-4328-A973-F16AC56B4349}"/>
              </a:ext>
            </a:extLst>
          </p:cNvPr>
          <p:cNvSpPr txBox="1"/>
          <p:nvPr/>
        </p:nvSpPr>
        <p:spPr>
          <a:xfrm>
            <a:off x="6622999" y="5699139"/>
            <a:ext cx="515360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"/>
              </a:rPr>
              <a:t>Ism de </a:t>
            </a:r>
            <a:r>
              <a:rPr lang="en-US" dirty="0" err="1">
                <a:cs typeface="Calibri"/>
              </a:rPr>
              <a:t>gemeente</a:t>
            </a:r>
            <a:r>
              <a:rPr lang="en-US" dirty="0">
                <a:cs typeface="Calibri"/>
              </a:rPr>
              <a:t> (Rotterdam) </a:t>
            </a:r>
            <a:r>
              <a:rPr lang="en-US" dirty="0" err="1">
                <a:cs typeface="Calibri"/>
              </a:rPr>
              <a:t>slaan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studenten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peilbuis</a:t>
            </a:r>
            <a:r>
              <a:rPr lang="en-US" dirty="0">
                <a:cs typeface="Calibri"/>
              </a:rPr>
              <a:t> om de </a:t>
            </a:r>
            <a:r>
              <a:rPr lang="en-US" dirty="0" err="1">
                <a:cs typeface="Calibri"/>
              </a:rPr>
              <a:t>grondwaterstand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kunnen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bepalen</a:t>
            </a:r>
            <a:r>
              <a:rPr lang="en-US" dirty="0">
                <a:cs typeface="Calibri"/>
              </a:rPr>
              <a:t>. 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51F5B5-9F06-42A7-A552-77FF9A276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95" y="4651513"/>
            <a:ext cx="1967994" cy="220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59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621DF-FE8A-43BC-B155-A5CB0D53F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68" y="123515"/>
            <a:ext cx="10515600" cy="786588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Veel</a:t>
            </a:r>
            <a:r>
              <a:rPr lang="en-GB" dirty="0"/>
              <a:t> </a:t>
            </a:r>
            <a:r>
              <a:rPr lang="en-GB" dirty="0" err="1"/>
              <a:t>activiteiten</a:t>
            </a:r>
            <a:r>
              <a:rPr lang="en-GB" dirty="0"/>
              <a:t> op de planning in de living labs</a:t>
            </a:r>
            <a:endParaRPr lang="en-NL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F5D8378D-D59B-4922-AC60-3ED5CE309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6946" y="1055617"/>
            <a:ext cx="9549681" cy="571546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4E4D883-7DF3-4038-8CC1-A04C01D53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371" y="4049486"/>
            <a:ext cx="5065171" cy="246049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F6D87F1-3504-4055-901A-41C4B26E684E}"/>
              </a:ext>
            </a:extLst>
          </p:cNvPr>
          <p:cNvSpPr txBox="1"/>
          <p:nvPr/>
        </p:nvSpPr>
        <p:spPr>
          <a:xfrm>
            <a:off x="10036627" y="2849157"/>
            <a:ext cx="2193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Methodiek</a:t>
            </a:r>
            <a:r>
              <a:rPr lang="en-GB" dirty="0"/>
              <a:t> om </a:t>
            </a:r>
            <a:r>
              <a:rPr lang="en-GB" dirty="0" err="1"/>
              <a:t>een</a:t>
            </a:r>
            <a:r>
              <a:rPr lang="en-GB" dirty="0"/>
              <a:t> ‘</a:t>
            </a:r>
            <a:r>
              <a:rPr lang="en-GB" dirty="0" err="1"/>
              <a:t>adaptatie</a:t>
            </a:r>
            <a:r>
              <a:rPr lang="en-GB" dirty="0"/>
              <a:t> </a:t>
            </a:r>
            <a:r>
              <a:rPr lang="en-GB" dirty="0" err="1"/>
              <a:t>waarde</a:t>
            </a:r>
            <a:r>
              <a:rPr lang="en-GB" dirty="0"/>
              <a:t>’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straat</a:t>
            </a:r>
            <a:r>
              <a:rPr lang="en-GB" dirty="0"/>
              <a:t> toe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kennen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46382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A27D69-33A2-4EC3-97F8-77474F4B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/>
              <a:t>Vervolg</a:t>
            </a:r>
            <a:r>
              <a:rPr lang="en-US" sz="4400" dirty="0"/>
              <a:t> &amp; </a:t>
            </a:r>
            <a:r>
              <a:rPr lang="en-US" sz="4400" dirty="0" err="1"/>
              <a:t>discussie</a:t>
            </a:r>
            <a:endParaRPr lang="en-US" sz="44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FC1066-7E6C-4CCF-A2AC-D35748692C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-228600">
              <a:buFont typeface="Arial" panose="020B0604020202020204" pitchFamily="34" charset="0"/>
              <a:buChar char="•"/>
            </a:pPr>
            <a:r>
              <a:rPr lang="en-US" sz="1700" dirty="0"/>
              <a:t>Corona virus </a:t>
            </a:r>
            <a:r>
              <a:rPr lang="en-US" sz="1700" dirty="0" err="1"/>
              <a:t>gooit</a:t>
            </a:r>
            <a:r>
              <a:rPr lang="en-US" sz="1700" dirty="0"/>
              <a:t> </a:t>
            </a:r>
            <a:r>
              <a:rPr lang="en-US" sz="1700" dirty="0" err="1"/>
              <a:t>roet</a:t>
            </a:r>
            <a:r>
              <a:rPr lang="en-US" sz="1700" dirty="0"/>
              <a:t> in het </a:t>
            </a:r>
            <a:r>
              <a:rPr lang="en-US" sz="1700" dirty="0" err="1"/>
              <a:t>eten</a:t>
            </a:r>
            <a:r>
              <a:rPr lang="en-US" sz="1700" dirty="0"/>
              <a:t>. </a:t>
            </a:r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700" dirty="0"/>
              <a:t>Wat </a:t>
            </a:r>
            <a:r>
              <a:rPr lang="en-US" sz="1700" dirty="0" err="1"/>
              <a:t>zouden</a:t>
            </a:r>
            <a:r>
              <a:rPr lang="en-US" sz="1700" dirty="0"/>
              <a:t> </a:t>
            </a:r>
            <a:r>
              <a:rPr lang="en-US" sz="1700" dirty="0" err="1"/>
              <a:t>jullie</a:t>
            </a:r>
            <a:r>
              <a:rPr lang="en-US" sz="1700" dirty="0"/>
              <a:t> </a:t>
            </a:r>
            <a:r>
              <a:rPr lang="en-US" sz="1700" dirty="0" err="1"/>
              <a:t>terug</a:t>
            </a:r>
            <a:r>
              <a:rPr lang="en-US" sz="1700" dirty="0"/>
              <a:t> </a:t>
            </a:r>
            <a:r>
              <a:rPr lang="en-US" sz="1700" dirty="0" err="1"/>
              <a:t>willen</a:t>
            </a:r>
            <a:r>
              <a:rPr lang="en-US" sz="1700" dirty="0"/>
              <a:t> </a:t>
            </a:r>
            <a:r>
              <a:rPr lang="en-US" sz="1700" dirty="0" err="1"/>
              <a:t>zien</a:t>
            </a:r>
            <a:r>
              <a:rPr lang="en-US" sz="1700" dirty="0"/>
              <a:t> in </a:t>
            </a:r>
            <a:r>
              <a:rPr lang="en-US" sz="1700" dirty="0" err="1"/>
              <a:t>een</a:t>
            </a:r>
            <a:r>
              <a:rPr lang="en-US" sz="1700" dirty="0"/>
              <a:t> climate café </a:t>
            </a:r>
            <a:r>
              <a:rPr lang="en-US" sz="1700" dirty="0" err="1"/>
              <a:t>na</a:t>
            </a:r>
            <a:r>
              <a:rPr lang="en-US" sz="1700" dirty="0"/>
              <a:t> de </a:t>
            </a:r>
            <a:r>
              <a:rPr lang="en-US" sz="1700" dirty="0" err="1"/>
              <a:t>zomer</a:t>
            </a:r>
            <a:r>
              <a:rPr lang="en-US" sz="1700" dirty="0"/>
              <a:t>?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700" dirty="0" err="1"/>
              <a:t>Welke</a:t>
            </a:r>
            <a:r>
              <a:rPr lang="en-US" sz="1700" dirty="0"/>
              <a:t> </a:t>
            </a:r>
            <a:r>
              <a:rPr lang="en-US" sz="1700" dirty="0" err="1"/>
              <a:t>metingen</a:t>
            </a:r>
            <a:r>
              <a:rPr lang="en-US" sz="1700" dirty="0"/>
              <a:t> </a:t>
            </a:r>
            <a:r>
              <a:rPr lang="en-US" sz="1700" dirty="0" err="1"/>
              <a:t>zouden</a:t>
            </a:r>
            <a:r>
              <a:rPr lang="en-US" sz="1700" dirty="0"/>
              <a:t> </a:t>
            </a:r>
            <a:r>
              <a:rPr lang="en-US" sz="1700" dirty="0" err="1"/>
              <a:t>studenten</a:t>
            </a:r>
            <a:r>
              <a:rPr lang="en-US" sz="1700" dirty="0"/>
              <a:t> </a:t>
            </a:r>
            <a:r>
              <a:rPr lang="en-US" sz="1700" dirty="0" err="1"/>
              <a:t>moeten</a:t>
            </a:r>
            <a:r>
              <a:rPr lang="en-US" sz="1700" dirty="0"/>
              <a:t> </a:t>
            </a:r>
            <a:r>
              <a:rPr lang="en-US" sz="1700" dirty="0" err="1"/>
              <a:t>doen</a:t>
            </a:r>
            <a:r>
              <a:rPr lang="en-US" sz="1700" dirty="0"/>
              <a:t> (</a:t>
            </a:r>
            <a:r>
              <a:rPr lang="en-US" sz="1700" dirty="0" err="1"/>
              <a:t>waarnemingen</a:t>
            </a:r>
            <a:r>
              <a:rPr lang="en-US" sz="1700" dirty="0"/>
              <a:t>, </a:t>
            </a:r>
            <a:r>
              <a:rPr lang="en-US" sz="1700" dirty="0" err="1"/>
              <a:t>metingen</a:t>
            </a:r>
            <a:r>
              <a:rPr lang="en-US" sz="1700" dirty="0"/>
              <a:t>, interviews)?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700" dirty="0"/>
              <a:t>Wat </a:t>
            </a:r>
            <a:r>
              <a:rPr lang="en-US" sz="1700" dirty="0" err="1"/>
              <a:t>zijn</a:t>
            </a:r>
            <a:r>
              <a:rPr lang="en-US" sz="1700" dirty="0"/>
              <a:t> </a:t>
            </a:r>
            <a:r>
              <a:rPr lang="en-US" sz="1700" dirty="0" err="1"/>
              <a:t>voor</a:t>
            </a:r>
            <a:r>
              <a:rPr lang="en-US" sz="1700" dirty="0"/>
              <a:t> </a:t>
            </a:r>
            <a:r>
              <a:rPr lang="en-US" sz="1700" dirty="0" err="1"/>
              <a:t>jullie</a:t>
            </a:r>
            <a:r>
              <a:rPr lang="en-US" sz="1700" dirty="0"/>
              <a:t> </a:t>
            </a:r>
            <a:r>
              <a:rPr lang="en-US" sz="1700" dirty="0" err="1"/>
              <a:t>randvoorwaarden</a:t>
            </a:r>
            <a:r>
              <a:rPr lang="en-US" sz="1700" dirty="0"/>
              <a:t> om </a:t>
            </a:r>
            <a:r>
              <a:rPr lang="en-US" sz="1700" dirty="0" err="1"/>
              <a:t>dit</a:t>
            </a:r>
            <a:r>
              <a:rPr lang="en-US" sz="1700" dirty="0"/>
              <a:t> </a:t>
            </a:r>
            <a:r>
              <a:rPr lang="en-US" sz="1700" dirty="0" err="1"/>
              <a:t>samen</a:t>
            </a:r>
            <a:r>
              <a:rPr lang="en-US" sz="1700" dirty="0"/>
              <a:t> met </a:t>
            </a:r>
            <a:r>
              <a:rPr lang="en-US" sz="1700" dirty="0" err="1"/>
              <a:t>studenten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bewoners</a:t>
            </a:r>
            <a:r>
              <a:rPr lang="en-US" sz="1700" dirty="0"/>
              <a:t> </a:t>
            </a:r>
            <a:r>
              <a:rPr lang="en-US" sz="1700" dirty="0" err="1"/>
              <a:t>te</a:t>
            </a:r>
            <a:r>
              <a:rPr lang="en-US" sz="1700" dirty="0"/>
              <a:t> </a:t>
            </a:r>
            <a:r>
              <a:rPr lang="en-US" sz="1700" dirty="0" err="1"/>
              <a:t>organiseren</a:t>
            </a:r>
            <a:r>
              <a:rPr lang="en-US" sz="1700" dirty="0"/>
              <a:t>?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700" dirty="0" err="1"/>
              <a:t>Andere</a:t>
            </a:r>
            <a:r>
              <a:rPr lang="en-US" sz="1700" dirty="0"/>
              <a:t> </a:t>
            </a:r>
            <a:r>
              <a:rPr lang="en-US" sz="1700" dirty="0" err="1"/>
              <a:t>ideeen</a:t>
            </a:r>
            <a:r>
              <a:rPr lang="en-US" sz="1700" dirty="0"/>
              <a:t> of </a:t>
            </a:r>
            <a:r>
              <a:rPr lang="en-US" sz="1700" dirty="0" err="1"/>
              <a:t>suggesties</a:t>
            </a:r>
            <a:r>
              <a:rPr lang="en-US" sz="1700" dirty="0"/>
              <a:t>?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12" name="Tijdelijke aanduiding voor inhoud 11">
            <a:extLst>
              <a:ext uri="{FF2B5EF4-FFF2-40B4-BE49-F238E27FC236}">
                <a16:creationId xmlns:a16="http://schemas.microsoft.com/office/drawing/2014/main" id="{679D6CBC-F09F-4B2A-A7D4-6E796A975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100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1244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65AF8F-E6B3-4DE2-852C-BAC8F08B8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 err="1"/>
              <a:t>Werkpakket</a:t>
            </a:r>
            <a:r>
              <a:rPr lang="en-US" sz="3300" dirty="0"/>
              <a:t> </a:t>
            </a:r>
            <a:r>
              <a:rPr lang="en-US" sz="3300" dirty="0" err="1"/>
              <a:t>Climatecafe</a:t>
            </a:r>
            <a:r>
              <a:rPr lang="en-US" sz="3300" dirty="0"/>
              <a:t>: </a:t>
            </a:r>
            <a:br>
              <a:rPr lang="en-US" sz="3300" dirty="0"/>
            </a:br>
            <a:r>
              <a:rPr lang="en-US" sz="3300" dirty="0" err="1"/>
              <a:t>vergroten</a:t>
            </a:r>
            <a:r>
              <a:rPr lang="en-US" sz="3300" dirty="0"/>
              <a:t> </a:t>
            </a:r>
            <a:r>
              <a:rPr lang="en-US" sz="3300" dirty="0" err="1"/>
              <a:t>bewustwording</a:t>
            </a:r>
            <a:r>
              <a:rPr lang="en-US" sz="3300" dirty="0"/>
              <a:t> </a:t>
            </a:r>
            <a:r>
              <a:rPr lang="en-US" sz="3300" dirty="0" err="1"/>
              <a:t>en</a:t>
            </a:r>
            <a:r>
              <a:rPr lang="en-US" sz="3300" dirty="0"/>
              <a:t> </a:t>
            </a:r>
            <a:r>
              <a:rPr lang="en-US" sz="3300" dirty="0" err="1"/>
              <a:t>participatie</a:t>
            </a:r>
            <a:endParaRPr lang="en-US" sz="3300" dirty="0"/>
          </a:p>
        </p:txBody>
      </p:sp>
      <p:pic>
        <p:nvPicPr>
          <p:cNvPr id="8" name="Tijdelijke aanduiding voor inhoud 7" descr="Afbeelding met gebouw, buiten, fiets, persoon&#10;&#10;Automatisch gegenereerde beschrijving">
            <a:extLst>
              <a:ext uri="{FF2B5EF4-FFF2-40B4-BE49-F238E27FC236}">
                <a16:creationId xmlns:a16="http://schemas.microsoft.com/office/drawing/2014/main" id="{FE85752E-ED38-4C0B-92F2-9E86897615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0" b="3379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88A6BD-7E1D-4506-A5CC-632E62B3C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6040" y="4060421"/>
            <a:ext cx="7787909" cy="24526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1800" dirty="0" err="1"/>
              <a:t>Doelstelling</a:t>
            </a:r>
            <a:r>
              <a:rPr lang="en-US" sz="1800" dirty="0"/>
              <a:t> </a:t>
            </a:r>
            <a:r>
              <a:rPr lang="en-US" sz="1800" dirty="0" err="1"/>
              <a:t>werkpakket</a:t>
            </a:r>
            <a:r>
              <a:rPr lang="en-US" sz="1800" dirty="0"/>
              <a:t>: </a:t>
            </a:r>
            <a:r>
              <a:rPr lang="en-US" sz="1800" dirty="0" err="1"/>
              <a:t>Methodiek</a:t>
            </a:r>
            <a:r>
              <a:rPr lang="en-US" sz="1800" dirty="0"/>
              <a:t> </a:t>
            </a:r>
            <a:r>
              <a:rPr lang="en-US" sz="1800" dirty="0" err="1"/>
              <a:t>Climatecafe</a:t>
            </a:r>
            <a:r>
              <a:rPr lang="en-US" sz="1800" dirty="0"/>
              <a:t> </a:t>
            </a:r>
            <a:r>
              <a:rPr lang="en-US" sz="1800" dirty="0" err="1"/>
              <a:t>verder</a:t>
            </a:r>
            <a:r>
              <a:rPr lang="en-US" sz="1800" dirty="0"/>
              <a:t> </a:t>
            </a:r>
            <a:r>
              <a:rPr lang="en-US" sz="1800" dirty="0" err="1"/>
              <a:t>ontwikkelen</a:t>
            </a:r>
            <a:r>
              <a:rPr lang="en-US" sz="1800" dirty="0"/>
              <a:t> om </a:t>
            </a:r>
            <a:r>
              <a:rPr lang="en-US" sz="1800" dirty="0" err="1"/>
              <a:t>lokale</a:t>
            </a:r>
            <a:r>
              <a:rPr lang="en-US" sz="1800" dirty="0"/>
              <a:t> </a:t>
            </a:r>
            <a:r>
              <a:rPr lang="en-US" sz="1800" dirty="0" err="1"/>
              <a:t>kennis</a:t>
            </a:r>
            <a:r>
              <a:rPr lang="en-US" sz="1800" dirty="0"/>
              <a:t> </a:t>
            </a:r>
            <a:r>
              <a:rPr lang="en-US" sz="1800" dirty="0" err="1"/>
              <a:t>te</a:t>
            </a:r>
            <a:r>
              <a:rPr lang="en-US" sz="1800" dirty="0"/>
              <a:t> </a:t>
            </a:r>
            <a:r>
              <a:rPr lang="en-US" sz="1800" dirty="0" err="1"/>
              <a:t>vergaren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lokale</a:t>
            </a:r>
            <a:r>
              <a:rPr lang="en-US" sz="1800" dirty="0"/>
              <a:t> </a:t>
            </a:r>
            <a:r>
              <a:rPr lang="en-US" sz="1800" dirty="0" err="1"/>
              <a:t>adaptieve</a:t>
            </a:r>
            <a:r>
              <a:rPr lang="en-US" sz="1800" dirty="0"/>
              <a:t> </a:t>
            </a:r>
            <a:r>
              <a:rPr lang="en-US" sz="1800" dirty="0" err="1"/>
              <a:t>capaciteit</a:t>
            </a:r>
            <a:r>
              <a:rPr lang="en-US" sz="1800" dirty="0"/>
              <a:t> </a:t>
            </a:r>
            <a:r>
              <a:rPr lang="en-US" sz="1800" dirty="0" err="1"/>
              <a:t>te</a:t>
            </a:r>
            <a:r>
              <a:rPr lang="en-US" sz="1800" dirty="0"/>
              <a:t> </a:t>
            </a:r>
            <a:r>
              <a:rPr lang="en-US" sz="1800" dirty="0" err="1"/>
              <a:t>vergroten</a:t>
            </a:r>
            <a:r>
              <a:rPr lang="en-US" sz="1800" dirty="0"/>
              <a:t>. 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De </a:t>
            </a:r>
            <a:r>
              <a:rPr lang="en-US" sz="1800" dirty="0" err="1"/>
              <a:t>Climatescan</a:t>
            </a:r>
            <a:r>
              <a:rPr lang="en-US" sz="1800" dirty="0"/>
              <a:t> (</a:t>
            </a:r>
            <a:r>
              <a:rPr lang="en-US" sz="1800" dirty="0">
                <a:hlinkClick r:id="rId3"/>
              </a:rPr>
              <a:t>https://climatescan.nl/</a:t>
            </a:r>
            <a:r>
              <a:rPr lang="en-US" sz="1800" dirty="0"/>
              <a:t>) </a:t>
            </a:r>
          </a:p>
          <a:p>
            <a:pPr marL="0" indent="0">
              <a:buNone/>
            </a:pPr>
            <a:r>
              <a:rPr lang="en-US" sz="1800" dirty="0" err="1">
                <a:sym typeface="Wingdings" panose="05000000000000000000" pitchFamily="2" charset="2"/>
              </a:rPr>
              <a:t>Gegevens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verzamelen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en</a:t>
            </a:r>
            <a:r>
              <a:rPr lang="en-US" sz="1800" dirty="0">
                <a:sym typeface="Wingdings" panose="05000000000000000000" pitchFamily="2" charset="2"/>
              </a:rPr>
              <a:t> best practices </a:t>
            </a:r>
            <a:r>
              <a:rPr lang="en-US" sz="1800" dirty="0" err="1">
                <a:sym typeface="Wingdings" panose="05000000000000000000" pitchFamily="2" charset="2"/>
              </a:rPr>
              <a:t>delen</a:t>
            </a:r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Climatecafe</a:t>
            </a:r>
            <a:r>
              <a:rPr lang="en-US" sz="1800" dirty="0"/>
              <a:t> (</a:t>
            </a:r>
            <a:r>
              <a:rPr lang="en-US" sz="1800" dirty="0">
                <a:hlinkClick r:id="rId4"/>
              </a:rPr>
              <a:t>https://climatecafe.nl/</a:t>
            </a:r>
            <a:r>
              <a:rPr lang="en-US" sz="1800" dirty="0"/>
              <a:t>)</a:t>
            </a:r>
          </a:p>
          <a:p>
            <a:pPr marL="0" indent="0">
              <a:buNone/>
            </a:pPr>
            <a:r>
              <a:rPr lang="en-US" sz="1800" dirty="0" err="1"/>
              <a:t>participatieproces</a:t>
            </a:r>
            <a:r>
              <a:rPr lang="en-US" sz="1800" dirty="0"/>
              <a:t> </a:t>
            </a:r>
            <a:r>
              <a:rPr lang="en-US" sz="1800" dirty="0" err="1"/>
              <a:t>rondom</a:t>
            </a:r>
            <a:r>
              <a:rPr lang="en-US" sz="1800" dirty="0"/>
              <a:t> </a:t>
            </a:r>
            <a:r>
              <a:rPr lang="en-US" sz="1800" dirty="0" err="1"/>
              <a:t>bewustwording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samenwerking</a:t>
            </a:r>
            <a:r>
              <a:rPr lang="en-US" sz="1800" dirty="0"/>
              <a:t> stakeholders</a:t>
            </a:r>
          </a:p>
        </p:txBody>
      </p:sp>
    </p:spTree>
    <p:extLst>
      <p:ext uri="{BB962C8B-B14F-4D97-AF65-F5344CB8AC3E}">
        <p14:creationId xmlns:p14="http://schemas.microsoft.com/office/powerpoint/2010/main" val="525195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F10AB-A6F7-45F4-833F-7D2BD7541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66" y="-116599"/>
            <a:ext cx="10515600" cy="1325563"/>
          </a:xfrm>
        </p:spPr>
        <p:txBody>
          <a:bodyPr/>
          <a:lstStyle/>
          <a:p>
            <a:r>
              <a:rPr lang="en-GB"/>
              <a:t>Living labs in het BPiKA project in 5 steden</a:t>
            </a:r>
            <a:endParaRPr lang="en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56843C4-26BF-45E9-8366-E439F06DF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217689" y="-486344"/>
            <a:ext cx="5987130" cy="8924971"/>
          </a:xfrm>
          <a:prstGeom prst="rect">
            <a:avLst/>
          </a:prstGeom>
        </p:spPr>
      </p:pic>
      <p:pic>
        <p:nvPicPr>
          <p:cNvPr id="5" name="Afbeelding 4" descr="Afbeelding met buiten, weg, gebouw, straat&#10;&#10;Automatisch gegenereerde beschrijving">
            <a:extLst>
              <a:ext uri="{FF2B5EF4-FFF2-40B4-BE49-F238E27FC236}">
                <a16:creationId xmlns:a16="http://schemas.microsoft.com/office/drawing/2014/main" id="{02A10244-7109-47AF-A217-A79717825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99" y="2026806"/>
            <a:ext cx="2922486" cy="389866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211F909-1F36-4A17-9602-08E39A3766CD}"/>
              </a:ext>
            </a:extLst>
          </p:cNvPr>
          <p:cNvSpPr txBox="1"/>
          <p:nvPr/>
        </p:nvSpPr>
        <p:spPr>
          <a:xfrm>
            <a:off x="9985513" y="6182139"/>
            <a:ext cx="150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Weerstation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4880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D34ABDF-55B3-41EA-8647-D78DE1A8D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2627" r="-1" b="578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D65F87-237B-4B2B-9756-84EA1BE7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Analyses: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205394-EAAF-4258-B60F-8C4B88DFF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997" y="1970314"/>
            <a:ext cx="4706803" cy="40906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742950" indent="-457200">
              <a:buFont typeface="+mj-lt"/>
              <a:buAutoNum type="arabicPeriod"/>
            </a:pPr>
            <a:r>
              <a:rPr lang="en-US" sz="2000" dirty="0" err="1">
                <a:solidFill>
                  <a:srgbClr val="000000"/>
                </a:solidFill>
              </a:rPr>
              <a:t>Analyse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fysieke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wijkkenmerken</a:t>
            </a:r>
            <a:r>
              <a:rPr lang="en-US" sz="2000" dirty="0">
                <a:solidFill>
                  <a:srgbClr val="000000"/>
                </a:solidFill>
              </a:rPr>
              <a:t>: </a:t>
            </a:r>
            <a:r>
              <a:rPr lang="en-US" sz="2000" dirty="0" err="1">
                <a:solidFill>
                  <a:srgbClr val="000000"/>
                </a:solidFill>
              </a:rPr>
              <a:t>klimaatbestendigheid</a:t>
            </a:r>
            <a:r>
              <a:rPr lang="en-US" sz="2000" dirty="0">
                <a:solidFill>
                  <a:srgbClr val="000000"/>
                </a:solidFill>
              </a:rPr>
              <a:t> van </a:t>
            </a:r>
            <a:r>
              <a:rPr lang="en-US" sz="2000" dirty="0" err="1">
                <a:solidFill>
                  <a:srgbClr val="000000"/>
                </a:solidFill>
              </a:rPr>
              <a:t>publieke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en</a:t>
            </a:r>
            <a:r>
              <a:rPr lang="en-US" sz="2000" dirty="0">
                <a:solidFill>
                  <a:srgbClr val="000000"/>
                </a:solidFill>
              </a:rPr>
              <a:t> private </a:t>
            </a:r>
            <a:r>
              <a:rPr lang="en-US" sz="2000" dirty="0" err="1">
                <a:solidFill>
                  <a:srgbClr val="000000"/>
                </a:solidFill>
              </a:rPr>
              <a:t>terreinen</a:t>
            </a:r>
            <a:r>
              <a:rPr lang="en-US" sz="2000" dirty="0">
                <a:solidFill>
                  <a:srgbClr val="000000"/>
                </a:solidFill>
              </a:rPr>
              <a:t> op basis van </a:t>
            </a:r>
            <a:r>
              <a:rPr lang="en-US" sz="2000" dirty="0" err="1">
                <a:solidFill>
                  <a:srgbClr val="000000"/>
                </a:solidFill>
              </a:rPr>
              <a:t>Basisregistratie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Grootschalige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Topografie</a:t>
            </a:r>
            <a:endParaRPr lang="en-US" sz="2000" dirty="0">
              <a:solidFill>
                <a:srgbClr val="000000"/>
              </a:solidFill>
            </a:endParaRPr>
          </a:p>
          <a:p>
            <a:pPr marL="742950" indent="-457200">
              <a:buFont typeface="+mj-lt"/>
              <a:buAutoNum type="arabicPeriod"/>
            </a:pPr>
            <a:r>
              <a:rPr lang="en-US" sz="2000" dirty="0" err="1">
                <a:solidFill>
                  <a:srgbClr val="000000"/>
                </a:solidFill>
              </a:rPr>
              <a:t>Analyse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sociale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wijkkenmerken</a:t>
            </a:r>
            <a:r>
              <a:rPr lang="en-US" sz="2000" dirty="0">
                <a:solidFill>
                  <a:srgbClr val="000000"/>
                </a:solidFill>
              </a:rPr>
              <a:t>: op basis CBS </a:t>
            </a:r>
            <a:r>
              <a:rPr lang="en-US" sz="2000" dirty="0" err="1">
                <a:solidFill>
                  <a:srgbClr val="000000"/>
                </a:solidFill>
              </a:rPr>
              <a:t>kerncijfers</a:t>
            </a:r>
            <a:r>
              <a:rPr lang="en-US" sz="2000" dirty="0">
                <a:solidFill>
                  <a:srgbClr val="000000"/>
                </a:solidFill>
              </a:rPr>
              <a:t> van </a:t>
            </a:r>
            <a:r>
              <a:rPr lang="en-US" sz="2000" dirty="0" err="1">
                <a:solidFill>
                  <a:srgbClr val="000000"/>
                </a:solidFill>
              </a:rPr>
              <a:t>wijken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buurten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  <a:p>
            <a:pPr marL="742950" indent="-457200">
              <a:buFont typeface="+mj-lt"/>
              <a:buAutoNum type="arabicPeriod"/>
            </a:pPr>
            <a:r>
              <a:rPr lang="en-US" sz="2000" dirty="0" err="1">
                <a:solidFill>
                  <a:srgbClr val="000000"/>
                </a:solidFill>
              </a:rPr>
              <a:t>Analyse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participatie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methodiek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ClimateCafe</a:t>
            </a:r>
            <a:endParaRPr lang="en-US" sz="2000" dirty="0">
              <a:solidFill>
                <a:srgbClr val="000000"/>
              </a:solidFill>
            </a:endParaRPr>
          </a:p>
          <a:p>
            <a:pPr marL="0"/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77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547FB4-B216-473F-B48F-2585C69F4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Analyse sociale wijkkenmerken</a:t>
            </a:r>
            <a:endParaRPr lang="en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1A6E1B-611F-4DEF-8CEB-4F1F7E641D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>
                <a:solidFill>
                  <a:srgbClr val="000000"/>
                </a:solidFill>
              </a:rPr>
              <a:t>Demografische kenmerken zijn van belang omdat daarmee inzicht wordt verkregen in de kwetsbaarheid van de bevolking (Malone, 2009; Cutter, Mitchell, &amp; Scott, 2000). 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De inrichting van tuinen in Nederland wordt mede beïnvloed door trends, opleidingsniveau, leeftijd en bijdrage aan de beroepsbevolking. </a:t>
            </a:r>
          </a:p>
          <a:p>
            <a:pPr marL="0"/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Maar ook het risico op gezondheidseffecten hangt samen met demografische kenmerken. </a:t>
            </a:r>
          </a:p>
          <a:p>
            <a:endParaRPr lang="en-NL" dirty="0"/>
          </a:p>
        </p:txBody>
      </p:sp>
      <p:pic>
        <p:nvPicPr>
          <p:cNvPr id="17" name="Tijdelijke aanduiding voor inhoud 16" descr="Afbeelding met persoon, binnen, man, tafel&#10;&#10;Automatisch gegenereerde beschrijving">
            <a:extLst>
              <a:ext uri="{FF2B5EF4-FFF2-40B4-BE49-F238E27FC236}">
                <a16:creationId xmlns:a16="http://schemas.microsoft.com/office/drawing/2014/main" id="{CC2195DE-6E3C-4AB9-B8FC-BFEF628FA6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991161"/>
            <a:ext cx="5508171" cy="4130325"/>
          </a:xfr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62DF71F-9493-4995-A386-64E4CEB5C531}"/>
              </a:ext>
            </a:extLst>
          </p:cNvPr>
          <p:cNvSpPr txBox="1"/>
          <p:nvPr/>
        </p:nvSpPr>
        <p:spPr>
          <a:xfrm>
            <a:off x="7165571" y="6384175"/>
            <a:ext cx="3283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Hittestress</a:t>
            </a:r>
            <a:r>
              <a:rPr lang="en-GB" dirty="0"/>
              <a:t> </a:t>
            </a:r>
            <a:r>
              <a:rPr lang="en-GB" dirty="0" err="1"/>
              <a:t>spel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61356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E96D1A4-6FFF-42F8-AF96-4630213677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0866964"/>
              </p:ext>
            </p:extLst>
          </p:nvPr>
        </p:nvGraphicFramePr>
        <p:xfrm>
          <a:off x="609597" y="414338"/>
          <a:ext cx="11175999" cy="284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FCD63C8-5142-4F6B-BB16-B41DF25D17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1437520"/>
              </p:ext>
            </p:extLst>
          </p:nvPr>
        </p:nvGraphicFramePr>
        <p:xfrm>
          <a:off x="609597" y="3598864"/>
          <a:ext cx="11175999" cy="2844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vaal 1">
            <a:extLst>
              <a:ext uri="{FF2B5EF4-FFF2-40B4-BE49-F238E27FC236}">
                <a16:creationId xmlns:a16="http://schemas.microsoft.com/office/drawing/2014/main" id="{1CE7317A-1BD8-421E-B0C9-FA3E65D1D3F4}"/>
              </a:ext>
            </a:extLst>
          </p:cNvPr>
          <p:cNvSpPr/>
          <p:nvPr/>
        </p:nvSpPr>
        <p:spPr>
          <a:xfrm>
            <a:off x="6314661" y="980661"/>
            <a:ext cx="821635" cy="3246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99136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F85BEF-2FCF-4537-84CA-57F108831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5220" y="1060918"/>
            <a:ext cx="9144000" cy="872893"/>
          </a:xfrm>
        </p:spPr>
        <p:txBody>
          <a:bodyPr>
            <a:normAutofit fontScale="90000"/>
          </a:bodyPr>
          <a:lstStyle/>
          <a:p>
            <a:r>
              <a:rPr lang="nl-NL" dirty="0">
                <a:cs typeface="Calibri Light"/>
              </a:rPr>
              <a:t>Participatie methodiek </a:t>
            </a:r>
            <a:br>
              <a:rPr lang="nl-NL" dirty="0">
                <a:cs typeface="Calibri Light"/>
              </a:rPr>
            </a:br>
            <a:r>
              <a:rPr lang="nl-NL" dirty="0" err="1">
                <a:cs typeface="Calibri Light"/>
              </a:rPr>
              <a:t>ClimateCafe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23A50F7-0718-4E1D-A000-B67717373A67}"/>
              </a:ext>
            </a:extLst>
          </p:cNvPr>
          <p:cNvSpPr txBox="1"/>
          <p:nvPr/>
        </p:nvSpPr>
        <p:spPr>
          <a:xfrm>
            <a:off x="61610" y="5848281"/>
            <a:ext cx="1229885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Bron: </a:t>
            </a:r>
            <a:r>
              <a:rPr lang="en-US" sz="1600">
                <a:hlinkClick r:id="rId2"/>
              </a:rPr>
              <a:t>www.climatecafe.nl</a:t>
            </a:r>
            <a:endParaRPr lang="nl-NL" sz="1600"/>
          </a:p>
          <a:p>
            <a:r>
              <a:rPr lang="en-US" sz="1600">
                <a:cs typeface="Calibri"/>
              </a:rPr>
              <a:t>Boogaard F., Heikoop R., van de Sandt K., den Oudendammer T, Oostra A., Internationale city climatescan Rotterdam, onderzoeksresultaten klimaatadaptatie: infiltratie in het stedelijk gebied, H20, 2018.</a:t>
            </a:r>
            <a:endParaRPr lang="en-US" sz="1600"/>
          </a:p>
          <a:p>
            <a:r>
              <a:rPr lang="en-US" sz="1600">
                <a:ea typeface="+mn-lt"/>
                <a:cs typeface="+mn-lt"/>
              </a:rPr>
              <a:t>Boogaard F. Geldof G. Zuurman A. , </a:t>
            </a:r>
            <a:r>
              <a:rPr lang="nl" sz="1600">
                <a:ea typeface="+mn-lt"/>
                <a:cs typeface="+mn-lt"/>
                <a:hlinkClick r:id="rId3"/>
              </a:rPr>
              <a:t>Klimaatadaptatie evalueren met participatief leren: ClimateCafé Malmö</a:t>
            </a:r>
            <a:r>
              <a:rPr lang="en-US" sz="1600">
                <a:ea typeface="+mn-lt"/>
                <a:cs typeface="+mn-lt"/>
              </a:rPr>
              <a:t>, H20 6 april 2020. </a:t>
            </a:r>
            <a:endParaRPr lang="en-US" sz="1600"/>
          </a:p>
          <a:p>
            <a:endParaRPr lang="en-US" sz="1600">
              <a:cs typeface="Calibri"/>
            </a:endParaRPr>
          </a:p>
        </p:txBody>
      </p:sp>
      <p:pic>
        <p:nvPicPr>
          <p:cNvPr id="9" name="Afbeelding 9" descr="Afbeelding met schermafbeelding, monitor, binnen, scherm&#10;&#10;Beschrijving is gegenereerd met zeer hoge betrouwbaarheid">
            <a:extLst>
              <a:ext uri="{FF2B5EF4-FFF2-40B4-BE49-F238E27FC236}">
                <a16:creationId xmlns:a16="http://schemas.microsoft.com/office/drawing/2014/main" id="{118814A9-81FC-4608-93C8-4DA28AA930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56" t="10915" r="42674" b="11925"/>
          <a:stretch/>
        </p:blipFill>
        <p:spPr>
          <a:xfrm>
            <a:off x="59474" y="60299"/>
            <a:ext cx="5310548" cy="3021514"/>
          </a:xfrm>
          <a:prstGeom prst="rect">
            <a:avLst/>
          </a:prstGeom>
        </p:spPr>
      </p:pic>
      <p:pic>
        <p:nvPicPr>
          <p:cNvPr id="7" name="Afbeelding 7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E989C9EA-2938-4CED-BFD1-7AB0086E0B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77" t="10095" r="58333" b="4190"/>
          <a:stretch/>
        </p:blipFill>
        <p:spPr>
          <a:xfrm>
            <a:off x="542693" y="2132566"/>
            <a:ext cx="3095957" cy="36635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658B26E8-9C54-4CFA-94D1-7FDD9FE274C5}"/>
              </a:ext>
            </a:extLst>
          </p:cNvPr>
          <p:cNvSpPr/>
          <p:nvPr/>
        </p:nvSpPr>
        <p:spPr>
          <a:xfrm>
            <a:off x="462776" y="4969726"/>
            <a:ext cx="3140925" cy="9106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DD3909C-287D-4CE2-9CD9-973C0379E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0109" y="1945460"/>
            <a:ext cx="8283665" cy="38767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b="1" dirty="0" err="1">
                <a:ea typeface="+mn-lt"/>
                <a:cs typeface="+mn-lt"/>
              </a:rPr>
              <a:t>ClimateCafé</a:t>
            </a:r>
            <a:r>
              <a:rPr lang="nl-NL" b="1" dirty="0">
                <a:ea typeface="+mn-lt"/>
                <a:cs typeface="+mn-lt"/>
              </a:rPr>
              <a:t> is een onderwijs- en onderzoeksystematiek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b="1" dirty="0">
                <a:ea typeface="+mn-lt"/>
                <a:cs typeface="+mn-lt"/>
              </a:rPr>
              <a:t>(Bewoners) participatie centraal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b="1" dirty="0">
                <a:ea typeface="+mn-lt"/>
                <a:cs typeface="+mn-lt"/>
              </a:rPr>
              <a:t>Publieke en private partijen werken nauw samen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b="1" dirty="0">
                <a:ea typeface="+mn-lt"/>
                <a:cs typeface="+mn-lt"/>
              </a:rPr>
              <a:t>Effectiviteit van klimaatmaatregelen.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b="1" dirty="0">
                <a:ea typeface="+mn-lt"/>
                <a:cs typeface="+mn-lt"/>
              </a:rPr>
              <a:t>In kaart brengen van stedelijk klimaat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b="1" dirty="0">
                <a:ea typeface="+mn-lt"/>
                <a:cs typeface="+mn-lt"/>
              </a:rPr>
              <a:t>Kennis verzamelen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b="1" dirty="0">
                <a:ea typeface="+mn-lt"/>
                <a:cs typeface="+mn-lt"/>
              </a:rPr>
              <a:t>Kennis uitwisseling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b="1" dirty="0">
                <a:ea typeface="+mn-lt"/>
                <a:cs typeface="+mn-lt"/>
              </a:rPr>
              <a:t>Thema’s: klimaatadaptatie, kwetsbaarheden, water- en luchtkwaliteit, hittestress en bodemkwaliteit. </a:t>
            </a:r>
            <a:endParaRPr lang="nl-NL" dirty="0">
              <a:cs typeface="Calibri" panose="020F0502020204030204"/>
            </a:endParaRPr>
          </a:p>
        </p:txBody>
      </p:sp>
      <p:pic>
        <p:nvPicPr>
          <p:cNvPr id="5" name="Afbeelding 5" descr="Afbeelding met schermafbeelding, computer&#10;&#10;Beschrijving is gegenereerd met zeer hoge betrouwbaarheid">
            <a:extLst>
              <a:ext uri="{FF2B5EF4-FFF2-40B4-BE49-F238E27FC236}">
                <a16:creationId xmlns:a16="http://schemas.microsoft.com/office/drawing/2014/main" id="{B1872157-7B2F-4A23-A1CC-5F0141FFB0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95" t="7796" r="63668" b="16935"/>
          <a:stretch/>
        </p:blipFill>
        <p:spPr>
          <a:xfrm>
            <a:off x="327168" y="3593520"/>
            <a:ext cx="3311482" cy="228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79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DFB62D-9E1E-44CD-B0FD-4D138B6E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Climate café: analyse op </a:t>
            </a:r>
            <a:br>
              <a:rPr lang="en-GB" dirty="0"/>
            </a:br>
            <a:r>
              <a:rPr lang="en-GB" dirty="0" err="1"/>
              <a:t>straat</a:t>
            </a:r>
            <a:r>
              <a:rPr lang="en-GB" dirty="0"/>
              <a:t>-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wijkniveau</a:t>
            </a:r>
            <a:endParaRPr lang="en-NL" dirty="0"/>
          </a:p>
        </p:txBody>
      </p:sp>
      <p:pic>
        <p:nvPicPr>
          <p:cNvPr id="5" name="Picture 5" descr="A boy standing in front of a brick building&#10;&#10;Description generated with high confidence">
            <a:extLst>
              <a:ext uri="{FF2B5EF4-FFF2-40B4-BE49-F238E27FC236}">
                <a16:creationId xmlns:a16="http://schemas.microsoft.com/office/drawing/2014/main" id="{65430264-E5E6-4110-9524-C113169911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3314" y="2664241"/>
            <a:ext cx="4086187" cy="306121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9F1714-14C1-4AF1-9341-994999AD0076}"/>
              </a:ext>
            </a:extLst>
          </p:cNvPr>
          <p:cNvSpPr txBox="1"/>
          <p:nvPr/>
        </p:nvSpPr>
        <p:spPr>
          <a:xfrm>
            <a:off x="241245" y="5906541"/>
            <a:ext cx="42605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cs typeface="Calibri"/>
              </a:rPr>
              <a:t>Observaties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metingen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tijdens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Climatecafe</a:t>
            </a:r>
            <a:r>
              <a:rPr lang="en-US" dirty="0">
                <a:cs typeface="Calibri"/>
              </a:rPr>
              <a:t> Rotterdam, </a:t>
            </a:r>
            <a:r>
              <a:rPr lang="en-US" dirty="0" err="1">
                <a:cs typeface="Calibri"/>
              </a:rPr>
              <a:t>september</a:t>
            </a:r>
            <a:r>
              <a:rPr lang="en-US" dirty="0">
                <a:cs typeface="Calibri"/>
              </a:rPr>
              <a:t> 2019 met 200 </a:t>
            </a:r>
            <a:r>
              <a:rPr lang="en-US" dirty="0" err="1">
                <a:cs typeface="Calibri"/>
              </a:rPr>
              <a:t>studenten</a:t>
            </a:r>
            <a:endParaRPr lang="en-US" dirty="0">
              <a:cs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1168C05-B56C-4E28-9934-0005FE6F7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171" y="186153"/>
            <a:ext cx="4260515" cy="306121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F4D3F4C-2095-4523-A625-C187EA86B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652" y="3829311"/>
            <a:ext cx="3073471" cy="2304655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77FF8E2D-4171-4692-822E-B6B4A4662350}"/>
              </a:ext>
            </a:extLst>
          </p:cNvPr>
          <p:cNvSpPr txBox="1"/>
          <p:nvPr/>
        </p:nvSpPr>
        <p:spPr>
          <a:xfrm>
            <a:off x="6414443" y="3247367"/>
            <a:ext cx="547938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cs typeface="Calibri"/>
              </a:rPr>
              <a:t>Bedenken</a:t>
            </a:r>
            <a:r>
              <a:rPr lang="en-US" dirty="0">
                <a:cs typeface="Calibri"/>
              </a:rPr>
              <a:t> van </a:t>
            </a:r>
            <a:r>
              <a:rPr lang="en-US" dirty="0" err="1">
                <a:cs typeface="Calibri"/>
              </a:rPr>
              <a:t>oplossingen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tijdens</a:t>
            </a:r>
            <a:r>
              <a:rPr lang="en-US" dirty="0">
                <a:cs typeface="Calibri"/>
              </a:rPr>
              <a:t> Sketch city Rotterdam in </a:t>
            </a:r>
            <a:r>
              <a:rPr lang="en-US" dirty="0" err="1">
                <a:cs typeface="Calibri"/>
              </a:rPr>
              <a:t>juni</a:t>
            </a:r>
            <a:r>
              <a:rPr lang="en-US" dirty="0">
                <a:cs typeface="Calibri"/>
              </a:rPr>
              <a:t> 2019 met 100 </a:t>
            </a:r>
            <a:r>
              <a:rPr lang="en-US" dirty="0" err="1">
                <a:cs typeface="Calibri"/>
              </a:rPr>
              <a:t>studenten</a:t>
            </a:r>
            <a:endParaRPr lang="en-US" dirty="0">
              <a:cs typeface="Calibri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2930924-164D-4044-977A-EBE4AA197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102" y="4194848"/>
            <a:ext cx="3144643" cy="2358024"/>
          </a:xfrm>
          <a:prstGeom prst="rect">
            <a:avLst/>
          </a:prstGeom>
        </p:spPr>
      </p:pic>
      <p:pic>
        <p:nvPicPr>
          <p:cNvPr id="15" name="Tijdelijke aanduiding voor inhoud 14">
            <a:extLst>
              <a:ext uri="{FF2B5EF4-FFF2-40B4-BE49-F238E27FC236}">
                <a16:creationId xmlns:a16="http://schemas.microsoft.com/office/drawing/2014/main" id="{DF71250F-4ACD-402D-9ADB-716D64ED8D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3385457" y="1671712"/>
            <a:ext cx="2710543" cy="2489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9952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Tijdelijke aanduiding voor inhoud 3">
            <a:extLst>
              <a:ext uri="{FF2B5EF4-FFF2-40B4-BE49-F238E27FC236}">
                <a16:creationId xmlns:a16="http://schemas.microsoft.com/office/drawing/2014/main" id="{B1029442-CC52-4BDE-80C9-4883046170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/>
          </a:blip>
          <a:srcRect l="28381" r="1692"/>
          <a:stretch/>
        </p:blipFill>
        <p:spPr>
          <a:xfrm>
            <a:off x="5703241" y="10"/>
            <a:ext cx="6394152" cy="685799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18E461B2-4655-4BD3-A5A5-51896ED2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Climate café: </a:t>
            </a:r>
            <a:r>
              <a:rPr lang="en-US" sz="2800" dirty="0" err="1">
                <a:solidFill>
                  <a:srgbClr val="000000"/>
                </a:solidFill>
              </a:rPr>
              <a:t>studenten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worden</a:t>
            </a:r>
            <a:r>
              <a:rPr lang="en-US" sz="2800" dirty="0">
                <a:solidFill>
                  <a:srgbClr val="000000"/>
                </a:solidFill>
              </a:rPr>
              <a:t> professionals van de </a:t>
            </a:r>
            <a:r>
              <a:rPr lang="en-US" sz="2800" dirty="0" err="1">
                <a:solidFill>
                  <a:srgbClr val="000000"/>
                </a:solidFill>
              </a:rPr>
              <a:t>toeksomst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54D454ED-524E-4114-80D5-CE8D6F4A1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Bezoek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aan</a:t>
            </a:r>
            <a:r>
              <a:rPr lang="en-US" sz="2000" dirty="0">
                <a:solidFill>
                  <a:srgbClr val="000000"/>
                </a:solidFill>
              </a:rPr>
              <a:t> best practices van </a:t>
            </a:r>
            <a:r>
              <a:rPr lang="en-US" sz="2000" dirty="0" err="1">
                <a:solidFill>
                  <a:srgbClr val="000000"/>
                </a:solidFill>
              </a:rPr>
              <a:t>klimaatadaptie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</a:rPr>
              <a:t>Discussie</a:t>
            </a:r>
            <a:r>
              <a:rPr lang="en-US" sz="2000" dirty="0">
                <a:solidFill>
                  <a:srgbClr val="000000"/>
                </a:solidFill>
              </a:rPr>
              <a:t> met experts van de </a:t>
            </a:r>
            <a:r>
              <a:rPr lang="en-US" sz="2000" dirty="0" err="1">
                <a:solidFill>
                  <a:srgbClr val="000000"/>
                </a:solidFill>
              </a:rPr>
              <a:t>gemeente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</a:rPr>
              <a:t>Ervaren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bewustwording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</a:rPr>
              <a:t>Communicatie</a:t>
            </a:r>
            <a:r>
              <a:rPr lang="en-US" sz="2000" dirty="0">
                <a:solidFill>
                  <a:srgbClr val="000000"/>
                </a:solidFill>
              </a:rPr>
              <a:t> met stakeholders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26A036E-7B94-4D61-ABBB-EE092C37E4C7}"/>
              </a:ext>
            </a:extLst>
          </p:cNvPr>
          <p:cNvSpPr txBox="1"/>
          <p:nvPr/>
        </p:nvSpPr>
        <p:spPr>
          <a:xfrm>
            <a:off x="3009207" y="6126480"/>
            <a:ext cx="259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Waterbuffer</a:t>
            </a:r>
            <a:r>
              <a:rPr lang="en-GB" dirty="0"/>
              <a:t> project Sparta </a:t>
            </a:r>
            <a:r>
              <a:rPr lang="en-GB" dirty="0" err="1"/>
              <a:t>stadion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63667877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2465E16A93E04F8E4EE86D4289777A" ma:contentTypeVersion="9" ma:contentTypeDescription="Create a new document." ma:contentTypeScope="" ma:versionID="60d3d572bd60330bab8a28b921c7b255">
  <xsd:schema xmlns:xsd="http://www.w3.org/2001/XMLSchema" xmlns:xs="http://www.w3.org/2001/XMLSchema" xmlns:p="http://schemas.microsoft.com/office/2006/metadata/properties" xmlns:ns2="7ec8b6f8-9296-438a-bdfd-c2bc2b9fd1ab" xmlns:ns3="5a19ba1c-bff2-4199-b477-f38b2b9749d6" targetNamespace="http://schemas.microsoft.com/office/2006/metadata/properties" ma:root="true" ma:fieldsID="bed3fd05be0b37514fd5ff3e6793d668" ns2:_="" ns3:_="">
    <xsd:import namespace="7ec8b6f8-9296-438a-bdfd-c2bc2b9fd1ab"/>
    <xsd:import namespace="5a19ba1c-bff2-4199-b477-f38b2b974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c8b6f8-9296-438a-bdfd-c2bc2b9fd1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19ba1c-bff2-4199-b477-f38b2b974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818313-A674-4377-97E5-20F802ECE4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01933A-30FA-4DE8-9FBF-852CCBFDDC59}">
  <ds:schemaRefs>
    <ds:schemaRef ds:uri="http://schemas.microsoft.com/office/2006/metadata/properties"/>
    <ds:schemaRef ds:uri="http://purl.org/dc/dcmitype/"/>
    <ds:schemaRef ds:uri="5a19ba1c-bff2-4199-b477-f38b2b9749d6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7ec8b6f8-9296-438a-bdfd-c2bc2b9fd1ab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86A9E502-CD3C-4755-8627-E385F73ED6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c8b6f8-9296-438a-bdfd-c2bc2b9fd1ab"/>
    <ds:schemaRef ds:uri="5a19ba1c-bff2-4199-b477-f38b2b9749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524</Words>
  <Application>Microsoft Office PowerPoint</Application>
  <PresentationFormat>Widescreen</PresentationFormat>
  <Paragraphs>79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Kantoorthema</vt:lpstr>
      <vt:lpstr>Burgerparticipatie in Klimaatadaptatie  sessie 1A Living labs en ClimateCafe</vt:lpstr>
      <vt:lpstr>Werkpakket Climatecafe:  vergroten bewustwording en participatie</vt:lpstr>
      <vt:lpstr>Living labs in het BPiKA project in 5 steden</vt:lpstr>
      <vt:lpstr>Analyses:</vt:lpstr>
      <vt:lpstr>Analyse sociale wijkkenmerken</vt:lpstr>
      <vt:lpstr>PowerPoint Presentation</vt:lpstr>
      <vt:lpstr>Participatie methodiek  ClimateCafe</vt:lpstr>
      <vt:lpstr>Climate café: analyse op  straat- en wijkniveau</vt:lpstr>
      <vt:lpstr>Climate café: studenten worden professionals van de toeksomst</vt:lpstr>
      <vt:lpstr>Bevindingen metingen</vt:lpstr>
      <vt:lpstr>Veel activiteiten op de planning in de living labs</vt:lpstr>
      <vt:lpstr>Vervolg &amp; discussie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Burgerparticipatie in Klimaatadaptatie  sessie 1A Living labs en ClimateCafe</dc:title>
  <dc:creator>Rick Heikoop</dc:creator>
  <cp:lastModifiedBy>J.A. van den Heuvel</cp:lastModifiedBy>
  <cp:revision>2</cp:revision>
  <dcterms:created xsi:type="dcterms:W3CDTF">2020-04-15T16:13:38Z</dcterms:created>
  <dcterms:modified xsi:type="dcterms:W3CDTF">2020-05-17T15:37:12Z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0x0101008C2465E16A93E04F8E4EE86D4289777A</vt:lpwstr>
  </property>
</Properties>
</file>