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76" r:id="rId1"/>
  </p:sldMasterIdLst>
  <p:sldIdLst>
    <p:sldId id="346" r:id="rId2"/>
    <p:sldId id="321" r:id="rId3"/>
    <p:sldId id="341" r:id="rId4"/>
    <p:sldId id="336" r:id="rId5"/>
    <p:sldId id="352" r:id="rId6"/>
    <p:sldId id="347" r:id="rId7"/>
    <p:sldId id="348" r:id="rId8"/>
    <p:sldId id="349" r:id="rId9"/>
    <p:sldId id="353" r:id="rId10"/>
    <p:sldId id="354" r:id="rId11"/>
    <p:sldId id="355" r:id="rId12"/>
    <p:sldId id="356" r:id="rId13"/>
    <p:sldId id="357" r:id="rId14"/>
    <p:sldId id="358" r:id="rId15"/>
    <p:sldId id="359" r:id="rId16"/>
    <p:sldId id="350" r:id="rId17"/>
    <p:sldId id="35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2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50" autoAdjust="0"/>
    <p:restoredTop sz="92958" autoAdjust="0"/>
  </p:normalViewPr>
  <p:slideViewPr>
    <p:cSldViewPr snapToGrid="0">
      <p:cViewPr varScale="1">
        <p:scale>
          <a:sx n="68" d="100"/>
          <a:sy n="68" d="100"/>
        </p:scale>
        <p:origin x="1068" y="6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nl-NL"/>
              <a:t>Klik om stijl te bewerken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6/27/2023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38275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6/27/2023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9456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6/27/2023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87315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6/27/2023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09520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nl-NL"/>
              <a:t>Klik om stijl te bewerken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5586B75A-687E-405C-8A0B-8D00578BA2C3}" type="datetimeFigureOut">
              <a:rPr lang="en-US" smtClean="0"/>
              <a:pPr/>
              <a:t>6/27/2023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13469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6/27/2023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03367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6/27/2023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35417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a:t>Klik om stijl te bewerken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6/27/2023</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62070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6/27/2023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89379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nl-NL"/>
              <a:t>Klik om stijl te bewerken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8" name="Date Placeholder 7"/>
          <p:cNvSpPr>
            <a:spLocks noGrp="1"/>
          </p:cNvSpPr>
          <p:nvPr>
            <p:ph type="dt" sz="half" idx="10"/>
          </p:nvPr>
        </p:nvSpPr>
        <p:spPr/>
        <p:txBody>
          <a:bodyPr/>
          <a:lstStyle/>
          <a:p>
            <a:fld id="{5586B75A-687E-405C-8A0B-8D00578BA2C3}" type="datetimeFigureOut">
              <a:rPr lang="en-US" smtClean="0"/>
              <a:pPr/>
              <a:t>6/27/2023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02781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nl-NL"/>
              <a:t>Klik om stijl te bewerken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8" name="Date Placeholder 7"/>
          <p:cNvSpPr>
            <a:spLocks noGrp="1"/>
          </p:cNvSpPr>
          <p:nvPr>
            <p:ph type="dt" sz="half" idx="10"/>
          </p:nvPr>
        </p:nvSpPr>
        <p:spPr/>
        <p:txBody>
          <a:bodyPr/>
          <a:lstStyle/>
          <a:p>
            <a:fld id="{5586B75A-687E-405C-8A0B-8D00578BA2C3}" type="datetimeFigureOut">
              <a:rPr lang="en-US" smtClean="0"/>
              <a:pPr/>
              <a:t>6/27/2023</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51822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smtClean="0"/>
              <a:pPr/>
              <a:t>6/27/2023</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98360076"/>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rojectenportfolio.nl/wiki/index.php/LC_00484" TargetMode="External"/><Relationship Id="rId2" Type="http://schemas.openxmlformats.org/officeDocument/2006/relationships/hyperlink" Target="http://www.wegottomove.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8F7671-D8EC-41EF-84CF-0474EF8C66A1}"/>
              </a:ext>
            </a:extLst>
          </p:cNvPr>
          <p:cNvSpPr>
            <a:spLocks noGrp="1"/>
          </p:cNvSpPr>
          <p:nvPr>
            <p:ph type="ctrTitle"/>
          </p:nvPr>
        </p:nvSpPr>
        <p:spPr>
          <a:xfrm>
            <a:off x="0" y="3615397"/>
            <a:ext cx="9134669" cy="1252025"/>
          </a:xfrm>
        </p:spPr>
        <p:txBody>
          <a:bodyPr anchor="ctr">
            <a:noAutofit/>
          </a:bodyPr>
          <a:lstStyle/>
          <a:p>
            <a:pPr algn="ctr"/>
            <a:r>
              <a:rPr lang="nl-NL" sz="4000" b="1" dirty="0" smtClean="0"/>
              <a:t>Minor Fit voor de Toekomst</a:t>
            </a:r>
            <a:br>
              <a:rPr lang="nl-NL" sz="4000" b="1" dirty="0" smtClean="0"/>
            </a:br>
            <a:r>
              <a:rPr lang="nl-NL" sz="4000" b="1" dirty="0" smtClean="0"/>
              <a:t>Workshop </a:t>
            </a:r>
            <a:r>
              <a:rPr lang="nl-NL" sz="4000" b="1" dirty="0" smtClean="0"/>
              <a:t>4 </a:t>
            </a:r>
            <a:r>
              <a:rPr lang="nl-NL" sz="4000" b="1" dirty="0" smtClean="0"/>
              <a:t>– Cultuur en Identiteit</a:t>
            </a:r>
            <a:endParaRPr lang="nl-NL" sz="4000" b="1" dirty="0"/>
          </a:p>
        </p:txBody>
      </p:sp>
      <p:sp>
        <p:nvSpPr>
          <p:cNvPr id="3" name="Ondertitel 2">
            <a:extLst>
              <a:ext uri="{FF2B5EF4-FFF2-40B4-BE49-F238E27FC236}">
                <a16:creationId xmlns:a16="http://schemas.microsoft.com/office/drawing/2014/main" id="{41847339-1344-41DD-91C1-2C8DB076B6BB}"/>
              </a:ext>
            </a:extLst>
          </p:cNvPr>
          <p:cNvSpPr>
            <a:spLocks noGrp="1"/>
          </p:cNvSpPr>
          <p:nvPr>
            <p:ph type="subTitle" idx="1"/>
          </p:nvPr>
        </p:nvSpPr>
        <p:spPr>
          <a:xfrm>
            <a:off x="531844" y="5008098"/>
            <a:ext cx="8268123" cy="942043"/>
          </a:xfrm>
        </p:spPr>
        <p:txBody>
          <a:bodyPr anchor="ctr">
            <a:normAutofit lnSpcReduction="10000"/>
          </a:bodyPr>
          <a:lstStyle/>
          <a:p>
            <a:r>
              <a:rPr lang="nl-NL" sz="1400" dirty="0">
                <a:solidFill>
                  <a:schemeClr val="bg1"/>
                </a:solidFill>
              </a:rPr>
              <a:t>Hans de </a:t>
            </a:r>
            <a:r>
              <a:rPr lang="nl-NL" sz="1400" dirty="0" smtClean="0">
                <a:solidFill>
                  <a:schemeClr val="bg1"/>
                </a:solidFill>
              </a:rPr>
              <a:t>Bruin, Petra de Braal</a:t>
            </a:r>
          </a:p>
          <a:p>
            <a:r>
              <a:rPr lang="nl-NL" sz="1400" dirty="0" smtClean="0">
                <a:solidFill>
                  <a:schemeClr val="bg1"/>
                </a:solidFill>
              </a:rPr>
              <a:t>HZ </a:t>
            </a:r>
            <a:r>
              <a:rPr lang="nl-NL" sz="1400" dirty="0">
                <a:solidFill>
                  <a:schemeClr val="bg1"/>
                </a:solidFill>
              </a:rPr>
              <a:t>University of Applied Sciences</a:t>
            </a:r>
          </a:p>
          <a:p>
            <a:pPr algn="r"/>
            <a:r>
              <a:rPr lang="nl-NL" sz="1400" dirty="0" smtClean="0">
                <a:solidFill>
                  <a:schemeClr val="bg1"/>
                </a:solidFill>
              </a:rPr>
              <a:t>27 juni 2023</a:t>
            </a:r>
            <a:endParaRPr lang="nl-NL" sz="1400" dirty="0">
              <a:solidFill>
                <a:schemeClr val="bg1"/>
              </a:solidFill>
            </a:endParaRPr>
          </a:p>
        </p:txBody>
      </p:sp>
      <p:sp>
        <p:nvSpPr>
          <p:cNvPr id="4" name="Rechthoek 3">
            <a:extLst>
              <a:ext uri="{FF2B5EF4-FFF2-40B4-BE49-F238E27FC236}">
                <a16:creationId xmlns:a16="http://schemas.microsoft.com/office/drawing/2014/main" id="{7395A041-A773-4D2B-9B05-568B4BF97C35}"/>
              </a:ext>
            </a:extLst>
          </p:cNvPr>
          <p:cNvSpPr/>
          <p:nvPr/>
        </p:nvSpPr>
        <p:spPr>
          <a:xfrm>
            <a:off x="9561444" y="916584"/>
            <a:ext cx="2355574" cy="5033557"/>
          </a:xfrm>
          <a:prstGeom prst="rect">
            <a:avLst/>
          </a:prstGeom>
        </p:spPr>
        <p:txBody>
          <a:bodyPr wrap="square">
            <a:spAutoFit/>
          </a:bodyPr>
          <a:lstStyle/>
          <a:p>
            <a:pPr algn="ctr">
              <a:lnSpc>
                <a:spcPct val="150000"/>
              </a:lnSpc>
            </a:pPr>
            <a:r>
              <a:rPr lang="nl-NL" dirty="0">
                <a:solidFill>
                  <a:schemeClr val="accent6"/>
                </a:solidFill>
              </a:rPr>
              <a:t>samen </a:t>
            </a:r>
            <a:r>
              <a:rPr lang="nl-NL" b="1" dirty="0">
                <a:solidFill>
                  <a:schemeClr val="accent6"/>
                </a:solidFill>
              </a:rPr>
              <a:t>doen → </a:t>
            </a:r>
            <a:r>
              <a:rPr lang="nl-NL" dirty="0">
                <a:solidFill>
                  <a:schemeClr val="accent6"/>
                </a:solidFill>
              </a:rPr>
              <a:t>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a:t>
            </a:r>
            <a:endParaRPr lang="nl-NL" b="1" dirty="0">
              <a:solidFill>
                <a:schemeClr val="accent6"/>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9799" y="914340"/>
            <a:ext cx="4975069" cy="2519022"/>
          </a:xfrm>
          <a:prstGeom prst="rect">
            <a:avLst/>
          </a:prstGeom>
        </p:spPr>
      </p:pic>
    </p:spTree>
    <p:extLst>
      <p:ext uri="{BB962C8B-B14F-4D97-AF65-F5344CB8AC3E}">
        <p14:creationId xmlns:p14="http://schemas.microsoft.com/office/powerpoint/2010/main" val="35139268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Terugkerende</a:t>
            </a:r>
            <a:r>
              <a:rPr lang="en-US" dirty="0" smtClean="0"/>
              <a:t> </a:t>
            </a:r>
            <a:r>
              <a:rPr lang="en-US" dirty="0" err="1" smtClean="0"/>
              <a:t>patronen</a:t>
            </a:r>
            <a:endParaRPr lang="en-US" dirty="0"/>
          </a:p>
        </p:txBody>
      </p:sp>
      <p:sp>
        <p:nvSpPr>
          <p:cNvPr id="5" name="Content Placeholder 4"/>
          <p:cNvSpPr>
            <a:spLocks noGrp="1"/>
          </p:cNvSpPr>
          <p:nvPr>
            <p:ph idx="1"/>
          </p:nvPr>
        </p:nvSpPr>
        <p:spPr/>
        <p:txBody>
          <a:bodyPr>
            <a:normAutofit fontScale="92500" lnSpcReduction="10000"/>
          </a:bodyPr>
          <a:lstStyle/>
          <a:p>
            <a:r>
              <a:rPr lang="nl-NL" dirty="0" smtClean="0"/>
              <a:t>Twee smaken:</a:t>
            </a:r>
          </a:p>
          <a:p>
            <a:pPr lvl="1"/>
            <a:r>
              <a:rPr lang="nl-NL" dirty="0" smtClean="0"/>
              <a:t>Onzichtbaarheid</a:t>
            </a:r>
            <a:r>
              <a:rPr lang="nl-NL" dirty="0"/>
              <a:t>: als een probleem onzichtbaar is (niet meteen duidelijk) valt het makkelijk te negeren.</a:t>
            </a:r>
          </a:p>
          <a:p>
            <a:pPr lvl="1"/>
            <a:r>
              <a:rPr lang="nl-NL" dirty="0"/>
              <a:t>Normativiteit: Zo </a:t>
            </a:r>
            <a:r>
              <a:rPr lang="nl-NL" dirty="0" err="1"/>
              <a:t>heurt</a:t>
            </a:r>
            <a:r>
              <a:rPr lang="nl-NL" dirty="0"/>
              <a:t> het. Het kan lastig zijn om bestaande normen, waarden en patronen te doorbreken</a:t>
            </a:r>
            <a:r>
              <a:rPr lang="nl-NL" dirty="0" smtClean="0"/>
              <a:t>.</a:t>
            </a:r>
          </a:p>
          <a:p>
            <a:endParaRPr lang="nl-NL" dirty="0"/>
          </a:p>
          <a:p>
            <a:r>
              <a:rPr lang="nl-NL" dirty="0" smtClean="0"/>
              <a:t>Typische voorbeelden:</a:t>
            </a:r>
          </a:p>
          <a:p>
            <a:pPr marL="845820" lvl="1" indent="-342900">
              <a:buFont typeface="+mj-lt"/>
              <a:buAutoNum type="arabicPeriod"/>
            </a:pPr>
            <a:r>
              <a:rPr lang="en-US" dirty="0" err="1"/>
              <a:t>Geen</a:t>
            </a:r>
            <a:r>
              <a:rPr lang="en-US" dirty="0"/>
              <a:t> </a:t>
            </a:r>
            <a:r>
              <a:rPr lang="en-US" dirty="0" err="1"/>
              <a:t>tijd</a:t>
            </a:r>
            <a:r>
              <a:rPr lang="en-US" dirty="0"/>
              <a:t>, </a:t>
            </a:r>
            <a:r>
              <a:rPr lang="en-US" dirty="0" err="1"/>
              <a:t>geen</a:t>
            </a:r>
            <a:r>
              <a:rPr lang="en-US" dirty="0"/>
              <a:t> </a:t>
            </a:r>
            <a:r>
              <a:rPr lang="en-US" dirty="0" err="1" smtClean="0"/>
              <a:t>middelen</a:t>
            </a:r>
            <a:endParaRPr lang="en-US" dirty="0" smtClean="0"/>
          </a:p>
          <a:p>
            <a:pPr marL="845820" lvl="1" indent="-342900">
              <a:buFont typeface="+mj-lt"/>
              <a:buAutoNum type="arabicPeriod"/>
            </a:pPr>
            <a:r>
              <a:rPr lang="nl-NL" dirty="0"/>
              <a:t>Zo doen we dat hier nu </a:t>
            </a:r>
            <a:r>
              <a:rPr lang="nl-NL" dirty="0" smtClean="0"/>
              <a:t>eenmaal</a:t>
            </a:r>
          </a:p>
          <a:p>
            <a:pPr marL="845820" lvl="1" indent="-342900">
              <a:buFont typeface="+mj-lt"/>
              <a:buAutoNum type="arabicPeriod"/>
            </a:pPr>
            <a:r>
              <a:rPr lang="nl-NL" dirty="0"/>
              <a:t>Jij gaat daar niet over </a:t>
            </a:r>
            <a:r>
              <a:rPr lang="nl-NL" i="1" dirty="0" smtClean="0"/>
              <a:t>of</a:t>
            </a:r>
            <a:r>
              <a:rPr lang="nl-NL" dirty="0" smtClean="0"/>
              <a:t> ik </a:t>
            </a:r>
            <a:r>
              <a:rPr lang="nl-NL" dirty="0"/>
              <a:t>ga er niet over maar ik bemoei me er wel </a:t>
            </a:r>
            <a:r>
              <a:rPr lang="nl-NL" dirty="0" smtClean="0"/>
              <a:t>mee</a:t>
            </a:r>
          </a:p>
          <a:p>
            <a:pPr marL="845820" lvl="1" indent="-342900">
              <a:buFont typeface="+mj-lt"/>
              <a:buAutoNum type="arabicPeriod"/>
            </a:pPr>
            <a:r>
              <a:rPr lang="nl-NL" dirty="0"/>
              <a:t>De regels, procedures (al dan niet zelf gemaakt) zitten in de weg </a:t>
            </a:r>
            <a:endParaRPr lang="nl-NL" dirty="0" smtClean="0"/>
          </a:p>
          <a:p>
            <a:pPr marL="845820" lvl="1" indent="-342900">
              <a:buFont typeface="+mj-lt"/>
              <a:buAutoNum type="arabicPeriod"/>
            </a:pPr>
            <a:r>
              <a:rPr lang="en-US" dirty="0" err="1"/>
              <a:t>aanpassen</a:t>
            </a:r>
            <a:r>
              <a:rPr lang="en-US" dirty="0"/>
              <a:t> </a:t>
            </a:r>
            <a:r>
              <a:rPr lang="en-US" dirty="0" err="1"/>
              <a:t>aan</a:t>
            </a:r>
            <a:r>
              <a:rPr lang="en-US" dirty="0"/>
              <a:t> de </a:t>
            </a:r>
            <a:r>
              <a:rPr lang="en-US" dirty="0" smtClean="0"/>
              <a:t>mores</a:t>
            </a:r>
          </a:p>
          <a:p>
            <a:pPr marL="342900" indent="-342900">
              <a:buFont typeface="+mj-lt"/>
              <a:buAutoNum type="arabicPeriod"/>
            </a:pPr>
            <a:endParaRPr lang="en-US" dirty="0"/>
          </a:p>
          <a:p>
            <a:r>
              <a:rPr lang="en-US" dirty="0" err="1" smtClean="0"/>
              <a:t>Vragen</a:t>
            </a:r>
            <a:r>
              <a:rPr lang="en-US" dirty="0" smtClean="0"/>
              <a:t>:</a:t>
            </a:r>
          </a:p>
          <a:p>
            <a:pPr lvl="1"/>
            <a:r>
              <a:rPr lang="en-US" dirty="0" err="1" smtClean="0"/>
              <a:t>Herken</a:t>
            </a:r>
            <a:r>
              <a:rPr lang="en-US" dirty="0" smtClean="0"/>
              <a:t> je de </a:t>
            </a:r>
            <a:r>
              <a:rPr lang="en-US" dirty="0" err="1" smtClean="0"/>
              <a:t>patronen</a:t>
            </a:r>
            <a:r>
              <a:rPr lang="en-US" dirty="0" smtClean="0"/>
              <a:t> in </a:t>
            </a:r>
            <a:r>
              <a:rPr lang="en-US" dirty="0" err="1" smtClean="0"/>
              <a:t>jouw</a:t>
            </a:r>
            <a:r>
              <a:rPr lang="en-US" dirty="0" smtClean="0"/>
              <a:t> </a:t>
            </a:r>
            <a:r>
              <a:rPr lang="en-US" dirty="0" err="1" smtClean="0"/>
              <a:t>eigen</a:t>
            </a:r>
            <a:r>
              <a:rPr lang="en-US" dirty="0" smtClean="0"/>
              <a:t> </a:t>
            </a:r>
            <a:r>
              <a:rPr lang="en-US" dirty="0" err="1" smtClean="0"/>
              <a:t>dagelijkse</a:t>
            </a:r>
            <a:r>
              <a:rPr lang="en-US" dirty="0" smtClean="0"/>
              <a:t> </a:t>
            </a:r>
            <a:r>
              <a:rPr lang="en-US" dirty="0" err="1" smtClean="0"/>
              <a:t>praktijk</a:t>
            </a:r>
            <a:r>
              <a:rPr lang="en-US" dirty="0" smtClean="0"/>
              <a:t>?</a:t>
            </a:r>
          </a:p>
          <a:p>
            <a:pPr lvl="1"/>
            <a:r>
              <a:rPr lang="en-US" dirty="0" err="1" smtClean="0"/>
              <a:t>Als</a:t>
            </a:r>
            <a:r>
              <a:rPr lang="en-US" dirty="0" smtClean="0"/>
              <a:t> het patroon in de </a:t>
            </a:r>
            <a:r>
              <a:rPr lang="en-US" dirty="0" err="1" smtClean="0"/>
              <a:t>weg</a:t>
            </a:r>
            <a:r>
              <a:rPr lang="en-US" dirty="0" smtClean="0"/>
              <a:t> zit, wat </a:t>
            </a:r>
            <a:r>
              <a:rPr lang="en-US" dirty="0" err="1" smtClean="0"/>
              <a:t>kan</a:t>
            </a:r>
            <a:r>
              <a:rPr lang="en-US" dirty="0" smtClean="0"/>
              <a:t> je </a:t>
            </a:r>
            <a:r>
              <a:rPr lang="en-US" dirty="0" err="1" smtClean="0"/>
              <a:t>doen</a:t>
            </a:r>
            <a:r>
              <a:rPr lang="en-US" dirty="0" smtClean="0"/>
              <a:t>?</a:t>
            </a:r>
            <a:endParaRPr lang="nl-NL" dirty="0"/>
          </a:p>
        </p:txBody>
      </p:sp>
    </p:spTree>
    <p:extLst>
      <p:ext uri="{BB962C8B-B14F-4D97-AF65-F5344CB8AC3E}">
        <p14:creationId xmlns:p14="http://schemas.microsoft.com/office/powerpoint/2010/main" val="23201961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Patroon 1</a:t>
            </a:r>
            <a:br>
              <a:rPr lang="en-US" dirty="0" smtClean="0"/>
            </a:br>
            <a:r>
              <a:rPr lang="en-US" dirty="0"/>
              <a:t/>
            </a:r>
            <a:br>
              <a:rPr lang="en-US" dirty="0"/>
            </a:br>
            <a:r>
              <a:rPr lang="nl-NL" dirty="0"/>
              <a:t>Geen tijd, geen </a:t>
            </a:r>
            <a:r>
              <a:rPr lang="nl-NL" dirty="0" smtClean="0"/>
              <a:t>middelen</a:t>
            </a:r>
            <a:endParaRPr lang="en-US" dirty="0"/>
          </a:p>
        </p:txBody>
      </p:sp>
      <p:sp>
        <p:nvSpPr>
          <p:cNvPr id="3" name="Content Placeholder 2"/>
          <p:cNvSpPr>
            <a:spLocks noGrp="1"/>
          </p:cNvSpPr>
          <p:nvPr>
            <p:ph idx="1"/>
          </p:nvPr>
        </p:nvSpPr>
        <p:spPr/>
        <p:txBody>
          <a:bodyPr>
            <a:normAutofit fontScale="92500" lnSpcReduction="20000"/>
          </a:bodyPr>
          <a:lstStyle/>
          <a:p>
            <a:r>
              <a:rPr lang="nl-NL" dirty="0" smtClean="0"/>
              <a:t>ambtenaar</a:t>
            </a:r>
            <a:r>
              <a:rPr lang="nl-NL" dirty="0"/>
              <a:t>: “Ze willen dat we meer samenwerken met burger. Maar ik heb echt geen tijd om met al die mensen te gaan praten. We zijn nu bijvoorbeeld druk met de begroting. We moeten vragen van wethouders beantwoorden. Bovendien is er een tekort aan medewerkers. Het is druk.</a:t>
            </a:r>
          </a:p>
          <a:p>
            <a:r>
              <a:rPr lang="nl-NL" dirty="0"/>
              <a:t>interviewer: Maar als ik jou of je collega’s vraag om volgende week een vergadering in te plannen om een project te bespreken dan </a:t>
            </a:r>
            <a:r>
              <a:rPr lang="nl-NL" dirty="0" smtClean="0"/>
              <a:t>vind je </a:t>
            </a:r>
            <a:r>
              <a:rPr lang="nl-NL" dirty="0"/>
              <a:t>altijd wel tijd om dat te doen.</a:t>
            </a:r>
          </a:p>
          <a:p>
            <a:r>
              <a:rPr lang="nl-NL" dirty="0"/>
              <a:t>ambtenaar: Ja, ja…..dat is waar….Ik weet niet goed wat ik daar op moet zeggen</a:t>
            </a:r>
            <a:r>
              <a:rPr lang="nl-NL" dirty="0" smtClean="0"/>
              <a:t>.”</a:t>
            </a:r>
          </a:p>
          <a:p>
            <a:endParaRPr lang="nl-NL" dirty="0"/>
          </a:p>
          <a:p>
            <a:endParaRPr lang="nl-NL" dirty="0"/>
          </a:p>
          <a:p>
            <a:r>
              <a:rPr lang="nl-NL" dirty="0"/>
              <a:t>“iedereen verschuilt zich hier achter </a:t>
            </a:r>
            <a:r>
              <a:rPr lang="nl-NL" dirty="0" smtClean="0"/>
              <a:t>van alles</a:t>
            </a:r>
            <a:r>
              <a:rPr lang="nl-NL" dirty="0"/>
              <a:t>. Tijd, procedures, de deuren van de afdeling. Dat is gewoon zo en dat kan ook gewoon</a:t>
            </a:r>
            <a:r>
              <a:rPr lang="nl-NL" dirty="0" smtClean="0"/>
              <a:t>.”</a:t>
            </a:r>
            <a:r>
              <a:rPr lang="nl-NL" dirty="0"/>
              <a:t/>
            </a:r>
            <a:br>
              <a:rPr lang="nl-NL" dirty="0"/>
            </a:br>
            <a:endParaRPr lang="nl-NL" dirty="0"/>
          </a:p>
          <a:p>
            <a:r>
              <a:rPr lang="nl-NL" dirty="0"/>
              <a:t>“Als ik heel eerlijk ben kan het ook gewoon he? Niet terugbellen. Daar wordt niks van gezegd. Zo belangrijk vinden we dat dan ook niet blijkbaar</a:t>
            </a:r>
            <a:r>
              <a:rPr lang="nl-NL" dirty="0" smtClean="0"/>
              <a:t>.”</a:t>
            </a:r>
            <a:endParaRPr lang="nl-NL" dirty="0"/>
          </a:p>
        </p:txBody>
      </p:sp>
    </p:spTree>
    <p:extLst>
      <p:ext uri="{BB962C8B-B14F-4D97-AF65-F5344CB8AC3E}">
        <p14:creationId xmlns:p14="http://schemas.microsoft.com/office/powerpoint/2010/main" val="1393770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Patroon 2</a:t>
            </a:r>
            <a:br>
              <a:rPr lang="en-US" dirty="0" smtClean="0"/>
            </a:br>
            <a:r>
              <a:rPr lang="en-US" dirty="0"/>
              <a:t/>
            </a:r>
            <a:br>
              <a:rPr lang="en-US" dirty="0"/>
            </a:br>
            <a:r>
              <a:rPr lang="nl-NL" dirty="0"/>
              <a:t>Zo doen we dat hier nu </a:t>
            </a:r>
            <a:r>
              <a:rPr lang="nl-NL" dirty="0" smtClean="0"/>
              <a:t>eenmaal</a:t>
            </a:r>
            <a:endParaRPr lang="en-US" dirty="0"/>
          </a:p>
        </p:txBody>
      </p:sp>
      <p:sp>
        <p:nvSpPr>
          <p:cNvPr id="3" name="Content Placeholder 2"/>
          <p:cNvSpPr>
            <a:spLocks noGrp="1"/>
          </p:cNvSpPr>
          <p:nvPr>
            <p:ph idx="1"/>
          </p:nvPr>
        </p:nvSpPr>
        <p:spPr/>
        <p:txBody>
          <a:bodyPr>
            <a:normAutofit/>
          </a:bodyPr>
          <a:lstStyle/>
          <a:p>
            <a:r>
              <a:rPr lang="nl-NL" dirty="0" smtClean="0"/>
              <a:t>“</a:t>
            </a:r>
            <a:r>
              <a:rPr lang="nl-NL" dirty="0"/>
              <a:t>Zo doen we dat hier nu eenmaal is een zin die ik hier wel erg vaak hoor, zeg maar.” </a:t>
            </a:r>
            <a:endParaRPr lang="nl-NL" dirty="0" smtClean="0"/>
          </a:p>
          <a:p>
            <a:pPr marL="0" indent="0">
              <a:buNone/>
            </a:pPr>
            <a:endParaRPr lang="nl-NL" dirty="0"/>
          </a:p>
          <a:p>
            <a:r>
              <a:rPr lang="nl-NL" dirty="0"/>
              <a:t>“Hij kwam hier wijdbeens tegenover me op dat kastje zitten. Hoe ik het in mijn hoofd haalde om met die mensen te gaan praten terwijl hier intern andere afspraken waren gemaakt. Als ik dit doorzette zou hij opschalen, mijn manager erbij roepen</a:t>
            </a:r>
            <a:r>
              <a:rPr lang="nl-NL" dirty="0" smtClean="0"/>
              <a:t>.”</a:t>
            </a:r>
          </a:p>
          <a:p>
            <a:pPr marL="0" indent="0">
              <a:buNone/>
            </a:pPr>
            <a:endParaRPr lang="nl-NL" dirty="0"/>
          </a:p>
          <a:p>
            <a:r>
              <a:rPr lang="nl-NL" dirty="0"/>
              <a:t>“Als je het zo zegt lijkt het een open deur, maar wij werken nu eenmaal altijd vanuit de locatie en dan kijken we pas naar wat daar dan komt. </a:t>
            </a:r>
            <a:r>
              <a:rPr lang="nl-NL" dirty="0" err="1"/>
              <a:t>Flexwoningen</a:t>
            </a:r>
            <a:r>
              <a:rPr lang="nl-NL" dirty="0"/>
              <a:t> bouwen vraagt een andere aanpak. Dat werkt andersom. Dat vinden we lastig. Je krijgt een soort van blinde vlek voor andere </a:t>
            </a:r>
            <a:r>
              <a:rPr lang="nl-NL"/>
              <a:t>mogelijkheden</a:t>
            </a:r>
            <a:r>
              <a:rPr lang="nl-NL" smtClean="0"/>
              <a:t>.”</a:t>
            </a:r>
            <a:endParaRPr lang="nl-NL" dirty="0"/>
          </a:p>
          <a:p>
            <a:endParaRPr lang="en-US" dirty="0"/>
          </a:p>
        </p:txBody>
      </p:sp>
    </p:spTree>
    <p:extLst>
      <p:ext uri="{BB962C8B-B14F-4D97-AF65-F5344CB8AC3E}">
        <p14:creationId xmlns:p14="http://schemas.microsoft.com/office/powerpoint/2010/main" val="2080851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Patroon 3</a:t>
            </a:r>
            <a:br>
              <a:rPr lang="en-US" dirty="0" smtClean="0"/>
            </a:br>
            <a:r>
              <a:rPr lang="en-US" dirty="0"/>
              <a:t/>
            </a:r>
            <a:br>
              <a:rPr lang="en-US" dirty="0"/>
            </a:br>
            <a:r>
              <a:rPr lang="nl-NL" dirty="0"/>
              <a:t>Jij gaat daar niet over</a:t>
            </a:r>
            <a:endParaRPr lang="en-US" dirty="0"/>
          </a:p>
        </p:txBody>
      </p:sp>
      <p:sp>
        <p:nvSpPr>
          <p:cNvPr id="3" name="Content Placeholder 2"/>
          <p:cNvSpPr>
            <a:spLocks noGrp="1"/>
          </p:cNvSpPr>
          <p:nvPr>
            <p:ph idx="1"/>
          </p:nvPr>
        </p:nvSpPr>
        <p:spPr/>
        <p:txBody>
          <a:bodyPr/>
          <a:lstStyle/>
          <a:p>
            <a:r>
              <a:rPr lang="nl-NL" dirty="0" smtClean="0"/>
              <a:t>Jij </a:t>
            </a:r>
            <a:r>
              <a:rPr lang="nl-NL" dirty="0"/>
              <a:t>gaat daar niet over </a:t>
            </a:r>
            <a:r>
              <a:rPr lang="nl-NL" i="1" dirty="0"/>
              <a:t>of</a:t>
            </a:r>
            <a:r>
              <a:rPr lang="nl-NL" dirty="0"/>
              <a:t>  ik ga er niet over maar ik bemoei me er wel </a:t>
            </a:r>
            <a:r>
              <a:rPr lang="nl-NL" dirty="0" smtClean="0"/>
              <a:t>mee</a:t>
            </a:r>
          </a:p>
          <a:p>
            <a:pPr marL="0" indent="0">
              <a:buNone/>
            </a:pPr>
            <a:endParaRPr lang="nl-NL" dirty="0"/>
          </a:p>
          <a:p>
            <a:r>
              <a:rPr lang="nl-NL" dirty="0"/>
              <a:t>“Het is soms lastig omgaan met ‘de kleine politiek’ die wij hier hebben. Een wethouder is hier voor 4 jaar en kiest soms wat het beste werkt. Politiek gezien. Ze kiest ervoor om dan weer wel, dan weer niet naar inwoners te luisteren. Eerst interesseerde het haar niets en duwde mij naar voren om aan de inwoners in een dorp uit te leggen dat iets niet kan omdat er regels zijn en procedures. En vervolgens wijkt ze daar later weer vanaf  als het haar niet meer uitkomt en zegt dan: hij gaat daar niet over. Ik regel dit wel voor jullie</a:t>
            </a:r>
            <a:r>
              <a:rPr lang="nl-NL" dirty="0" smtClean="0"/>
              <a:t>.”</a:t>
            </a:r>
            <a:endParaRPr lang="nl-NL" dirty="0"/>
          </a:p>
        </p:txBody>
      </p:sp>
    </p:spTree>
    <p:extLst>
      <p:ext uri="{BB962C8B-B14F-4D97-AF65-F5344CB8AC3E}">
        <p14:creationId xmlns:p14="http://schemas.microsoft.com/office/powerpoint/2010/main" val="5424803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Patroon 4</a:t>
            </a:r>
            <a:br>
              <a:rPr lang="en-US" dirty="0" smtClean="0"/>
            </a:br>
            <a:r>
              <a:rPr lang="en-US" dirty="0"/>
              <a:t/>
            </a:r>
            <a:br>
              <a:rPr lang="en-US" dirty="0"/>
            </a:br>
            <a:r>
              <a:rPr lang="nl-NL" dirty="0"/>
              <a:t>De </a:t>
            </a:r>
            <a:r>
              <a:rPr lang="nl-NL" dirty="0" smtClean="0"/>
              <a:t>regels, procedures zitten </a:t>
            </a:r>
            <a:r>
              <a:rPr lang="nl-NL" dirty="0"/>
              <a:t>in de weg </a:t>
            </a:r>
            <a:br>
              <a:rPr lang="nl-NL" dirty="0"/>
            </a:br>
            <a:endParaRPr lang="en-US" dirty="0"/>
          </a:p>
        </p:txBody>
      </p:sp>
      <p:sp>
        <p:nvSpPr>
          <p:cNvPr id="3" name="Content Placeholder 2"/>
          <p:cNvSpPr>
            <a:spLocks noGrp="1"/>
          </p:cNvSpPr>
          <p:nvPr>
            <p:ph idx="1"/>
          </p:nvPr>
        </p:nvSpPr>
        <p:spPr/>
        <p:txBody>
          <a:bodyPr/>
          <a:lstStyle/>
          <a:p>
            <a:r>
              <a:rPr lang="nl-NL" dirty="0"/>
              <a:t>De regels, procedures (al dan niet zelf gemaakt) zitten in de weg </a:t>
            </a:r>
            <a:endParaRPr lang="nl-NL" dirty="0" smtClean="0"/>
          </a:p>
          <a:p>
            <a:pPr marL="0" indent="0">
              <a:buNone/>
            </a:pPr>
            <a:endParaRPr lang="nl-NL" dirty="0"/>
          </a:p>
          <a:p>
            <a:r>
              <a:rPr lang="nl-NL" dirty="0" smtClean="0"/>
              <a:t>“Soms </a:t>
            </a:r>
            <a:r>
              <a:rPr lang="nl-NL" dirty="0"/>
              <a:t>wil je kijken of je iets mogelijk kunt maken. Wanneer wijk je nu af van een advies? Welke ruimte is er? Soms is er geen beleid. Of het is gedateerd. Er is dus wel interpretatieruimte. Ik zou het fijn vinden als collega’s dan eens meer mee zouden willen denken. Maar meestal hoor je dan: het kan niet. Punt</a:t>
            </a:r>
            <a:r>
              <a:rPr lang="nl-NL" dirty="0" smtClean="0"/>
              <a:t>.”</a:t>
            </a:r>
            <a:endParaRPr lang="nl-NL" dirty="0"/>
          </a:p>
        </p:txBody>
      </p:sp>
    </p:spTree>
    <p:extLst>
      <p:ext uri="{BB962C8B-B14F-4D97-AF65-F5344CB8AC3E}">
        <p14:creationId xmlns:p14="http://schemas.microsoft.com/office/powerpoint/2010/main" val="32598272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Patroon 5</a:t>
            </a:r>
            <a:br>
              <a:rPr lang="en-US" dirty="0" smtClean="0"/>
            </a:br>
            <a:r>
              <a:rPr lang="en-US" dirty="0"/>
              <a:t/>
            </a:r>
            <a:br>
              <a:rPr lang="en-US" dirty="0"/>
            </a:br>
            <a:r>
              <a:rPr lang="nl-NL" dirty="0" smtClean="0"/>
              <a:t>Aanpassen </a:t>
            </a:r>
            <a:r>
              <a:rPr lang="nl-NL" dirty="0"/>
              <a:t>aan de mores</a:t>
            </a:r>
            <a:br>
              <a:rPr lang="nl-NL" dirty="0"/>
            </a:br>
            <a:endParaRPr lang="en-US" dirty="0"/>
          </a:p>
        </p:txBody>
      </p:sp>
      <p:sp>
        <p:nvSpPr>
          <p:cNvPr id="3" name="Content Placeholder 2"/>
          <p:cNvSpPr>
            <a:spLocks noGrp="1"/>
          </p:cNvSpPr>
          <p:nvPr>
            <p:ph idx="1"/>
          </p:nvPr>
        </p:nvSpPr>
        <p:spPr/>
        <p:txBody>
          <a:bodyPr/>
          <a:lstStyle/>
          <a:p>
            <a:pPr marL="0" indent="0">
              <a:buNone/>
            </a:pPr>
            <a:r>
              <a:rPr lang="nl-NL" dirty="0" smtClean="0"/>
              <a:t>“</a:t>
            </a:r>
            <a:r>
              <a:rPr lang="nl-NL" dirty="0"/>
              <a:t>Hoe dat dan gaat…..ze verwachten wat van je. Je wilt erbij horen. Voor je het weet zit je in een bepaalde rol. En dan ga je je daar op een of andere manier naar gedragen. Je voelt je gezien. Gehoord. Voor je het weet doe je dingen op een manier die je niet fijn vindt. Het </a:t>
            </a:r>
            <a:r>
              <a:rPr lang="nl-NL" dirty="0" smtClean="0"/>
              <a:t>had </a:t>
            </a:r>
            <a:r>
              <a:rPr lang="nl-NL" dirty="0"/>
              <a:t>tijd nodig voor ik dat doorhad. Het is toch fijn om erbij te horen</a:t>
            </a:r>
            <a:r>
              <a:rPr lang="nl-NL" dirty="0" smtClean="0"/>
              <a:t>.”</a:t>
            </a:r>
            <a:endParaRPr lang="nl-NL" dirty="0"/>
          </a:p>
        </p:txBody>
      </p:sp>
    </p:spTree>
    <p:extLst>
      <p:ext uri="{BB962C8B-B14F-4D97-AF65-F5344CB8AC3E}">
        <p14:creationId xmlns:p14="http://schemas.microsoft.com/office/powerpoint/2010/main" val="953224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364" y="1123837"/>
            <a:ext cx="3174396" cy="4601183"/>
          </a:xfrm>
        </p:spPr>
        <p:txBody>
          <a:bodyPr>
            <a:normAutofit/>
          </a:bodyPr>
          <a:lstStyle/>
          <a:p>
            <a:r>
              <a:rPr lang="en-US" sz="3200" dirty="0" err="1" smtClean="0"/>
              <a:t>Verantwoordelijk</a:t>
            </a:r>
            <a:r>
              <a:rPr lang="en-US" sz="3200" dirty="0" err="1"/>
              <a:t>e</a:t>
            </a:r>
            <a:r>
              <a:rPr lang="en-US" sz="3200" dirty="0" smtClean="0"/>
              <a:t> setting </a:t>
            </a:r>
            <a:r>
              <a:rPr lang="en-US" sz="3200" dirty="0" err="1" smtClean="0"/>
              <a:t>voor</a:t>
            </a:r>
            <a:r>
              <a:rPr lang="en-US" sz="3200" dirty="0"/>
              <a:t> </a:t>
            </a:r>
            <a:r>
              <a:rPr lang="en-US" sz="3200" dirty="0" err="1" smtClean="0"/>
              <a:t>sociale</a:t>
            </a:r>
            <a:r>
              <a:rPr lang="en-US" sz="3200" dirty="0" smtClean="0"/>
              <a:t> </a:t>
            </a:r>
            <a:r>
              <a:rPr lang="en-US" sz="3200" dirty="0" err="1" smtClean="0"/>
              <a:t>innovatie</a:t>
            </a:r>
            <a:endParaRPr lang="en-US" sz="3200" dirty="0"/>
          </a:p>
        </p:txBody>
      </p:sp>
      <p:sp>
        <p:nvSpPr>
          <p:cNvPr id="14" name="Content Placeholder 13"/>
          <p:cNvSpPr>
            <a:spLocks noGrp="1"/>
          </p:cNvSpPr>
          <p:nvPr>
            <p:ph idx="1"/>
          </p:nvPr>
        </p:nvSpPr>
        <p:spPr>
          <a:xfrm>
            <a:off x="3699457" y="4756447"/>
            <a:ext cx="7315200" cy="1580249"/>
          </a:xfrm>
        </p:spPr>
        <p:txBody>
          <a:bodyPr>
            <a:normAutofit fontScale="92500" lnSpcReduction="10000"/>
          </a:bodyPr>
          <a:lstStyle/>
          <a:p>
            <a:pPr marL="0" indent="0">
              <a:buNone/>
            </a:pPr>
            <a:r>
              <a:rPr lang="nl-NL" dirty="0" smtClean="0"/>
              <a:t>Issues:</a:t>
            </a:r>
          </a:p>
          <a:p>
            <a:r>
              <a:rPr lang="nl-NL" dirty="0" smtClean="0"/>
              <a:t>Formele versus informele (zorg)verantwoordelijkheid</a:t>
            </a:r>
          </a:p>
          <a:p>
            <a:r>
              <a:rPr lang="nl-NL" dirty="0" smtClean="0"/>
              <a:t>Mandaat van representanten</a:t>
            </a:r>
          </a:p>
          <a:p>
            <a:r>
              <a:rPr lang="nl-NL" dirty="0" smtClean="0"/>
              <a:t>Voorkomen van identiteit/loyaliteitsconflicten</a:t>
            </a:r>
            <a:endParaRPr lang="nl-NL" dirty="0"/>
          </a:p>
        </p:txBody>
      </p:sp>
      <p:grpSp>
        <p:nvGrpSpPr>
          <p:cNvPr id="12" name="Group 11"/>
          <p:cNvGrpSpPr/>
          <p:nvPr/>
        </p:nvGrpSpPr>
        <p:grpSpPr>
          <a:xfrm>
            <a:off x="3529900" y="777071"/>
            <a:ext cx="8240758" cy="4368670"/>
            <a:chOff x="3494042" y="1386671"/>
            <a:chExt cx="8240758" cy="4075513"/>
          </a:xfrm>
        </p:grpSpPr>
        <p:sp>
          <p:nvSpPr>
            <p:cNvPr id="4" name="Oval 3"/>
            <p:cNvSpPr/>
            <p:nvPr/>
          </p:nvSpPr>
          <p:spPr>
            <a:xfrm>
              <a:off x="5328956" y="1386671"/>
              <a:ext cx="4719466" cy="3243668"/>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00" dirty="0" err="1" smtClean="0">
                  <a:solidFill>
                    <a:schemeClr val="tx1"/>
                  </a:solidFill>
                </a:rPr>
                <a:t>Maatschappelijke</a:t>
              </a:r>
              <a:r>
                <a:rPr lang="en-US" sz="1000" dirty="0" smtClean="0">
                  <a:solidFill>
                    <a:schemeClr val="tx1"/>
                  </a:solidFill>
                </a:rPr>
                <a:t> </a:t>
              </a:r>
              <a:r>
                <a:rPr lang="en-US" sz="1000" dirty="0" err="1" smtClean="0">
                  <a:solidFill>
                    <a:schemeClr val="tx1"/>
                  </a:solidFill>
                </a:rPr>
                <a:t>uitdaging</a:t>
              </a:r>
              <a:endParaRPr lang="en-US" sz="1000" dirty="0" smtClean="0">
                <a:solidFill>
                  <a:schemeClr val="tx1"/>
                </a:solidFill>
              </a:endParaRPr>
            </a:p>
            <a:p>
              <a:pPr algn="ctr"/>
              <a:r>
                <a:rPr lang="nl-NL" sz="1000" dirty="0" smtClean="0">
                  <a:solidFill>
                    <a:schemeClr val="tx1"/>
                  </a:solidFill>
                </a:rPr>
                <a:t>(bijv. van Zorg naar Gezondheid)</a:t>
              </a:r>
              <a:endParaRPr lang="en-US" sz="1000" dirty="0" smtClean="0">
                <a:solidFill>
                  <a:schemeClr val="tx1"/>
                </a:solidFill>
              </a:endParaRPr>
            </a:p>
            <a:p>
              <a:pPr algn="ctr"/>
              <a:r>
                <a:rPr lang="nl-NL" sz="1000" dirty="0" smtClean="0">
                  <a:solidFill>
                    <a:schemeClr val="tx1"/>
                  </a:solidFill>
                </a:rPr>
                <a:t>Groepsidentiteit</a:t>
              </a:r>
              <a:endParaRPr lang="en-US" sz="1000" dirty="0">
                <a:solidFill>
                  <a:schemeClr val="tx1"/>
                </a:solidFill>
              </a:endParaRPr>
            </a:p>
          </p:txBody>
        </p:sp>
        <p:sp>
          <p:nvSpPr>
            <p:cNvPr id="5" name="Oval 4"/>
            <p:cNvSpPr/>
            <p:nvPr/>
          </p:nvSpPr>
          <p:spPr>
            <a:xfrm>
              <a:off x="5537539" y="2712509"/>
              <a:ext cx="1331219" cy="36546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Representant</a:t>
              </a:r>
              <a:endParaRPr lang="en-US" sz="1000" dirty="0">
                <a:solidFill>
                  <a:schemeClr val="tx1"/>
                </a:solidFill>
              </a:endParaRPr>
            </a:p>
          </p:txBody>
        </p:sp>
        <p:sp>
          <p:nvSpPr>
            <p:cNvPr id="7" name="Oval 6"/>
            <p:cNvSpPr/>
            <p:nvPr/>
          </p:nvSpPr>
          <p:spPr>
            <a:xfrm>
              <a:off x="6655590" y="3965493"/>
              <a:ext cx="1331219" cy="36546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Representant</a:t>
              </a:r>
              <a:endParaRPr lang="en-US" sz="1000" dirty="0">
                <a:solidFill>
                  <a:schemeClr val="tx1"/>
                </a:solidFill>
              </a:endParaRPr>
            </a:p>
          </p:txBody>
        </p:sp>
        <p:sp>
          <p:nvSpPr>
            <p:cNvPr id="8" name="Oval 7"/>
            <p:cNvSpPr/>
            <p:nvPr/>
          </p:nvSpPr>
          <p:spPr>
            <a:xfrm>
              <a:off x="8486860" y="3214591"/>
              <a:ext cx="1331219" cy="36546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Representant</a:t>
              </a:r>
              <a:endParaRPr lang="en-US" sz="1000" dirty="0">
                <a:solidFill>
                  <a:schemeClr val="tx1"/>
                </a:solidFill>
              </a:endParaRPr>
            </a:p>
          </p:txBody>
        </p:sp>
        <p:sp>
          <p:nvSpPr>
            <p:cNvPr id="9" name="Oval 8"/>
            <p:cNvSpPr/>
            <p:nvPr/>
          </p:nvSpPr>
          <p:spPr>
            <a:xfrm>
              <a:off x="5584246" y="3798493"/>
              <a:ext cx="3473909" cy="1663691"/>
            </a:xfrm>
            <a:prstGeom prst="ellipse">
              <a:avLst/>
            </a:prstGeom>
            <a:solidFill>
              <a:srgbClr val="E2F0D9">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000" dirty="0" err="1" smtClean="0">
                  <a:solidFill>
                    <a:schemeClr val="tx1"/>
                  </a:solidFill>
                </a:rPr>
                <a:t>Belangengroep</a:t>
              </a:r>
              <a:endParaRPr lang="en-US" sz="1000" dirty="0" smtClean="0">
                <a:solidFill>
                  <a:schemeClr val="tx1"/>
                </a:solidFill>
              </a:endParaRPr>
            </a:p>
            <a:p>
              <a:pPr algn="ctr"/>
              <a:r>
                <a:rPr lang="en-US" sz="1000" dirty="0" err="1" smtClean="0">
                  <a:solidFill>
                    <a:schemeClr val="tx1"/>
                  </a:solidFill>
                </a:rPr>
                <a:t>Groepsidentiteit</a:t>
              </a:r>
              <a:endParaRPr lang="en-US" sz="1000" dirty="0">
                <a:solidFill>
                  <a:schemeClr val="tx1"/>
                </a:solidFill>
              </a:endParaRPr>
            </a:p>
          </p:txBody>
        </p:sp>
        <p:sp>
          <p:nvSpPr>
            <p:cNvPr id="10" name="Oval 9"/>
            <p:cNvSpPr/>
            <p:nvPr/>
          </p:nvSpPr>
          <p:spPr>
            <a:xfrm rot="1150300">
              <a:off x="3494042" y="1521950"/>
              <a:ext cx="3558831" cy="1663691"/>
            </a:xfrm>
            <a:prstGeom prst="ellipse">
              <a:avLst/>
            </a:prstGeom>
            <a:solidFill>
              <a:srgbClr val="E2F0D9">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00" dirty="0" smtClean="0">
                  <a:solidFill>
                    <a:schemeClr val="tx1"/>
                  </a:solidFill>
                </a:rPr>
                <a:t>Organisatie/</a:t>
              </a:r>
              <a:r>
                <a:rPr lang="en-US" sz="1000" dirty="0" err="1" smtClean="0">
                  <a:solidFill>
                    <a:schemeClr val="tx1"/>
                  </a:solidFill>
                </a:rPr>
                <a:t>afdeling</a:t>
              </a:r>
              <a:r>
                <a:rPr lang="en-US" sz="1000" dirty="0" smtClean="0">
                  <a:solidFill>
                    <a:schemeClr val="tx1"/>
                  </a:solidFill>
                </a:rPr>
                <a:t> 1</a:t>
              </a:r>
            </a:p>
            <a:p>
              <a:pPr algn="ctr"/>
              <a:r>
                <a:rPr lang="en-US" sz="1000" dirty="0" err="1" smtClean="0">
                  <a:solidFill>
                    <a:schemeClr val="tx1"/>
                  </a:solidFill>
                </a:rPr>
                <a:t>Organisatiecultuur</a:t>
              </a:r>
              <a:endParaRPr lang="en-US" sz="1000" dirty="0" smtClean="0">
                <a:solidFill>
                  <a:schemeClr val="tx1"/>
                </a:solidFill>
              </a:endParaRPr>
            </a:p>
          </p:txBody>
        </p:sp>
        <p:sp>
          <p:nvSpPr>
            <p:cNvPr id="11" name="Oval 10"/>
            <p:cNvSpPr/>
            <p:nvPr/>
          </p:nvSpPr>
          <p:spPr>
            <a:xfrm>
              <a:off x="6342183" y="3220578"/>
              <a:ext cx="1914334" cy="55707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Individu</a:t>
              </a:r>
              <a:endParaRPr lang="en-US" sz="1000" dirty="0" smtClean="0">
                <a:solidFill>
                  <a:schemeClr val="tx1"/>
                </a:solidFill>
              </a:endParaRPr>
            </a:p>
            <a:p>
              <a:pPr algn="ctr"/>
              <a:r>
                <a:rPr lang="en-US" sz="1000" dirty="0" smtClean="0">
                  <a:solidFill>
                    <a:schemeClr val="tx1"/>
                  </a:solidFill>
                </a:rPr>
                <a:t>(</a:t>
              </a:r>
              <a:r>
                <a:rPr lang="en-US" sz="1000" dirty="0" err="1" smtClean="0">
                  <a:solidFill>
                    <a:schemeClr val="tx1"/>
                  </a:solidFill>
                </a:rPr>
                <a:t>bijv</a:t>
              </a:r>
              <a:r>
                <a:rPr lang="en-US" sz="1000" dirty="0" smtClean="0">
                  <a:solidFill>
                    <a:schemeClr val="tx1"/>
                  </a:solidFill>
                </a:rPr>
                <a:t>. </a:t>
              </a:r>
              <a:r>
                <a:rPr lang="en-US" sz="1000" dirty="0" err="1">
                  <a:solidFill>
                    <a:schemeClr val="tx1"/>
                  </a:solidFill>
                </a:rPr>
                <a:t>i</a:t>
              </a:r>
              <a:r>
                <a:rPr lang="en-US" sz="1000" dirty="0" err="1" smtClean="0">
                  <a:solidFill>
                    <a:schemeClr val="tx1"/>
                  </a:solidFill>
                </a:rPr>
                <a:t>nitiatiefnemer</a:t>
              </a:r>
              <a:r>
                <a:rPr lang="en-US" sz="1000" dirty="0" smtClean="0">
                  <a:solidFill>
                    <a:schemeClr val="tx1"/>
                  </a:solidFill>
                </a:rPr>
                <a:t>) </a:t>
              </a:r>
              <a:endParaRPr lang="en-US" sz="1000" dirty="0">
                <a:solidFill>
                  <a:schemeClr val="tx1"/>
                </a:solidFill>
              </a:endParaRPr>
            </a:p>
          </p:txBody>
        </p:sp>
        <p:sp>
          <p:nvSpPr>
            <p:cNvPr id="6" name="Oval 5"/>
            <p:cNvSpPr/>
            <p:nvPr/>
          </p:nvSpPr>
          <p:spPr>
            <a:xfrm rot="21084315">
              <a:off x="8169413" y="2119445"/>
              <a:ext cx="3565387" cy="1663691"/>
            </a:xfrm>
            <a:prstGeom prst="ellipse">
              <a:avLst/>
            </a:prstGeom>
            <a:solidFill>
              <a:srgbClr val="E2F0D9">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00" dirty="0" smtClean="0">
                  <a:solidFill>
                    <a:schemeClr val="tx1"/>
                  </a:solidFill>
                </a:rPr>
                <a:t>Organisatie/</a:t>
              </a:r>
              <a:r>
                <a:rPr lang="en-US" sz="1000" dirty="0" err="1" smtClean="0">
                  <a:solidFill>
                    <a:schemeClr val="tx1"/>
                  </a:solidFill>
                </a:rPr>
                <a:t>afdeling</a:t>
              </a:r>
              <a:r>
                <a:rPr lang="en-US" sz="1000" dirty="0" smtClean="0">
                  <a:solidFill>
                    <a:schemeClr val="tx1"/>
                  </a:solidFill>
                </a:rPr>
                <a:t> n</a:t>
              </a:r>
            </a:p>
            <a:p>
              <a:pPr algn="ctr"/>
              <a:r>
                <a:rPr lang="en-US" sz="1000" dirty="0" err="1">
                  <a:solidFill>
                    <a:schemeClr val="tx1"/>
                  </a:solidFill>
                </a:rPr>
                <a:t>Organisatiecultuur</a:t>
              </a:r>
              <a:endParaRPr lang="en-US" sz="1000" dirty="0">
                <a:solidFill>
                  <a:schemeClr val="tx1"/>
                </a:solidFill>
              </a:endParaRPr>
            </a:p>
          </p:txBody>
        </p:sp>
      </p:grpSp>
    </p:spTree>
    <p:extLst>
      <p:ext uri="{BB962C8B-B14F-4D97-AF65-F5344CB8AC3E}">
        <p14:creationId xmlns:p14="http://schemas.microsoft.com/office/powerpoint/2010/main" val="79577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Bepaal</a:t>
            </a:r>
            <a:r>
              <a:rPr lang="en-US" dirty="0" smtClean="0"/>
              <a:t> de </a:t>
            </a:r>
            <a:r>
              <a:rPr lang="en-US" dirty="0" err="1" smtClean="0"/>
              <a:t>juiste</a:t>
            </a:r>
            <a:r>
              <a:rPr lang="en-US" dirty="0" smtClean="0"/>
              <a:t> </a:t>
            </a:r>
            <a:r>
              <a:rPr lang="en-US" dirty="0" err="1" smtClean="0"/>
              <a:t>richting</a:t>
            </a:r>
            <a:r>
              <a:rPr lang="en-US" dirty="0" smtClean="0"/>
              <a:t/>
            </a:r>
            <a:br>
              <a:rPr lang="en-US" dirty="0" smtClean="0"/>
            </a:br>
            <a:r>
              <a:rPr lang="en-US" dirty="0" smtClean="0"/>
              <a:t/>
            </a:r>
            <a:br>
              <a:rPr lang="en-US" dirty="0" smtClean="0"/>
            </a:br>
            <a:r>
              <a:rPr lang="en-US" dirty="0" err="1" smtClean="0"/>
              <a:t>Gedeelde</a:t>
            </a:r>
            <a:r>
              <a:rPr lang="en-US" dirty="0" smtClean="0"/>
              <a:t> </a:t>
            </a:r>
            <a:r>
              <a:rPr lang="en-US" dirty="0" err="1" smtClean="0"/>
              <a:t>betekenis</a:t>
            </a:r>
            <a:r>
              <a:rPr lang="en-US" dirty="0" smtClean="0"/>
              <a:t/>
            </a:r>
            <a:br>
              <a:rPr lang="en-US" dirty="0" smtClean="0"/>
            </a:br>
            <a:r>
              <a:rPr lang="en-US" dirty="0"/>
              <a:t/>
            </a:r>
            <a:br>
              <a:rPr lang="en-US" dirty="0"/>
            </a:br>
            <a:r>
              <a:rPr lang="en-US" dirty="0" err="1" smtClean="0"/>
              <a:t>Sturen</a:t>
            </a:r>
            <a:r>
              <a:rPr lang="en-US" dirty="0" smtClean="0"/>
              <a:t> op </a:t>
            </a:r>
            <a:r>
              <a:rPr lang="en-US" dirty="0" err="1" smtClean="0"/>
              <a:t>culturele</a:t>
            </a:r>
            <a:r>
              <a:rPr lang="en-US" dirty="0" smtClean="0"/>
              <a:t> </a:t>
            </a:r>
            <a:r>
              <a:rPr lang="en-US" dirty="0" err="1" smtClean="0"/>
              <a:t>identiteit</a:t>
            </a:r>
            <a:endParaRPr lang="en-US" dirty="0"/>
          </a:p>
        </p:txBody>
      </p:sp>
      <p:pic>
        <p:nvPicPr>
          <p:cNvPr id="3" name="Picture 1">
            <a:extLst>
              <a:ext uri="{FF2B5EF4-FFF2-40B4-BE49-F238E27FC236}">
                <a16:creationId xmlns:a16="http://schemas.microsoft.com/office/drawing/2014/main" id="{AD7F7C25-CB13-43D0-9289-979E4350E7FE}"/>
              </a:ext>
            </a:extLst>
          </p:cNvPr>
          <p:cNvPicPr/>
          <p:nvPr/>
        </p:nvPicPr>
        <p:blipFill>
          <a:blip r:embed="rId2">
            <a:extLst>
              <a:ext uri="{28A0092B-C50C-407E-A947-70E740481C1C}">
                <a14:useLocalDpi xmlns:a14="http://schemas.microsoft.com/office/drawing/2010/main" val="0"/>
              </a:ext>
            </a:extLst>
          </a:blip>
          <a:stretch>
            <a:fillRect/>
          </a:stretch>
        </p:blipFill>
        <p:spPr>
          <a:xfrm>
            <a:off x="4853355" y="51699"/>
            <a:ext cx="5781820" cy="6745458"/>
          </a:xfrm>
          <a:prstGeom prst="rect">
            <a:avLst/>
          </a:prstGeom>
        </p:spPr>
      </p:pic>
    </p:spTree>
    <p:extLst>
      <p:ext uri="{BB962C8B-B14F-4D97-AF65-F5344CB8AC3E}">
        <p14:creationId xmlns:p14="http://schemas.microsoft.com/office/powerpoint/2010/main" val="3963352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02" y="863412"/>
            <a:ext cx="11926302" cy="5153340"/>
          </a:xfrm>
          <a:prstGeom prst="rect">
            <a:avLst/>
          </a:prstGeom>
        </p:spPr>
      </p:pic>
    </p:spTree>
    <p:extLst>
      <p:ext uri="{BB962C8B-B14F-4D97-AF65-F5344CB8AC3E}">
        <p14:creationId xmlns:p14="http://schemas.microsoft.com/office/powerpoint/2010/main" val="29769309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Duurzame</a:t>
            </a:r>
            <a:r>
              <a:rPr lang="en-US" dirty="0"/>
              <a:t>, </a:t>
            </a:r>
            <a:r>
              <a:rPr lang="en-US" dirty="0" err="1"/>
              <a:t>samen</a:t>
            </a:r>
            <a:r>
              <a:rPr lang="en-US" dirty="0"/>
              <a:t> </a:t>
            </a:r>
            <a:r>
              <a:rPr lang="en-US" dirty="0" err="1"/>
              <a:t>lerende</a:t>
            </a:r>
            <a:r>
              <a:rPr lang="en-US" dirty="0"/>
              <a:t> </a:t>
            </a:r>
            <a:r>
              <a:rPr lang="en-US" dirty="0" err="1"/>
              <a:t>maatschappij</a:t>
            </a:r>
            <a:endParaRPr lang="en-US" dirty="0"/>
          </a:p>
        </p:txBody>
      </p:sp>
      <p:sp>
        <p:nvSpPr>
          <p:cNvPr id="3" name="Content Placeholder 2"/>
          <p:cNvSpPr>
            <a:spLocks noGrp="1"/>
          </p:cNvSpPr>
          <p:nvPr>
            <p:ph idx="1"/>
          </p:nvPr>
        </p:nvSpPr>
        <p:spPr/>
        <p:txBody>
          <a:bodyPr>
            <a:normAutofit/>
          </a:bodyPr>
          <a:lstStyle/>
          <a:p>
            <a:pPr marL="0" indent="0">
              <a:buNone/>
            </a:pPr>
            <a:r>
              <a:rPr lang="en-US" b="1" dirty="0" err="1"/>
              <a:t>Maatschappelijke</a:t>
            </a:r>
            <a:r>
              <a:rPr lang="en-US" b="1" dirty="0"/>
              <a:t> </a:t>
            </a:r>
            <a:r>
              <a:rPr lang="en-US" b="1" dirty="0" err="1"/>
              <a:t>opgave</a:t>
            </a:r>
            <a:r>
              <a:rPr lang="en-US" b="1" dirty="0"/>
              <a:t> </a:t>
            </a:r>
            <a:r>
              <a:rPr lang="en-US" b="1" dirty="0" err="1"/>
              <a:t>staat</a:t>
            </a:r>
            <a:r>
              <a:rPr lang="en-US" b="1" dirty="0"/>
              <a:t> </a:t>
            </a:r>
            <a:r>
              <a:rPr lang="en-US" b="1" dirty="0" err="1" smtClean="0"/>
              <a:t>centraal</a:t>
            </a:r>
            <a:endParaRPr lang="en-US" b="1" dirty="0"/>
          </a:p>
          <a:p>
            <a:pPr marL="0" indent="0">
              <a:buNone/>
            </a:pPr>
            <a:endParaRPr lang="en-US" dirty="0"/>
          </a:p>
          <a:p>
            <a:pPr marL="0" indent="0">
              <a:buNone/>
            </a:pPr>
            <a:endParaRPr lang="en-US" dirty="0"/>
          </a:p>
          <a:p>
            <a:pPr marL="0" indent="0">
              <a:buNone/>
            </a:pPr>
            <a:r>
              <a:rPr lang="en-US" dirty="0" err="1"/>
              <a:t>Kernvraag</a:t>
            </a:r>
            <a:r>
              <a:rPr lang="en-US" dirty="0"/>
              <a:t>:</a:t>
            </a:r>
          </a:p>
          <a:p>
            <a:pPr marL="0" indent="0">
              <a:buNone/>
            </a:pPr>
            <a:endParaRPr lang="en-US" dirty="0"/>
          </a:p>
          <a:p>
            <a:pPr marL="0" indent="0" algn="ctr">
              <a:buNone/>
            </a:pPr>
            <a:r>
              <a:rPr lang="en-US" b="1" dirty="0"/>
              <a:t>Hoe </a:t>
            </a:r>
            <a:r>
              <a:rPr lang="en-US" b="1" dirty="0" err="1"/>
              <a:t>kunnen</a:t>
            </a:r>
            <a:r>
              <a:rPr lang="en-US" b="1" dirty="0"/>
              <a:t> we </a:t>
            </a:r>
            <a:r>
              <a:rPr lang="en-US" b="1" dirty="0" err="1"/>
              <a:t>elkaars</a:t>
            </a:r>
            <a:r>
              <a:rPr lang="en-US" b="1" dirty="0"/>
              <a:t> expertise (</a:t>
            </a:r>
            <a:r>
              <a:rPr lang="en-US" b="1" dirty="0" err="1"/>
              <a:t>kennis</a:t>
            </a:r>
            <a:r>
              <a:rPr lang="en-US" b="1" dirty="0"/>
              <a:t> en </a:t>
            </a:r>
            <a:r>
              <a:rPr lang="en-US" b="1" dirty="0" err="1"/>
              <a:t>kunde</a:t>
            </a:r>
            <a:r>
              <a:rPr lang="en-US" b="1" dirty="0"/>
              <a:t>) </a:t>
            </a:r>
            <a:r>
              <a:rPr lang="en-US" b="1" dirty="0" err="1"/>
              <a:t>zodaning</a:t>
            </a:r>
            <a:r>
              <a:rPr lang="en-US" b="1" dirty="0"/>
              <a:t> </a:t>
            </a:r>
            <a:r>
              <a:rPr lang="en-US" b="1" dirty="0" err="1"/>
              <a:t>gebruiken</a:t>
            </a:r>
            <a:r>
              <a:rPr lang="en-US" b="1" dirty="0"/>
              <a:t> </a:t>
            </a:r>
            <a:r>
              <a:rPr lang="en-US" b="1" dirty="0" err="1"/>
              <a:t>dat</a:t>
            </a:r>
            <a:r>
              <a:rPr lang="en-US" b="1" dirty="0"/>
              <a:t> we </a:t>
            </a:r>
            <a:r>
              <a:rPr lang="en-US" b="1" dirty="0" err="1"/>
              <a:t>gezamenlijk</a:t>
            </a:r>
            <a:r>
              <a:rPr lang="en-US" b="1" dirty="0"/>
              <a:t> de </a:t>
            </a:r>
            <a:r>
              <a:rPr lang="en-US" b="1" dirty="0" err="1"/>
              <a:t>goede</a:t>
            </a:r>
            <a:r>
              <a:rPr lang="en-US" b="1" dirty="0"/>
              <a:t> </a:t>
            </a:r>
            <a:r>
              <a:rPr lang="en-US" b="1" dirty="0" err="1"/>
              <a:t>dingen</a:t>
            </a:r>
            <a:r>
              <a:rPr lang="en-US" b="1" dirty="0"/>
              <a:t> </a:t>
            </a:r>
            <a:r>
              <a:rPr lang="en-US" b="1" dirty="0" err="1"/>
              <a:t>gaan</a:t>
            </a:r>
            <a:r>
              <a:rPr lang="en-US" b="1" dirty="0"/>
              <a:t> </a:t>
            </a:r>
            <a:r>
              <a:rPr lang="en-US" b="1" dirty="0" err="1"/>
              <a:t>doen</a:t>
            </a:r>
            <a:r>
              <a:rPr lang="en-US" b="1" dirty="0"/>
              <a:t>?</a:t>
            </a:r>
          </a:p>
        </p:txBody>
      </p:sp>
    </p:spTree>
    <p:extLst>
      <p:ext uri="{BB962C8B-B14F-4D97-AF65-F5344CB8AC3E}">
        <p14:creationId xmlns:p14="http://schemas.microsoft.com/office/powerpoint/2010/main" val="122690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4" y="1123837"/>
            <a:ext cx="3137095" cy="4601183"/>
          </a:xfrm>
        </p:spPr>
        <p:txBody>
          <a:bodyPr/>
          <a:lstStyle/>
          <a:p>
            <a:r>
              <a:rPr lang="en-US" dirty="0" err="1"/>
              <a:t>Principes</a:t>
            </a:r>
            <a:r>
              <a:rPr lang="en-US" dirty="0"/>
              <a:t/>
            </a:r>
            <a:br>
              <a:rPr lang="en-US" dirty="0"/>
            </a:br>
            <a:r>
              <a:rPr lang="en-US" dirty="0"/>
              <a:t/>
            </a:r>
            <a:br>
              <a:rPr lang="en-US" dirty="0"/>
            </a:br>
            <a:r>
              <a:rPr lang="en-US" dirty="0"/>
              <a:t>en</a:t>
            </a:r>
            <a:br>
              <a:rPr lang="en-US" dirty="0"/>
            </a:br>
            <a:r>
              <a:rPr lang="en-US" dirty="0"/>
              <a:t/>
            </a:r>
            <a:br>
              <a:rPr lang="en-US" dirty="0"/>
            </a:br>
            <a:r>
              <a:rPr lang="en-US" dirty="0" err="1"/>
              <a:t>Grondregels</a:t>
            </a:r>
            <a:endParaRPr lang="en-US" dirty="0"/>
          </a:p>
        </p:txBody>
      </p:sp>
      <p:sp>
        <p:nvSpPr>
          <p:cNvPr id="3" name="Content Placeholder 2"/>
          <p:cNvSpPr>
            <a:spLocks noGrp="1"/>
          </p:cNvSpPr>
          <p:nvPr>
            <p:ph idx="1"/>
          </p:nvPr>
        </p:nvSpPr>
        <p:spPr/>
        <p:txBody>
          <a:bodyPr>
            <a:normAutofit/>
          </a:bodyPr>
          <a:lstStyle/>
          <a:p>
            <a:pPr marL="0" indent="0">
              <a:buNone/>
            </a:pPr>
            <a:r>
              <a:rPr lang="en-US" dirty="0"/>
              <a:t>Op </a:t>
            </a:r>
            <a:r>
              <a:rPr lang="en-US" dirty="0" err="1"/>
              <a:t>deze</a:t>
            </a:r>
            <a:r>
              <a:rPr lang="en-US" dirty="0"/>
              <a:t> </a:t>
            </a:r>
            <a:r>
              <a:rPr lang="en-US" dirty="0" err="1"/>
              <a:t>principes</a:t>
            </a:r>
            <a:r>
              <a:rPr lang="en-US" dirty="0"/>
              <a:t> en </a:t>
            </a:r>
            <a:r>
              <a:rPr lang="en-US" dirty="0" err="1"/>
              <a:t>grondregels</a:t>
            </a:r>
            <a:r>
              <a:rPr lang="en-US" dirty="0"/>
              <a:t> </a:t>
            </a:r>
            <a:r>
              <a:rPr lang="en-US" dirty="0" err="1"/>
              <a:t>vallen</a:t>
            </a:r>
            <a:r>
              <a:rPr lang="en-US" dirty="0"/>
              <a:t> we </a:t>
            </a:r>
            <a:r>
              <a:rPr lang="en-US" dirty="0" err="1"/>
              <a:t>altijd</a:t>
            </a:r>
            <a:r>
              <a:rPr lang="en-US" dirty="0"/>
              <a:t> </a:t>
            </a:r>
            <a:r>
              <a:rPr lang="en-US" dirty="0" err="1"/>
              <a:t>terug</a:t>
            </a:r>
            <a:endParaRPr lang="en-US" dirty="0"/>
          </a:p>
          <a:p>
            <a:pPr marL="0" indent="0">
              <a:buNone/>
            </a:pPr>
            <a:r>
              <a:rPr lang="en-US" dirty="0"/>
              <a:t>(</a:t>
            </a:r>
            <a:r>
              <a:rPr lang="en-US" dirty="0" err="1"/>
              <a:t>zie</a:t>
            </a:r>
            <a:r>
              <a:rPr lang="en-US" dirty="0"/>
              <a:t> </a:t>
            </a:r>
            <a:r>
              <a:rPr lang="en-US" dirty="0" err="1"/>
              <a:t>ook</a:t>
            </a:r>
            <a:r>
              <a:rPr lang="en-US" dirty="0"/>
              <a:t> </a:t>
            </a:r>
            <a:r>
              <a:rPr lang="en-US" dirty="0" smtClean="0">
                <a:hlinkClick r:id="rId2"/>
              </a:rPr>
              <a:t>www.wegottomove.org</a:t>
            </a:r>
            <a:r>
              <a:rPr lang="en-US" dirty="0"/>
              <a:t> </a:t>
            </a:r>
            <a:r>
              <a:rPr lang="en-US" dirty="0" smtClean="0"/>
              <a:t>en de </a:t>
            </a:r>
            <a:r>
              <a:rPr lang="en-US" dirty="0" smtClean="0">
                <a:hlinkClick r:id="rId3"/>
              </a:rPr>
              <a:t>facilitator </a:t>
            </a:r>
            <a:r>
              <a:rPr lang="en-US" dirty="0" err="1" smtClean="0">
                <a:hlinkClick r:id="rId3"/>
              </a:rPr>
              <a:t>gids</a:t>
            </a:r>
            <a:r>
              <a:rPr lang="en-US" dirty="0" smtClean="0"/>
              <a:t>)</a:t>
            </a:r>
            <a:endParaRPr lang="en-US" dirty="0"/>
          </a:p>
          <a:p>
            <a:pPr marL="0" indent="0">
              <a:buNone/>
            </a:pPr>
            <a:endParaRPr lang="en-US" dirty="0"/>
          </a:p>
          <a:p>
            <a:pPr marL="0" indent="0">
              <a:buNone/>
            </a:pPr>
            <a:r>
              <a:rPr lang="en-US" dirty="0" err="1"/>
              <a:t>Principes</a:t>
            </a:r>
            <a:r>
              <a:rPr lang="en-US" dirty="0"/>
              <a:t>:</a:t>
            </a:r>
          </a:p>
          <a:p>
            <a:pPr marL="960120" lvl="1" indent="-457200">
              <a:buFont typeface="+mj-lt"/>
              <a:buAutoNum type="arabicPeriod"/>
            </a:pPr>
            <a:r>
              <a:rPr lang="en-US" dirty="0" err="1" smtClean="0"/>
              <a:t>Uitgangspunt</a:t>
            </a:r>
            <a:r>
              <a:rPr lang="en-US" dirty="0"/>
              <a:t>: we </a:t>
            </a:r>
            <a:r>
              <a:rPr lang="en-US" dirty="0" err="1"/>
              <a:t>moeten</a:t>
            </a:r>
            <a:r>
              <a:rPr lang="en-US" dirty="0"/>
              <a:t> </a:t>
            </a:r>
            <a:r>
              <a:rPr lang="en-US" dirty="0" err="1"/>
              <a:t>bewegen</a:t>
            </a:r>
            <a:r>
              <a:rPr lang="en-US" dirty="0"/>
              <a:t> (we got to move)</a:t>
            </a:r>
          </a:p>
          <a:p>
            <a:pPr marL="960120" lvl="1" indent="-457200">
              <a:buFont typeface="+mj-lt"/>
              <a:buAutoNum type="arabicPeriod"/>
            </a:pPr>
            <a:r>
              <a:rPr lang="en-US" dirty="0" err="1"/>
              <a:t>Opdracht</a:t>
            </a:r>
            <a:r>
              <a:rPr lang="en-US" dirty="0"/>
              <a:t>: </a:t>
            </a:r>
            <a:r>
              <a:rPr lang="en-US" dirty="0" err="1"/>
              <a:t>cre</a:t>
            </a:r>
            <a:r>
              <a:rPr lang="nl-NL" dirty="0" err="1"/>
              <a:t>ëer</a:t>
            </a:r>
            <a:r>
              <a:rPr lang="nl-NL" dirty="0"/>
              <a:t> bewegingsruimte</a:t>
            </a:r>
          </a:p>
          <a:p>
            <a:pPr marL="960120" lvl="1" indent="-457200">
              <a:buFont typeface="+mj-lt"/>
              <a:buAutoNum type="arabicPeriod"/>
            </a:pPr>
            <a:r>
              <a:rPr lang="nl-NL" dirty="0"/>
              <a:t>Opdracht: bepaal de juiste richting</a:t>
            </a:r>
          </a:p>
          <a:p>
            <a:pPr marL="457200" indent="-457200">
              <a:buFont typeface="+mj-lt"/>
              <a:buAutoNum type="arabicPeriod"/>
            </a:pPr>
            <a:endParaRPr lang="nl-NL" dirty="0"/>
          </a:p>
          <a:p>
            <a:pPr marL="0" indent="0">
              <a:buNone/>
            </a:pPr>
            <a:r>
              <a:rPr lang="nl-NL" dirty="0"/>
              <a:t>Grondregels:</a:t>
            </a:r>
          </a:p>
          <a:p>
            <a:pPr marL="960120" lvl="1" indent="-457200">
              <a:buFont typeface="+mj-lt"/>
              <a:buAutoNum type="arabicPeriod"/>
            </a:pPr>
            <a:r>
              <a:rPr lang="nl-NL" i="1" dirty="0"/>
              <a:t>Wederzijdse afhankelijkheid </a:t>
            </a:r>
            <a:r>
              <a:rPr lang="nl-NL" dirty="0"/>
              <a:t>impliceert </a:t>
            </a:r>
            <a:r>
              <a:rPr lang="nl-NL" i="1" dirty="0"/>
              <a:t>zorgverantwoordelijkheid</a:t>
            </a:r>
          </a:p>
          <a:p>
            <a:pPr marL="960120" lvl="1" indent="-457200">
              <a:buFont typeface="+mj-lt"/>
              <a:buAutoNum type="arabicPeriod"/>
            </a:pPr>
            <a:r>
              <a:rPr lang="nl-NL" dirty="0"/>
              <a:t>Verschil in opvattingen (wereldbeelden) is een basaal en essentieel recht voor het  bewerkstelligen van duurzame veranderingen</a:t>
            </a:r>
            <a:endParaRPr lang="en-US" dirty="0"/>
          </a:p>
        </p:txBody>
      </p:sp>
    </p:spTree>
    <p:extLst>
      <p:ext uri="{BB962C8B-B14F-4D97-AF65-F5344CB8AC3E}">
        <p14:creationId xmlns:p14="http://schemas.microsoft.com/office/powerpoint/2010/main" val="1100091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542" y="1123837"/>
            <a:ext cx="3207433" cy="4601183"/>
          </a:xfrm>
        </p:spPr>
        <p:txBody>
          <a:bodyPr/>
          <a:lstStyle/>
          <a:p>
            <a:r>
              <a:rPr lang="en-US" dirty="0" err="1" smtClean="0"/>
              <a:t>Uitgangspunt</a:t>
            </a:r>
            <a:r>
              <a:rPr lang="en-US" dirty="0" smtClean="0"/>
              <a:t/>
            </a:r>
            <a:br>
              <a:rPr lang="en-US" dirty="0" smtClean="0"/>
            </a:br>
            <a:r>
              <a:rPr lang="en-US" dirty="0"/>
              <a:t/>
            </a:r>
            <a:br>
              <a:rPr lang="en-US" dirty="0"/>
            </a:br>
            <a:r>
              <a:rPr lang="en-US" dirty="0" smtClean="0"/>
              <a:t>We got to move</a:t>
            </a:r>
            <a:endParaRPr lang="en-US" dirty="0"/>
          </a:p>
        </p:txBody>
      </p:sp>
      <p:sp>
        <p:nvSpPr>
          <p:cNvPr id="3" name="Content Placeholder 2"/>
          <p:cNvSpPr>
            <a:spLocks noGrp="1"/>
          </p:cNvSpPr>
          <p:nvPr>
            <p:ph idx="1"/>
          </p:nvPr>
        </p:nvSpPr>
        <p:spPr/>
        <p:txBody>
          <a:bodyPr>
            <a:normAutofit/>
          </a:bodyPr>
          <a:lstStyle/>
          <a:p>
            <a:pPr marL="0" indent="0">
              <a:buNone/>
            </a:pPr>
            <a:r>
              <a:rPr lang="nl-NL" dirty="0" smtClean="0"/>
              <a:t>We moeten ons aanpassen ons continu veranderende omstandigheden:</a:t>
            </a:r>
          </a:p>
          <a:p>
            <a:pPr lvl="1"/>
            <a:r>
              <a:rPr lang="nl-NL" dirty="0" smtClean="0"/>
              <a:t>Reactief of proactief?</a:t>
            </a:r>
          </a:p>
          <a:p>
            <a:pPr marL="0" indent="0">
              <a:buNone/>
            </a:pPr>
            <a:endParaRPr lang="nl-NL" dirty="0" smtClean="0"/>
          </a:p>
          <a:p>
            <a:pPr marL="0" indent="0">
              <a:buNone/>
            </a:pPr>
            <a:r>
              <a:rPr lang="nl-NL" i="1" dirty="0" smtClean="0"/>
              <a:t>Beargumenteerd </a:t>
            </a:r>
            <a:r>
              <a:rPr lang="nl-NL" i="1" dirty="0"/>
              <a:t>wenselijke </a:t>
            </a:r>
            <a:r>
              <a:rPr lang="nl-NL" dirty="0" smtClean="0"/>
              <a:t>en </a:t>
            </a:r>
            <a:r>
              <a:rPr lang="nl-NL" i="1" dirty="0"/>
              <a:t>cultureel haalbare </a:t>
            </a:r>
            <a:r>
              <a:rPr lang="nl-NL" dirty="0" smtClean="0"/>
              <a:t>veranderingen </a:t>
            </a:r>
            <a:r>
              <a:rPr lang="nl-NL" dirty="0"/>
              <a:t>tot stand brengen in </a:t>
            </a:r>
            <a:r>
              <a:rPr lang="nl-NL" dirty="0" smtClean="0"/>
              <a:t>maatschappelijke uitdagingen</a:t>
            </a:r>
          </a:p>
          <a:p>
            <a:pPr lvl="1"/>
            <a:r>
              <a:rPr lang="nl-NL" dirty="0"/>
              <a:t>M</a:t>
            </a:r>
            <a:r>
              <a:rPr lang="nl-NL" dirty="0" smtClean="0"/>
              <a:t>et </a:t>
            </a:r>
            <a:r>
              <a:rPr lang="nl-NL" dirty="0"/>
              <a:t>feiten en/of wetenschappelijke inzichten </a:t>
            </a:r>
            <a:r>
              <a:rPr lang="nl-NL" dirty="0" smtClean="0"/>
              <a:t>onderbouwd </a:t>
            </a:r>
            <a:endParaRPr lang="nl-NL" dirty="0"/>
          </a:p>
          <a:p>
            <a:pPr lvl="1"/>
            <a:r>
              <a:rPr lang="nl-NL" dirty="0"/>
              <a:t>P</a:t>
            </a:r>
            <a:r>
              <a:rPr lang="nl-NL" dirty="0" smtClean="0"/>
              <a:t>assend </a:t>
            </a:r>
            <a:r>
              <a:rPr lang="nl-NL" dirty="0"/>
              <a:t>binnen de cultuur van een plaats/regio en met voldoende </a:t>
            </a:r>
            <a:r>
              <a:rPr lang="nl-NL" dirty="0" smtClean="0"/>
              <a:t>draagvlak</a:t>
            </a:r>
            <a:endParaRPr lang="nl-NL" dirty="0"/>
          </a:p>
          <a:p>
            <a:pPr marL="0" indent="0">
              <a:buNone/>
            </a:pPr>
            <a:endParaRPr lang="nl-NL" dirty="0" smtClean="0"/>
          </a:p>
          <a:p>
            <a:pPr marL="0" indent="0">
              <a:buNone/>
            </a:pPr>
            <a:r>
              <a:rPr lang="nl-NL" dirty="0" smtClean="0"/>
              <a:t>Grondregel</a:t>
            </a:r>
          </a:p>
          <a:p>
            <a:pPr marL="0" indent="0">
              <a:buNone/>
            </a:pPr>
            <a:r>
              <a:rPr lang="nl-NL" i="1" dirty="0" smtClean="0"/>
              <a:t>Wederzijdse </a:t>
            </a:r>
            <a:r>
              <a:rPr lang="nl-NL" i="1" dirty="0"/>
              <a:t>afhankelijkheid </a:t>
            </a:r>
            <a:r>
              <a:rPr lang="nl-NL" dirty="0"/>
              <a:t>impliceert </a:t>
            </a:r>
            <a:r>
              <a:rPr lang="nl-NL" i="1" dirty="0" smtClean="0"/>
              <a:t>zorgverantwoordelijkheid</a:t>
            </a:r>
            <a:endParaRPr lang="nl-NL" i="1" dirty="0"/>
          </a:p>
          <a:p>
            <a:pPr marL="502920" lvl="1" indent="0">
              <a:buNone/>
            </a:pPr>
            <a:r>
              <a:rPr lang="nl-NL" dirty="0"/>
              <a:t>(Zorg niet in de fysieke zin van het </a:t>
            </a:r>
            <a:r>
              <a:rPr lang="nl-NL" dirty="0" smtClean="0"/>
              <a:t>woord</a:t>
            </a:r>
            <a:r>
              <a:rPr lang="nl-NL" dirty="0"/>
              <a:t>, maar zorg in de zin van aandacht, attentie, bekommering, bemoeienis, etc.)</a:t>
            </a:r>
          </a:p>
        </p:txBody>
      </p:sp>
    </p:spTree>
    <p:extLst>
      <p:ext uri="{BB962C8B-B14F-4D97-AF65-F5344CB8AC3E}">
        <p14:creationId xmlns:p14="http://schemas.microsoft.com/office/powerpoint/2010/main" val="3778405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4C7CAC-8717-4333-9353-A5207499CB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0466" y="1377930"/>
            <a:ext cx="5570807" cy="4092996"/>
          </a:xfrm>
          <a:prstGeom prst="rect">
            <a:avLst/>
          </a:prstGeom>
        </p:spPr>
      </p:pic>
      <p:sp>
        <p:nvSpPr>
          <p:cNvPr id="2" name="Title 1"/>
          <p:cNvSpPr>
            <a:spLocks noGrp="1"/>
          </p:cNvSpPr>
          <p:nvPr>
            <p:ph type="title"/>
          </p:nvPr>
        </p:nvSpPr>
        <p:spPr>
          <a:xfrm>
            <a:off x="0" y="1123837"/>
            <a:ext cx="3418449" cy="4601183"/>
          </a:xfrm>
        </p:spPr>
        <p:txBody>
          <a:bodyPr/>
          <a:lstStyle/>
          <a:p>
            <a:r>
              <a:rPr lang="nl-NL" dirty="0" smtClean="0"/>
              <a:t>Cr</a:t>
            </a:r>
            <a:r>
              <a:rPr lang="en-US" dirty="0" err="1" smtClean="0"/>
              <a:t>eëer</a:t>
            </a:r>
            <a:r>
              <a:rPr lang="en-US" dirty="0" smtClean="0"/>
              <a:t/>
            </a:r>
            <a:br>
              <a:rPr lang="en-US" dirty="0" smtClean="0"/>
            </a:br>
            <a:r>
              <a:rPr lang="en-US" dirty="0" err="1" smtClean="0"/>
              <a:t>bewegingsruimte</a:t>
            </a:r>
            <a:r>
              <a:rPr lang="en-US" dirty="0" smtClean="0"/>
              <a:t/>
            </a:r>
            <a:br>
              <a:rPr lang="en-US" dirty="0" smtClean="0"/>
            </a:br>
            <a:r>
              <a:rPr lang="nl-NL" dirty="0" smtClean="0"/>
              <a:t/>
            </a:r>
            <a:br>
              <a:rPr lang="nl-NL" dirty="0" smtClean="0"/>
            </a:br>
            <a:r>
              <a:rPr lang="nl-NL" dirty="0" smtClean="0"/>
              <a:t>Wederzijds begrip</a:t>
            </a:r>
            <a:endParaRPr lang="nl-NL" dirty="0"/>
          </a:p>
        </p:txBody>
      </p:sp>
      <p:sp>
        <p:nvSpPr>
          <p:cNvPr id="4" name="Content Placeholder 2"/>
          <p:cNvSpPr>
            <a:spLocks noGrp="1"/>
          </p:cNvSpPr>
          <p:nvPr>
            <p:ph sz="half" idx="1"/>
          </p:nvPr>
        </p:nvSpPr>
        <p:spPr>
          <a:xfrm>
            <a:off x="3867912" y="868680"/>
            <a:ext cx="2997122" cy="3154680"/>
          </a:xfrm>
        </p:spPr>
        <p:txBody>
          <a:bodyPr anchor="t" anchorCtr="0">
            <a:normAutofit/>
          </a:bodyPr>
          <a:lstStyle/>
          <a:p>
            <a:pPr marL="0" indent="0">
              <a:buNone/>
            </a:pPr>
            <a:r>
              <a:rPr lang="nl-NL" dirty="0" smtClean="0"/>
              <a:t>Herkennen </a:t>
            </a:r>
            <a:r>
              <a:rPr lang="nl-NL" dirty="0"/>
              <a:t>en erkennen van elkaars wereldbeelden (niet noodzakelijkerwijs eens zijn</a:t>
            </a:r>
            <a:r>
              <a:rPr lang="nl-NL" dirty="0" smtClean="0"/>
              <a:t>)</a:t>
            </a:r>
          </a:p>
          <a:p>
            <a:pPr marL="0" indent="0">
              <a:buNone/>
            </a:pPr>
            <a:r>
              <a:rPr lang="nl-NL" dirty="0" smtClean="0"/>
              <a:t>Oordeel uitstellen</a:t>
            </a:r>
          </a:p>
        </p:txBody>
      </p:sp>
      <p:sp>
        <p:nvSpPr>
          <p:cNvPr id="3" name="Content Placeholder 2"/>
          <p:cNvSpPr>
            <a:spLocks noGrp="1"/>
          </p:cNvSpPr>
          <p:nvPr>
            <p:ph sz="half" idx="2"/>
          </p:nvPr>
        </p:nvSpPr>
        <p:spPr>
          <a:xfrm>
            <a:off x="3867912" y="4965895"/>
            <a:ext cx="7203361" cy="1278582"/>
          </a:xfrm>
        </p:spPr>
        <p:txBody>
          <a:bodyPr>
            <a:normAutofit/>
          </a:bodyPr>
          <a:lstStyle/>
          <a:p>
            <a:pPr marL="0" indent="0">
              <a:buNone/>
            </a:pPr>
            <a:r>
              <a:rPr lang="nl-NL" dirty="0" smtClean="0"/>
              <a:t>Grondregel</a:t>
            </a:r>
          </a:p>
          <a:p>
            <a:pPr marL="0" indent="0">
              <a:buNone/>
            </a:pPr>
            <a:r>
              <a:rPr lang="nl-NL" dirty="0" smtClean="0"/>
              <a:t>Verschil </a:t>
            </a:r>
            <a:r>
              <a:rPr lang="nl-NL" dirty="0"/>
              <a:t>in opvattingen (wereldbeelden) is een basaal en essentieel recht voor het  bewerkstelligen van duurzame veranderingen</a:t>
            </a:r>
          </a:p>
        </p:txBody>
      </p:sp>
    </p:spTree>
    <p:extLst>
      <p:ext uri="{BB962C8B-B14F-4D97-AF65-F5344CB8AC3E}">
        <p14:creationId xmlns:p14="http://schemas.microsoft.com/office/powerpoint/2010/main" val="12949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Cultuur en identiteit</a:t>
            </a:r>
            <a:br>
              <a:rPr lang="nl-NL" dirty="0" smtClean="0"/>
            </a:br>
            <a:r>
              <a:rPr lang="nl-NL" dirty="0" smtClean="0"/>
              <a:t>(wie we zijn en wat we doen)</a:t>
            </a:r>
            <a:br>
              <a:rPr lang="nl-NL" dirty="0" smtClean="0"/>
            </a:br>
            <a:r>
              <a:rPr lang="nl-NL" dirty="0" smtClean="0"/>
              <a:t/>
            </a:r>
            <a:br>
              <a:rPr lang="nl-NL" dirty="0" smtClean="0"/>
            </a:br>
            <a:r>
              <a:rPr lang="nl-NL" dirty="0" smtClean="0"/>
              <a:t>Wederzijdse beïnvloeding</a:t>
            </a:r>
            <a:endParaRPr lang="nl-NL" dirty="0"/>
          </a:p>
        </p:txBody>
      </p:sp>
      <p:sp>
        <p:nvSpPr>
          <p:cNvPr id="3" name="Content Placeholder 2"/>
          <p:cNvSpPr>
            <a:spLocks noGrp="1"/>
          </p:cNvSpPr>
          <p:nvPr>
            <p:ph idx="1"/>
          </p:nvPr>
        </p:nvSpPr>
        <p:spPr>
          <a:xfrm>
            <a:off x="3869268" y="864108"/>
            <a:ext cx="2798817" cy="5120640"/>
          </a:xfrm>
        </p:spPr>
        <p:txBody>
          <a:bodyPr>
            <a:normAutofit lnSpcReduction="10000"/>
          </a:bodyPr>
          <a:lstStyle/>
          <a:p>
            <a:pPr marL="0" indent="0">
              <a:buNone/>
            </a:pPr>
            <a:r>
              <a:rPr lang="nl-NL" dirty="0" smtClean="0"/>
              <a:t>Actie</a:t>
            </a:r>
            <a:r>
              <a:rPr lang="en-US" dirty="0" smtClean="0"/>
              <a:t> en </a:t>
            </a:r>
            <a:r>
              <a:rPr lang="en-US" dirty="0" err="1" smtClean="0"/>
              <a:t>reactie</a:t>
            </a:r>
            <a:r>
              <a:rPr lang="en-US" dirty="0" smtClean="0"/>
              <a:t> – </a:t>
            </a:r>
            <a:r>
              <a:rPr lang="en-US" dirty="0" err="1" smtClean="0"/>
              <a:t>wij</a:t>
            </a:r>
            <a:r>
              <a:rPr lang="en-US" dirty="0" smtClean="0"/>
              <a:t> </a:t>
            </a:r>
            <a:r>
              <a:rPr lang="en-US" dirty="0" err="1" smtClean="0"/>
              <a:t>reageren</a:t>
            </a:r>
            <a:r>
              <a:rPr lang="en-US" dirty="0" smtClean="0"/>
              <a:t> op </a:t>
            </a:r>
            <a:r>
              <a:rPr lang="en-US" dirty="0" err="1" smtClean="0"/>
              <a:t>elkaar</a:t>
            </a:r>
            <a:endParaRPr lang="en-US" dirty="0" smtClean="0"/>
          </a:p>
          <a:p>
            <a:r>
              <a:rPr lang="nl-NL" dirty="0" smtClean="0"/>
              <a:t>Iedereen acteert vanuit zijn eigen denkbeelden (identiteit, wereldbeelden)</a:t>
            </a:r>
          </a:p>
          <a:p>
            <a:endParaRPr lang="en-US" dirty="0" smtClean="0"/>
          </a:p>
          <a:p>
            <a:pPr marL="0" indent="0">
              <a:buNone/>
            </a:pPr>
            <a:r>
              <a:rPr lang="en-US" dirty="0" err="1" smtClean="0"/>
              <a:t>Onze</a:t>
            </a:r>
            <a:r>
              <a:rPr lang="en-US" dirty="0" smtClean="0"/>
              <a:t> </a:t>
            </a:r>
            <a:r>
              <a:rPr lang="en-US" dirty="0" err="1" smtClean="0"/>
              <a:t>cultuur</a:t>
            </a:r>
            <a:r>
              <a:rPr lang="en-US" dirty="0" smtClean="0"/>
              <a:t>/</a:t>
            </a:r>
            <a:r>
              <a:rPr lang="en-US" dirty="0" err="1" smtClean="0"/>
              <a:t>identiteit</a:t>
            </a:r>
            <a:r>
              <a:rPr lang="en-US" dirty="0" smtClean="0"/>
              <a:t> – </a:t>
            </a:r>
            <a:r>
              <a:rPr lang="en-US" dirty="0" err="1" smtClean="0"/>
              <a:t>wie</a:t>
            </a:r>
            <a:r>
              <a:rPr lang="en-US" dirty="0" smtClean="0"/>
              <a:t> we </a:t>
            </a:r>
            <a:r>
              <a:rPr lang="en-US" dirty="0" err="1" smtClean="0"/>
              <a:t>zijn</a:t>
            </a:r>
            <a:r>
              <a:rPr lang="en-US" dirty="0" smtClean="0"/>
              <a:t> en wat we </a:t>
            </a:r>
            <a:r>
              <a:rPr lang="en-US" dirty="0" err="1" smtClean="0"/>
              <a:t>doen</a:t>
            </a:r>
            <a:r>
              <a:rPr lang="en-US" dirty="0" smtClean="0"/>
              <a:t> -  </a:t>
            </a:r>
            <a:r>
              <a:rPr lang="en-US" dirty="0" err="1" smtClean="0"/>
              <a:t>wordt</a:t>
            </a:r>
            <a:r>
              <a:rPr lang="en-US" dirty="0" smtClean="0"/>
              <a:t> </a:t>
            </a:r>
            <a:r>
              <a:rPr lang="en-US" dirty="0" err="1" smtClean="0"/>
              <a:t>gecr</a:t>
            </a:r>
            <a:r>
              <a:rPr lang="nl-NL" dirty="0" err="1" smtClean="0"/>
              <a:t>eëerd</a:t>
            </a:r>
            <a:r>
              <a:rPr lang="nl-NL" dirty="0" smtClean="0"/>
              <a:t> door wederzijdse beïnvloeding</a:t>
            </a:r>
          </a:p>
          <a:p>
            <a:r>
              <a:rPr lang="nl-NL" dirty="0"/>
              <a:t>Dit is onze </a:t>
            </a:r>
            <a:r>
              <a:rPr lang="nl-NL" dirty="0" smtClean="0"/>
              <a:t>traditie, en die is aan verandering onderhevig – denk aan Sinterklaas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470" y="1333358"/>
            <a:ext cx="4499431" cy="4171146"/>
          </a:xfrm>
          <a:prstGeom prst="rect">
            <a:avLst/>
          </a:prstGeom>
        </p:spPr>
      </p:pic>
    </p:spTree>
    <p:extLst>
      <p:ext uri="{BB962C8B-B14F-4D97-AF65-F5344CB8AC3E}">
        <p14:creationId xmlns:p14="http://schemas.microsoft.com/office/powerpoint/2010/main" val="4091736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23837"/>
            <a:ext cx="3392080" cy="4601183"/>
          </a:xfrm>
        </p:spPr>
        <p:txBody>
          <a:bodyPr/>
          <a:lstStyle/>
          <a:p>
            <a:r>
              <a:rPr lang="nl-NL" dirty="0" smtClean="0"/>
              <a:t>Driedimensionale</a:t>
            </a:r>
            <a:br>
              <a:rPr lang="nl-NL" dirty="0" smtClean="0"/>
            </a:br>
            <a:r>
              <a:rPr lang="nl-NL" dirty="0" smtClean="0"/>
              <a:t>identiteitsmodel</a:t>
            </a:r>
            <a:endParaRPr lang="nl-NL" dirty="0"/>
          </a:p>
        </p:txBody>
      </p:sp>
      <p:sp>
        <p:nvSpPr>
          <p:cNvPr id="3" name="Content Placeholder 2"/>
          <p:cNvSpPr>
            <a:spLocks noGrp="1"/>
          </p:cNvSpPr>
          <p:nvPr>
            <p:ph type="body" idx="1"/>
          </p:nvPr>
        </p:nvSpPr>
        <p:spPr/>
        <p:txBody>
          <a:bodyPr anchor="ctr" anchorCtr="0">
            <a:normAutofit/>
          </a:bodyPr>
          <a:lstStyle/>
          <a:p>
            <a:r>
              <a:rPr lang="en-US" dirty="0" err="1" smtClean="0"/>
              <a:t>Drie</a:t>
            </a:r>
            <a:r>
              <a:rPr lang="en-US" dirty="0" smtClean="0"/>
              <a:t> </a:t>
            </a:r>
            <a:r>
              <a:rPr lang="en-US" dirty="0" err="1" smtClean="0"/>
              <a:t>dimensies</a:t>
            </a:r>
            <a:r>
              <a:rPr lang="en-US" dirty="0" smtClean="0"/>
              <a:t> (</a:t>
            </a:r>
            <a:r>
              <a:rPr lang="en-US" dirty="0" err="1" smtClean="0"/>
              <a:t>Heinich</a:t>
            </a:r>
            <a:r>
              <a:rPr lang="en-US" dirty="0" smtClean="0"/>
              <a:t>):</a:t>
            </a:r>
            <a:endParaRPr lang="en-US" dirty="0"/>
          </a:p>
        </p:txBody>
      </p:sp>
      <p:sp>
        <p:nvSpPr>
          <p:cNvPr id="4" name="Content Placeholder 3"/>
          <p:cNvSpPr>
            <a:spLocks noGrp="1"/>
          </p:cNvSpPr>
          <p:nvPr>
            <p:ph sz="half" idx="2"/>
          </p:nvPr>
        </p:nvSpPr>
        <p:spPr/>
        <p:txBody>
          <a:bodyPr>
            <a:normAutofit fontScale="92500" lnSpcReduction="10000"/>
          </a:bodyPr>
          <a:lstStyle/>
          <a:p>
            <a:pPr marL="514350" indent="-514350">
              <a:buFont typeface="+mj-lt"/>
              <a:buAutoNum type="arabicPeriod"/>
            </a:pPr>
            <a:r>
              <a:rPr lang="nl-NL" dirty="0" smtClean="0"/>
              <a:t>Zelf-perceptie: de relatie met jezelf, d.w.z., wie je bent. </a:t>
            </a:r>
          </a:p>
          <a:p>
            <a:pPr marL="514350" indent="-514350">
              <a:buFont typeface="+mj-lt"/>
              <a:buAutoNum type="arabicPeriod"/>
            </a:pPr>
            <a:r>
              <a:rPr lang="nl-NL" dirty="0" smtClean="0"/>
              <a:t>Presentatie: hoe je jezelf presenteert naar de buitenwereld. </a:t>
            </a:r>
          </a:p>
          <a:p>
            <a:pPr marL="514350" indent="-514350">
              <a:buFont typeface="+mj-lt"/>
              <a:buAutoNum type="arabicPeriod"/>
            </a:pPr>
            <a:r>
              <a:rPr lang="nl-NL" dirty="0" smtClean="0"/>
              <a:t>Toeschrijving: hoe anderen je zien en benaderen.</a:t>
            </a:r>
          </a:p>
          <a:p>
            <a:pPr marL="0" indent="0">
              <a:buNone/>
            </a:pPr>
            <a:endParaRPr lang="nl-NL" dirty="0" smtClean="0"/>
          </a:p>
          <a:p>
            <a:pPr marL="0" indent="0">
              <a:buNone/>
            </a:pPr>
            <a:r>
              <a:rPr lang="nl-NL" dirty="0" smtClean="0"/>
              <a:t>In het geval van spanning tussen deze drie facetten word je bewust van je identiteit, wat kan voelen als een identiteitsconflict, of erger, een identiteitscrisis.</a:t>
            </a:r>
            <a:endParaRPr lang="nl-NL" dirty="0"/>
          </a:p>
        </p:txBody>
      </p:sp>
      <p:sp>
        <p:nvSpPr>
          <p:cNvPr id="5" name="Text Placeholder 4"/>
          <p:cNvSpPr>
            <a:spLocks noGrp="1"/>
          </p:cNvSpPr>
          <p:nvPr>
            <p:ph type="body" sz="quarter" idx="3"/>
          </p:nvPr>
        </p:nvSpPr>
        <p:spPr/>
        <p:txBody>
          <a:bodyPr anchor="ctr" anchorCtr="0"/>
          <a:lstStyle/>
          <a:p>
            <a:r>
              <a:rPr lang="en-US" dirty="0" err="1" smtClean="0"/>
              <a:t>Voorbeeld</a:t>
            </a:r>
            <a:r>
              <a:rPr lang="en-US" dirty="0" smtClean="0"/>
              <a:t>:</a:t>
            </a:r>
            <a:endParaRPr lang="en-US" dirty="0"/>
          </a:p>
        </p:txBody>
      </p:sp>
      <p:sp>
        <p:nvSpPr>
          <p:cNvPr id="6" name="Content Placeholder 5"/>
          <p:cNvSpPr>
            <a:spLocks noGrp="1"/>
          </p:cNvSpPr>
          <p:nvPr>
            <p:ph sz="quarter" idx="4"/>
          </p:nvPr>
        </p:nvSpPr>
        <p:spPr/>
        <p:txBody>
          <a:bodyPr>
            <a:normAutofit fontScale="92500" lnSpcReduction="20000"/>
          </a:bodyPr>
          <a:lstStyle/>
          <a:p>
            <a:pPr marL="0" indent="0">
              <a:buNone/>
            </a:pPr>
            <a:r>
              <a:rPr lang="nl-NL" dirty="0" smtClean="0"/>
              <a:t>Als je deel uitmaakt van een religieuze </a:t>
            </a:r>
            <a:r>
              <a:rPr lang="nl-NL" smtClean="0"/>
              <a:t>gemeenschap word </a:t>
            </a:r>
            <a:r>
              <a:rPr lang="nl-NL" dirty="0" smtClean="0"/>
              <a:t>je geacht je te gedragen volgens de waarden en normen van deze gemeenschap. Maar dit kan leiden tot een conflict als de waarden en normen niet overeen komen met wie je bent, bijvoorbeeld in het geval van homoseksualiteit wat in vele religieuze gemeenschappen niet wordt getolereerd. Er is dan sprake van een dilemma. Of je moet omgaan met de spanning tussen je zelf-perceptie en je observeerbare gedrag, of je moet de gemeenschap verlaten waarin je wellicht je hele leven al deel van uitmaakt.</a:t>
            </a:r>
          </a:p>
        </p:txBody>
      </p:sp>
    </p:spTree>
    <p:extLst>
      <p:ext uri="{BB962C8B-B14F-4D97-AF65-F5344CB8AC3E}">
        <p14:creationId xmlns:p14="http://schemas.microsoft.com/office/powerpoint/2010/main" val="2511428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474" y="1123837"/>
            <a:ext cx="3207434" cy="4601183"/>
          </a:xfrm>
        </p:spPr>
        <p:txBody>
          <a:bodyPr/>
          <a:lstStyle/>
          <a:p>
            <a:r>
              <a:rPr lang="en-US" dirty="0" err="1" smtClean="0"/>
              <a:t>Geprivilegieerde</a:t>
            </a:r>
            <a:r>
              <a:rPr lang="en-US" dirty="0" smtClean="0"/>
              <a:t> </a:t>
            </a:r>
            <a:r>
              <a:rPr lang="en-US" dirty="0" err="1" smtClean="0"/>
              <a:t>verantwoorde-lijkheid</a:t>
            </a:r>
            <a:endParaRPr lang="en-US" dirty="0"/>
          </a:p>
        </p:txBody>
      </p:sp>
      <p:sp>
        <p:nvSpPr>
          <p:cNvPr id="3" name="Content Placeholder 2"/>
          <p:cNvSpPr>
            <a:spLocks noGrp="1"/>
          </p:cNvSpPr>
          <p:nvPr>
            <p:ph idx="1"/>
          </p:nvPr>
        </p:nvSpPr>
        <p:spPr/>
        <p:txBody>
          <a:bodyPr>
            <a:normAutofit fontScale="92500"/>
          </a:bodyPr>
          <a:lstStyle/>
          <a:p>
            <a:pPr marL="0" indent="0">
              <a:buNone/>
            </a:pPr>
            <a:r>
              <a:rPr lang="nl-NL" dirty="0" smtClean="0"/>
              <a:t>Geprivilegieerde </a:t>
            </a:r>
            <a:r>
              <a:rPr lang="nl-NL" dirty="0"/>
              <a:t>(on)verantwoordelijkheid of </a:t>
            </a:r>
            <a:r>
              <a:rPr lang="nl-NL" dirty="0" err="1"/>
              <a:t>detournement</a:t>
            </a:r>
            <a:r>
              <a:rPr lang="nl-NL" dirty="0"/>
              <a:t> de </a:t>
            </a:r>
            <a:r>
              <a:rPr lang="nl-NL" dirty="0" err="1" smtClean="0"/>
              <a:t>pouvoir</a:t>
            </a:r>
            <a:r>
              <a:rPr lang="nl-NL" dirty="0" smtClean="0"/>
              <a:t>:</a:t>
            </a:r>
          </a:p>
          <a:p>
            <a:r>
              <a:rPr lang="nl-NL" dirty="0" smtClean="0"/>
              <a:t>Privilege in zichzelf is niet </a:t>
            </a:r>
            <a:r>
              <a:rPr lang="nl-NL" dirty="0"/>
              <a:t>goed, </a:t>
            </a:r>
            <a:r>
              <a:rPr lang="nl-NL" dirty="0" smtClean="0"/>
              <a:t>maar ook niet </a:t>
            </a:r>
            <a:r>
              <a:rPr lang="nl-NL" dirty="0"/>
              <a:t>fout. Het is gewoon een </a:t>
            </a:r>
            <a:r>
              <a:rPr lang="nl-NL" dirty="0" smtClean="0"/>
              <a:t>feit.</a:t>
            </a:r>
          </a:p>
          <a:p>
            <a:pPr lvl="1"/>
            <a:r>
              <a:rPr lang="nl-NL" dirty="0" smtClean="0"/>
              <a:t>Wisselende </a:t>
            </a:r>
            <a:r>
              <a:rPr lang="nl-NL" dirty="0"/>
              <a:t>en verschillende </a:t>
            </a:r>
            <a:r>
              <a:rPr lang="nl-NL" dirty="0" smtClean="0"/>
              <a:t>posities.</a:t>
            </a:r>
          </a:p>
          <a:p>
            <a:pPr lvl="1"/>
            <a:r>
              <a:rPr lang="nl-NL" dirty="0" smtClean="0"/>
              <a:t>In </a:t>
            </a:r>
            <a:r>
              <a:rPr lang="nl-NL" dirty="0"/>
              <a:t>sommige situaties zijn we ‘bevoorrecht'. In andere </a:t>
            </a:r>
            <a:r>
              <a:rPr lang="nl-NL" dirty="0" smtClean="0"/>
              <a:t>niet.</a:t>
            </a:r>
          </a:p>
          <a:p>
            <a:pPr lvl="1"/>
            <a:r>
              <a:rPr lang="nl-NL" dirty="0" smtClean="0"/>
              <a:t>Het </a:t>
            </a:r>
            <a:r>
              <a:rPr lang="nl-NL" dirty="0"/>
              <a:t>cruciale punt is: privilege brengt verantwoordelijkheid. Verantwoordelijkheid is dus gerelateerd aan de positie die je </a:t>
            </a:r>
            <a:r>
              <a:rPr lang="nl-NL" dirty="0" smtClean="0"/>
              <a:t>hebt.</a:t>
            </a:r>
          </a:p>
          <a:p>
            <a:pPr lvl="1"/>
            <a:r>
              <a:rPr lang="nl-NL" dirty="0" smtClean="0"/>
              <a:t>Een </a:t>
            </a:r>
            <a:r>
              <a:rPr lang="nl-NL" dirty="0"/>
              <a:t>complicerende factor is: vanuit je eigen positie zie je vaak zelf de voordelen van je eigen positie niet en dus ook niet altijd positie van een ander. </a:t>
            </a:r>
            <a:br>
              <a:rPr lang="nl-NL" dirty="0"/>
            </a:br>
            <a:endParaRPr lang="nl-NL" dirty="0"/>
          </a:p>
          <a:p>
            <a:r>
              <a:rPr lang="nl-NL" dirty="0"/>
              <a:t>De ‘dominante’ groep wordt vaak gezien als ‘de </a:t>
            </a:r>
            <a:r>
              <a:rPr lang="nl-NL" dirty="0" smtClean="0"/>
              <a:t>norm’. </a:t>
            </a:r>
            <a:r>
              <a:rPr lang="nl-NL" dirty="0"/>
              <a:t>Daarom is het moeilijk te zien waar een ander mee worstelt. Bovendien kan het ook zo zijn dat het lastig kan zijn deze verschillen echt te erkennen. Omdat het wel uitkomst om het zo te laten. Bijvoorbeeld. Een andere vorm kan zijn om jezelf (bewust of onbewust) terug te trekken uit (discussies over) verantwoordelijkheid. </a:t>
            </a:r>
          </a:p>
        </p:txBody>
      </p:sp>
    </p:spTree>
    <p:extLst>
      <p:ext uri="{BB962C8B-B14F-4D97-AF65-F5344CB8AC3E}">
        <p14:creationId xmlns:p14="http://schemas.microsoft.com/office/powerpoint/2010/main" val="1598832014"/>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docProps/app.xml><?xml version="1.0" encoding="utf-8"?>
<Properties xmlns="http://schemas.openxmlformats.org/officeDocument/2006/extended-properties" xmlns:vt="http://schemas.openxmlformats.org/officeDocument/2006/docPropsVTypes">
  <Template>TM03457475[[fn=Frame]]</Template>
  <TotalTime>30606</TotalTime>
  <Words>1548</Words>
  <Application>Microsoft Office PowerPoint</Application>
  <PresentationFormat>Widescreen</PresentationFormat>
  <Paragraphs>122</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Corbel</vt:lpstr>
      <vt:lpstr>Wingdings 2</vt:lpstr>
      <vt:lpstr>Frame</vt:lpstr>
      <vt:lpstr>Minor Fit voor de Toekomst Workshop 4 – Cultuur en Identiteit</vt:lpstr>
      <vt:lpstr>PowerPoint Presentation</vt:lpstr>
      <vt:lpstr>Duurzame, samen lerende maatschappij</vt:lpstr>
      <vt:lpstr>Principes  en  Grondregels</vt:lpstr>
      <vt:lpstr>Uitgangspunt  We got to move</vt:lpstr>
      <vt:lpstr>Creëer bewegingsruimte  Wederzijds begrip</vt:lpstr>
      <vt:lpstr>Cultuur en identiteit (wie we zijn en wat we doen)  Wederzijdse beïnvloeding</vt:lpstr>
      <vt:lpstr>Driedimensionale identiteitsmodel</vt:lpstr>
      <vt:lpstr>Geprivilegieerde verantwoorde-lijkheid</vt:lpstr>
      <vt:lpstr>Terugkerende patronen</vt:lpstr>
      <vt:lpstr>Patroon 1  Geen tijd, geen middelen</vt:lpstr>
      <vt:lpstr>Patroon 2  Zo doen we dat hier nu eenmaal</vt:lpstr>
      <vt:lpstr>Patroon 3  Jij gaat daar niet over</vt:lpstr>
      <vt:lpstr>Patroon 4  De regels, procedures zitten in de weg  </vt:lpstr>
      <vt:lpstr>Patroon 5  Aanpassen aan de mores </vt:lpstr>
      <vt:lpstr>Verantwoordelijke setting voor sociale innovatie</vt:lpstr>
      <vt:lpstr>Bepaal de juiste richting  Gedeelde betekenis  Sturen op culturele identiteit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Gabriëlle Rossing</dc:creator>
  <cp:lastModifiedBy>Hans de Bruin</cp:lastModifiedBy>
  <cp:revision>284</cp:revision>
  <dcterms:created xsi:type="dcterms:W3CDTF">2019-03-14T12:37:05Z</dcterms:created>
  <dcterms:modified xsi:type="dcterms:W3CDTF">2023-06-27T13:05:10Z</dcterms:modified>
</cp:coreProperties>
</file>