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25"/>
  </p:notesMasterIdLst>
  <p:sldIdLst>
    <p:sldId id="256" r:id="rId2"/>
    <p:sldId id="289" r:id="rId3"/>
    <p:sldId id="301" r:id="rId4"/>
    <p:sldId id="282" r:id="rId5"/>
    <p:sldId id="272" r:id="rId6"/>
    <p:sldId id="257" r:id="rId7"/>
    <p:sldId id="298" r:id="rId8"/>
    <p:sldId id="287" r:id="rId9"/>
    <p:sldId id="288" r:id="rId10"/>
    <p:sldId id="268" r:id="rId11"/>
    <p:sldId id="280" r:id="rId12"/>
    <p:sldId id="291" r:id="rId13"/>
    <p:sldId id="292" r:id="rId14"/>
    <p:sldId id="286" r:id="rId15"/>
    <p:sldId id="293" r:id="rId16"/>
    <p:sldId id="302" r:id="rId17"/>
    <p:sldId id="303" r:id="rId18"/>
    <p:sldId id="295" r:id="rId19"/>
    <p:sldId id="260" r:id="rId20"/>
    <p:sldId id="299" r:id="rId21"/>
    <p:sldId id="300" r:id="rId22"/>
    <p:sldId id="297" r:id="rId23"/>
    <p:sldId id="28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0" autoAdjust="0"/>
    <p:restoredTop sz="92982" autoAdjust="0"/>
  </p:normalViewPr>
  <p:slideViewPr>
    <p:cSldViewPr snapToGrid="0">
      <p:cViewPr varScale="1">
        <p:scale>
          <a:sx n="68" d="100"/>
          <a:sy n="68" d="100"/>
        </p:scale>
        <p:origin x="1068" y="66"/>
      </p:cViewPr>
      <p:guideLst/>
    </p:cSldViewPr>
  </p:slideViewPr>
  <p:notesTextViewPr>
    <p:cViewPr>
      <p:scale>
        <a:sx n="1" d="1"/>
        <a:sy n="1" d="1"/>
      </p:scale>
      <p:origin x="0" y="0"/>
    </p:cViewPr>
  </p:notesTextViewPr>
  <p:sorterViewPr>
    <p:cViewPr>
      <p:scale>
        <a:sx n="90" d="100"/>
        <a:sy n="90" d="100"/>
      </p:scale>
      <p:origin x="0" y="-32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29313-677B-4263-891B-82FC2771E215}" type="datetimeFigureOut">
              <a:rPr lang="en-US" smtClean="0"/>
              <a:t>6/10/2020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868A9-5095-45D0-A576-F6EFD840719A}" type="slidenum">
              <a:rPr lang="en-US" smtClean="0"/>
              <a:t>‹#›</a:t>
            </a:fld>
            <a:endParaRPr lang="en-US"/>
          </a:p>
        </p:txBody>
      </p:sp>
    </p:spTree>
    <p:extLst>
      <p:ext uri="{BB962C8B-B14F-4D97-AF65-F5344CB8AC3E}">
        <p14:creationId xmlns:p14="http://schemas.microsoft.com/office/powerpoint/2010/main" val="77763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C6A39-5497-431D-A8E6-6D8CA238CD2B}" type="slidenum">
              <a:rPr lang="en-US" smtClean="0"/>
              <a:t>7</a:t>
            </a:fld>
            <a:endParaRPr lang="en-US"/>
          </a:p>
        </p:txBody>
      </p:sp>
    </p:spTree>
    <p:extLst>
      <p:ext uri="{BB962C8B-B14F-4D97-AF65-F5344CB8AC3E}">
        <p14:creationId xmlns:p14="http://schemas.microsoft.com/office/powerpoint/2010/main" val="165592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6/10/2020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6/10/2020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6/10/2020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6/10/2020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6/10/2020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6/10/2020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etterevaluation.org/en/evaluation-options/richpictur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hzfitforthefuture.n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233131"/>
            <a:ext cx="9134669" cy="3255264"/>
          </a:xfrm>
        </p:spPr>
        <p:txBody>
          <a:bodyPr anchor="ctr">
            <a:normAutofit fontScale="90000"/>
          </a:bodyPr>
          <a:lstStyle/>
          <a:p>
            <a:pPr algn="ctr"/>
            <a:r>
              <a:rPr lang="en-US" sz="6000" b="1" dirty="0" smtClean="0"/>
              <a:t>Workshop 1 en 2</a:t>
            </a:r>
            <a:br>
              <a:rPr lang="en-US" sz="6000" b="1" dirty="0" smtClean="0"/>
            </a:br>
            <a:r>
              <a:rPr lang="en-US" sz="6000" b="1" dirty="0" smtClean="0"/>
              <a:t>Minor Fit </a:t>
            </a:r>
            <a:r>
              <a:rPr lang="en-US" sz="6000" b="1" dirty="0" err="1" smtClean="0"/>
              <a:t>voor</a:t>
            </a:r>
            <a:r>
              <a:rPr lang="en-US" sz="6000" b="1" dirty="0" smtClean="0"/>
              <a:t> de </a:t>
            </a:r>
            <a:r>
              <a:rPr lang="en-US" sz="6000" b="1" dirty="0" err="1" smtClean="0"/>
              <a:t>Toekomst</a:t>
            </a:r>
            <a:r>
              <a:rPr lang="en-US" sz="6000" b="1" dirty="0" smtClean="0"/>
              <a:t/>
            </a:r>
            <a:br>
              <a:rPr lang="en-US" sz="6000" b="1" dirty="0" smtClean="0"/>
            </a:br>
            <a:r>
              <a:rPr lang="en-US" sz="6000" b="1" dirty="0" smtClean="0"/>
              <a:t/>
            </a:r>
            <a:br>
              <a:rPr lang="en-US" sz="6000" b="1" dirty="0" smtClean="0"/>
            </a:br>
            <a:r>
              <a:rPr lang="en-US" sz="6000" b="1" dirty="0" err="1" smtClean="0"/>
              <a:t>Introductie</a:t>
            </a:r>
            <a:endParaRPr lang="nl-NL" sz="60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5" y="4567303"/>
            <a:ext cx="7883370" cy="914400"/>
          </a:xfrm>
        </p:spPr>
        <p:txBody>
          <a:bodyPr anchor="ctr">
            <a:normAutofit fontScale="62500" lnSpcReduction="20000"/>
          </a:bodyPr>
          <a:lstStyle/>
          <a:p>
            <a:r>
              <a:rPr lang="nl-NL" sz="2400" dirty="0">
                <a:solidFill>
                  <a:schemeClr val="bg1"/>
                </a:solidFill>
              </a:rPr>
              <a:t>Hans de Bruin, HZ University of Applied Sciences</a:t>
            </a:r>
          </a:p>
          <a:p>
            <a:r>
              <a:rPr lang="nl-NL" sz="2400" dirty="0" smtClean="0">
                <a:solidFill>
                  <a:schemeClr val="bg1"/>
                </a:solidFill>
              </a:rPr>
              <a:t>Petra </a:t>
            </a:r>
            <a:r>
              <a:rPr lang="nl-NL" sz="2400" dirty="0">
                <a:solidFill>
                  <a:schemeClr val="bg1"/>
                </a:solidFill>
              </a:rPr>
              <a:t>de Braal, </a:t>
            </a:r>
            <a:r>
              <a:rPr lang="nl-NL" sz="2400" dirty="0" err="1">
                <a:solidFill>
                  <a:schemeClr val="bg1"/>
                </a:solidFill>
              </a:rPr>
              <a:t>Solidarity</a:t>
            </a:r>
            <a:r>
              <a:rPr lang="nl-NL" sz="2400" dirty="0">
                <a:solidFill>
                  <a:schemeClr val="bg1"/>
                </a:solidFill>
              </a:rPr>
              <a:t> </a:t>
            </a:r>
            <a:r>
              <a:rPr lang="nl-NL" sz="2400" dirty="0" smtClean="0">
                <a:solidFill>
                  <a:schemeClr val="bg1"/>
                </a:solidFill>
              </a:rPr>
              <a:t>University</a:t>
            </a:r>
          </a:p>
          <a:p>
            <a:pPr algn="r"/>
            <a:r>
              <a:rPr lang="nl-NL" sz="2400" dirty="0" smtClean="0">
                <a:solidFill>
                  <a:schemeClr val="bg1"/>
                </a:solidFill>
              </a:rPr>
              <a:t>Juni 2020</a:t>
            </a:r>
            <a:endParaRPr lang="nl-NL" sz="2400" dirty="0">
              <a:solidFill>
                <a:schemeClr val="bg1"/>
              </a:solidFill>
            </a:endParaRP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8F4CD-5162-4522-9A19-E340B615072D}"/>
              </a:ext>
            </a:extLst>
          </p:cNvPr>
          <p:cNvSpPr>
            <a:spLocks noGrp="1"/>
          </p:cNvSpPr>
          <p:nvPr>
            <p:ph type="title"/>
          </p:nvPr>
        </p:nvSpPr>
        <p:spPr/>
        <p:txBody>
          <a:bodyPr>
            <a:normAutofit/>
          </a:bodyPr>
          <a:lstStyle/>
          <a:p>
            <a:r>
              <a:rPr lang="nl-NL" sz="3300" b="1" dirty="0" smtClean="0"/>
              <a:t>Interdisciplinair en integraal </a:t>
            </a:r>
            <a:r>
              <a:rPr lang="nl-NL" sz="3300" b="1" dirty="0"/>
              <a:t>samenwerken</a:t>
            </a:r>
          </a:p>
        </p:txBody>
      </p:sp>
      <p:sp>
        <p:nvSpPr>
          <p:cNvPr id="3" name="Tijdelijke aanduiding voor inhoud 2">
            <a:extLst>
              <a:ext uri="{FF2B5EF4-FFF2-40B4-BE49-F238E27FC236}">
                <a16:creationId xmlns:a16="http://schemas.microsoft.com/office/drawing/2014/main" id="{6A6D8759-81F2-43A3-B9DB-527BB665C125}"/>
              </a:ext>
            </a:extLst>
          </p:cNvPr>
          <p:cNvSpPr>
            <a:spLocks noGrp="1"/>
          </p:cNvSpPr>
          <p:nvPr>
            <p:ph idx="1"/>
          </p:nvPr>
        </p:nvSpPr>
        <p:spPr>
          <a:xfrm>
            <a:off x="3869268" y="864108"/>
            <a:ext cx="7532740" cy="5120640"/>
          </a:xfrm>
        </p:spPr>
        <p:txBody>
          <a:bodyPr>
            <a:normAutofit/>
          </a:bodyPr>
          <a:lstStyle/>
          <a:p>
            <a:pPr marL="0" indent="0" algn="ctr">
              <a:buNone/>
            </a:pPr>
            <a:r>
              <a:rPr lang="nl-NL" sz="2400" dirty="0" smtClean="0"/>
              <a:t>Verschillende disciplines </a:t>
            </a:r>
            <a:r>
              <a:rPr lang="nl-NL" sz="2400" dirty="0"/>
              <a:t>hebben elkaar nodig om oplossingen te vinden. Je zult de grenzen van je eigen discipline moeten overschrijden en handelen in disciplines waar anderen zijn gespecialiseerd. Wederzijdse beïnvloeding bepaalt de inhoud en details van betekenisvolle en wenselijke </a:t>
            </a:r>
            <a:r>
              <a:rPr lang="nl-NL" sz="2400" dirty="0" smtClean="0"/>
              <a:t>oplossingen</a:t>
            </a:r>
            <a:r>
              <a:rPr lang="nl-NL" sz="2400" dirty="0"/>
              <a:t>.</a:t>
            </a:r>
          </a:p>
        </p:txBody>
      </p:sp>
    </p:spTree>
    <p:extLst>
      <p:ext uri="{BB962C8B-B14F-4D97-AF65-F5344CB8AC3E}">
        <p14:creationId xmlns:p14="http://schemas.microsoft.com/office/powerpoint/2010/main" val="1487473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Verander-Begeleider</a:t>
            </a:r>
            <a:br>
              <a:rPr lang="nl-NL" dirty="0" smtClean="0"/>
            </a:br>
            <a:r>
              <a:rPr lang="nl-NL" dirty="0"/>
              <a:t/>
            </a:r>
            <a:br>
              <a:rPr lang="nl-NL" dirty="0"/>
            </a:br>
            <a:r>
              <a:rPr lang="nl-NL" dirty="0" smtClean="0"/>
              <a:t>(Facilitator of Change)</a:t>
            </a:r>
            <a:endParaRPr lang="en-US" dirty="0"/>
          </a:p>
        </p:txBody>
      </p:sp>
      <p:sp>
        <p:nvSpPr>
          <p:cNvPr id="3" name="Content Placeholder 2"/>
          <p:cNvSpPr>
            <a:spLocks noGrp="1"/>
          </p:cNvSpPr>
          <p:nvPr>
            <p:ph idx="1"/>
          </p:nvPr>
        </p:nvSpPr>
        <p:spPr/>
        <p:txBody>
          <a:bodyPr/>
          <a:lstStyle/>
          <a:p>
            <a:pPr marL="0" indent="0" algn="ctr">
              <a:buNone/>
            </a:pPr>
            <a:r>
              <a:rPr lang="nl-NL" dirty="0"/>
              <a:t>Een </a:t>
            </a:r>
            <a:r>
              <a:rPr lang="nl-NL" dirty="0" smtClean="0"/>
              <a:t>Verander-Begeleider </a:t>
            </a:r>
            <a:r>
              <a:rPr lang="nl-NL" dirty="0"/>
              <a:t>(VB) begrijpt de organisatiedoelen, de verschillende belangen en opvattingen van belanghebbenden gerelateerd aan wereldwijde en lokale ontwikkelingen, en is in staat om strategische interventies te ontwikkelen voor duurzame transities in de gemeente Veere</a:t>
            </a:r>
            <a:r>
              <a:rPr lang="nl-NL" dirty="0" smtClean="0"/>
              <a:t>.</a:t>
            </a:r>
            <a:endParaRPr lang="en-US" dirty="0"/>
          </a:p>
        </p:txBody>
      </p:sp>
    </p:spTree>
    <p:extLst>
      <p:ext uri="{BB962C8B-B14F-4D97-AF65-F5344CB8AC3E}">
        <p14:creationId xmlns:p14="http://schemas.microsoft.com/office/powerpoint/2010/main" val="3203861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318" y="772140"/>
            <a:ext cx="7072767" cy="5304576"/>
          </a:xfrm>
          <a:prstGeom prst="rect">
            <a:avLst/>
          </a:prstGeom>
        </p:spPr>
      </p:pic>
      <p:sp>
        <p:nvSpPr>
          <p:cNvPr id="2" name="Title 1"/>
          <p:cNvSpPr>
            <a:spLocks noGrp="1"/>
          </p:cNvSpPr>
          <p:nvPr>
            <p:ph type="title"/>
          </p:nvPr>
        </p:nvSpPr>
        <p:spPr/>
        <p:txBody>
          <a:bodyPr/>
          <a:lstStyle/>
          <a:p>
            <a:r>
              <a:rPr lang="en-US" dirty="0" err="1" smtClean="0"/>
              <a:t>Integraal</a:t>
            </a:r>
            <a:r>
              <a:rPr lang="en-US" dirty="0" smtClean="0"/>
              <a:t> </a:t>
            </a:r>
            <a:r>
              <a:rPr lang="en-US" dirty="0" err="1" smtClean="0"/>
              <a:t>denken</a:t>
            </a:r>
            <a:r>
              <a:rPr lang="en-US" dirty="0" smtClean="0"/>
              <a:t/>
            </a:r>
            <a:br>
              <a:rPr lang="en-US" dirty="0" smtClean="0"/>
            </a:br>
            <a:r>
              <a:rPr lang="en-US" dirty="0"/>
              <a:t/>
            </a:r>
            <a:br>
              <a:rPr lang="en-US" dirty="0"/>
            </a:br>
            <a:r>
              <a:rPr lang="en-US" sz="2400" dirty="0" err="1" smtClean="0"/>
              <a:t>Systeemdenken</a:t>
            </a:r>
            <a:endParaRPr lang="en-US" sz="2400" dirty="0"/>
          </a:p>
        </p:txBody>
      </p:sp>
    </p:spTree>
    <p:extLst>
      <p:ext uri="{BB962C8B-B14F-4D97-AF65-F5344CB8AC3E}">
        <p14:creationId xmlns:p14="http://schemas.microsoft.com/office/powerpoint/2010/main" val="939698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nl-NL" dirty="0" err="1" smtClean="0"/>
              <a:t>Systeem-theorie</a:t>
            </a:r>
            <a:endParaRPr lang="en-US" dirty="0"/>
          </a:p>
        </p:txBody>
      </p:sp>
      <p:pic>
        <p:nvPicPr>
          <p:cNvPr id="5" name="Picture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4144" y="1501936"/>
            <a:ext cx="4984183" cy="3741042"/>
          </a:xfrm>
        </p:spPr>
      </p:pic>
      <p:sp>
        <p:nvSpPr>
          <p:cNvPr id="4" name="Text Placeholder 3"/>
          <p:cNvSpPr>
            <a:spLocks noGrp="1"/>
          </p:cNvSpPr>
          <p:nvPr>
            <p:ph type="body" sz="half" idx="4294967295"/>
          </p:nvPr>
        </p:nvSpPr>
        <p:spPr>
          <a:xfrm>
            <a:off x="3542864" y="782252"/>
            <a:ext cx="3645727" cy="4802622"/>
          </a:xfrm>
        </p:spPr>
        <p:txBody>
          <a:bodyPr>
            <a:normAutofit fontScale="77500" lnSpcReduction="20000"/>
          </a:bodyPr>
          <a:lstStyle/>
          <a:p>
            <a:pPr marL="285750" indent="-285750" algn="l">
              <a:buFont typeface="Arial" panose="020B0604020202020204" pitchFamily="34" charset="0"/>
              <a:buChar char="•"/>
            </a:pPr>
            <a:r>
              <a:rPr lang="en-US" dirty="0" err="1" smtClean="0"/>
              <a:t>Systeem</a:t>
            </a:r>
            <a:r>
              <a:rPr lang="en-US" dirty="0" smtClean="0"/>
              <a:t> = </a:t>
            </a:r>
            <a:r>
              <a:rPr lang="en-US" dirty="0" err="1" smtClean="0"/>
              <a:t>elementen</a:t>
            </a:r>
            <a:r>
              <a:rPr lang="en-US" dirty="0" smtClean="0"/>
              <a:t> + </a:t>
            </a:r>
            <a:r>
              <a:rPr lang="en-US" dirty="0" err="1" smtClean="0"/>
              <a:t>relaties</a:t>
            </a:r>
            <a:endParaRPr lang="en-US" dirty="0" smtClean="0"/>
          </a:p>
          <a:p>
            <a:pPr marL="285750" indent="-285750" algn="l">
              <a:buFont typeface="Arial" panose="020B0604020202020204" pitchFamily="34" charset="0"/>
              <a:buChar char="•"/>
            </a:pPr>
            <a:endParaRPr lang="en-US" dirty="0" smtClean="0"/>
          </a:p>
          <a:p>
            <a:pPr marL="285750" indent="-285750" algn="l">
              <a:buFont typeface="Arial" panose="020B0604020202020204" pitchFamily="34" charset="0"/>
              <a:buChar char="•"/>
            </a:pPr>
            <a:r>
              <a:rPr lang="en-US" dirty="0" smtClean="0"/>
              <a:t>Brede </a:t>
            </a:r>
            <a:r>
              <a:rPr lang="en-US" dirty="0" err="1" smtClean="0"/>
              <a:t>interpretatie</a:t>
            </a:r>
            <a:r>
              <a:rPr lang="en-US" dirty="0" smtClean="0"/>
              <a:t> van </a:t>
            </a:r>
            <a:r>
              <a:rPr lang="en-US" dirty="0" err="1" smtClean="0"/>
              <a:t>elementen</a:t>
            </a:r>
            <a:r>
              <a:rPr lang="en-US" dirty="0" smtClean="0"/>
              <a:t>: </a:t>
            </a:r>
            <a:r>
              <a:rPr lang="en-US" dirty="0" err="1" smtClean="0"/>
              <a:t>mensen</a:t>
            </a:r>
            <a:r>
              <a:rPr lang="en-US" dirty="0" smtClean="0"/>
              <a:t>, </a:t>
            </a:r>
            <a:r>
              <a:rPr lang="en-US" dirty="0" err="1" smtClean="0"/>
              <a:t>organisaties</a:t>
            </a:r>
            <a:r>
              <a:rPr lang="en-US" dirty="0" smtClean="0"/>
              <a:t>, machines, etc.</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err="1" smtClean="0"/>
              <a:t>Systeem</a:t>
            </a:r>
            <a:r>
              <a:rPr lang="en-US" dirty="0" smtClean="0"/>
              <a:t> </a:t>
            </a:r>
            <a:r>
              <a:rPr lang="en-US" dirty="0" err="1" smtClean="0"/>
              <a:t>heeft</a:t>
            </a:r>
            <a:r>
              <a:rPr lang="en-US" dirty="0" smtClean="0"/>
              <a:t> </a:t>
            </a:r>
            <a:r>
              <a:rPr lang="en-US" dirty="0" err="1" smtClean="0"/>
              <a:t>een</a:t>
            </a:r>
            <a:r>
              <a:rPr lang="en-US" dirty="0" smtClean="0"/>
              <a:t> </a:t>
            </a:r>
            <a:r>
              <a:rPr lang="en-US" dirty="0" err="1" smtClean="0"/>
              <a:t>grens</a:t>
            </a:r>
            <a:r>
              <a:rPr lang="en-US" dirty="0" smtClean="0"/>
              <a:t> </a:t>
            </a:r>
            <a:r>
              <a:rPr lang="en-US" dirty="0" err="1" smtClean="0"/>
              <a:t>waarmee</a:t>
            </a:r>
            <a:r>
              <a:rPr lang="en-US" dirty="0" smtClean="0"/>
              <a:t> </a:t>
            </a:r>
            <a:r>
              <a:rPr lang="en-US" dirty="0" err="1" smtClean="0"/>
              <a:t>een</a:t>
            </a:r>
            <a:r>
              <a:rPr lang="en-US" dirty="0" smtClean="0"/>
              <a:t> </a:t>
            </a:r>
            <a:r>
              <a:rPr lang="en-US" dirty="0" err="1" smtClean="0"/>
              <a:t>onderscheid</a:t>
            </a:r>
            <a:r>
              <a:rPr lang="en-US" dirty="0" smtClean="0"/>
              <a:t> </a:t>
            </a:r>
            <a:r>
              <a:rPr lang="en-US" dirty="0" err="1" smtClean="0"/>
              <a:t>wordt</a:t>
            </a:r>
            <a:r>
              <a:rPr lang="en-US" dirty="0" smtClean="0"/>
              <a:t> </a:t>
            </a:r>
            <a:r>
              <a:rPr lang="en-US" dirty="0" err="1" smtClean="0"/>
              <a:t>gemaakt</a:t>
            </a:r>
            <a:r>
              <a:rPr lang="en-US" dirty="0" smtClean="0"/>
              <a:t> met de </a:t>
            </a:r>
            <a:r>
              <a:rPr lang="en-US" dirty="0" err="1" smtClean="0"/>
              <a:t>omgeving</a:t>
            </a:r>
            <a:r>
              <a:rPr lang="en-US" dirty="0" smtClean="0"/>
              <a:t>.</a:t>
            </a:r>
          </a:p>
          <a:p>
            <a:pPr marL="285750" indent="-285750" algn="l">
              <a:buFont typeface="Arial" panose="020B0604020202020204" pitchFamily="34" charset="0"/>
              <a:buChar char="•"/>
            </a:pPr>
            <a:endParaRPr lang="en-US" dirty="0" smtClean="0"/>
          </a:p>
          <a:p>
            <a:pPr marL="285750" indent="-285750" algn="l">
              <a:buFont typeface="Arial" panose="020B0604020202020204" pitchFamily="34" charset="0"/>
              <a:buChar char="•"/>
            </a:pPr>
            <a:r>
              <a:rPr lang="en-US" dirty="0" err="1" smtClean="0"/>
              <a:t>Nieuwe</a:t>
            </a:r>
            <a:r>
              <a:rPr lang="en-US" dirty="0" smtClean="0"/>
              <a:t>, </a:t>
            </a:r>
            <a:r>
              <a:rPr lang="en-US" dirty="0" err="1" smtClean="0"/>
              <a:t>emergente</a:t>
            </a:r>
            <a:r>
              <a:rPr lang="en-US" dirty="0" smtClean="0"/>
              <a:t> </a:t>
            </a:r>
            <a:r>
              <a:rPr lang="en-US" dirty="0" err="1" smtClean="0"/>
              <a:t>eigenschappen</a:t>
            </a:r>
            <a:r>
              <a:rPr lang="en-US" dirty="0" smtClean="0"/>
              <a:t> </a:t>
            </a:r>
            <a:r>
              <a:rPr lang="en-US" dirty="0" err="1" smtClean="0"/>
              <a:t>omntstaan</a:t>
            </a:r>
            <a:r>
              <a:rPr lang="en-US" dirty="0" smtClean="0"/>
              <a:t> </a:t>
            </a:r>
            <a:r>
              <a:rPr lang="en-US" dirty="0" err="1" smtClean="0"/>
              <a:t>uit</a:t>
            </a:r>
            <a:r>
              <a:rPr lang="en-US" dirty="0" smtClean="0"/>
              <a:t> </a:t>
            </a:r>
            <a:r>
              <a:rPr lang="en-US" dirty="0" err="1" smtClean="0"/>
              <a:t>relaties</a:t>
            </a:r>
            <a:r>
              <a:rPr lang="en-US" dirty="0" smtClean="0"/>
              <a:t> </a:t>
            </a:r>
            <a:r>
              <a:rPr lang="en-US" dirty="0" err="1" smtClean="0"/>
              <a:t>tussen</a:t>
            </a:r>
            <a:r>
              <a:rPr lang="en-US" dirty="0" smtClean="0"/>
              <a:t> de </a:t>
            </a:r>
            <a:r>
              <a:rPr lang="en-US" dirty="0" err="1" smtClean="0"/>
              <a:t>elementen</a:t>
            </a:r>
            <a:r>
              <a:rPr lang="en-US" dirty="0" smtClean="0"/>
              <a:t>: het </a:t>
            </a:r>
            <a:r>
              <a:rPr lang="en-US" dirty="0" err="1" smtClean="0"/>
              <a:t>geheel</a:t>
            </a:r>
            <a:r>
              <a:rPr lang="en-US" dirty="0" smtClean="0"/>
              <a:t> is </a:t>
            </a:r>
            <a:r>
              <a:rPr lang="en-US" dirty="0" err="1" smtClean="0"/>
              <a:t>meer</a:t>
            </a:r>
            <a:r>
              <a:rPr lang="en-US" dirty="0" smtClean="0"/>
              <a:t> </a:t>
            </a:r>
            <a:r>
              <a:rPr lang="en-US" dirty="0" err="1" smtClean="0"/>
              <a:t>dan</a:t>
            </a:r>
            <a:r>
              <a:rPr lang="en-US" dirty="0" smtClean="0"/>
              <a:t> de </a:t>
            </a:r>
            <a:r>
              <a:rPr lang="en-US" dirty="0" err="1" smtClean="0"/>
              <a:t>som</a:t>
            </a:r>
            <a:r>
              <a:rPr lang="en-US" dirty="0" smtClean="0"/>
              <a:t> der </a:t>
            </a:r>
            <a:r>
              <a:rPr lang="en-US" dirty="0" err="1" smtClean="0"/>
              <a:t>delen</a:t>
            </a:r>
            <a:r>
              <a:rPr lang="en-US" dirty="0" smtClean="0"/>
              <a:t>.</a:t>
            </a:r>
          </a:p>
          <a:p>
            <a:pPr marL="285750" indent="-285750" algn="l">
              <a:buFont typeface="Arial" panose="020B0604020202020204" pitchFamily="34" charset="0"/>
              <a:buChar char="•"/>
            </a:pPr>
            <a:endParaRPr lang="en-US" dirty="0"/>
          </a:p>
          <a:p>
            <a:pPr marL="285750" indent="-285750">
              <a:buFont typeface="Arial" panose="020B0604020202020204" pitchFamily="34" charset="0"/>
              <a:buChar char="•"/>
            </a:pPr>
            <a:r>
              <a:rPr lang="nl-NL" dirty="0"/>
              <a:t>Het geheel leren kennen door inzicht in elementen, maar </a:t>
            </a:r>
            <a:r>
              <a:rPr lang="nl-NL" dirty="0" smtClean="0"/>
              <a:t>het geheel </a:t>
            </a:r>
            <a:r>
              <a:rPr lang="nl-NL" dirty="0"/>
              <a:t>moet </a:t>
            </a:r>
            <a:r>
              <a:rPr lang="nl-NL" dirty="0" smtClean="0"/>
              <a:t>worden gekend </a:t>
            </a:r>
            <a:r>
              <a:rPr lang="nl-NL" dirty="0"/>
              <a:t>om de elementen te beschouwen: een herhalend (iteratief) proces</a:t>
            </a:r>
            <a:r>
              <a:rPr lang="nl-NL" dirty="0" smtClean="0"/>
              <a:t>.</a:t>
            </a:r>
            <a:endParaRPr lang="en-US" dirty="0"/>
          </a:p>
        </p:txBody>
      </p:sp>
      <p:sp>
        <p:nvSpPr>
          <p:cNvPr id="3" name="TextBox 2"/>
          <p:cNvSpPr txBox="1"/>
          <p:nvPr/>
        </p:nvSpPr>
        <p:spPr>
          <a:xfrm>
            <a:off x="3542865" y="5700107"/>
            <a:ext cx="8245462" cy="646331"/>
          </a:xfrm>
          <a:prstGeom prst="rect">
            <a:avLst/>
          </a:prstGeom>
          <a:noFill/>
        </p:spPr>
        <p:txBody>
          <a:bodyPr wrap="none" rtlCol="0">
            <a:spAutoFit/>
          </a:bodyPr>
          <a:lstStyle/>
          <a:p>
            <a:r>
              <a:rPr lang="en-US" dirty="0"/>
              <a:t>A systems approach begins when first you see the world through the eyes of another</a:t>
            </a:r>
            <a:r>
              <a:rPr lang="en-US" dirty="0" smtClean="0"/>
              <a:t>.</a:t>
            </a:r>
          </a:p>
          <a:p>
            <a:pPr algn="r"/>
            <a:r>
              <a:rPr lang="en-US" dirty="0" smtClean="0"/>
              <a:t>(C.W</a:t>
            </a:r>
            <a:r>
              <a:rPr lang="en-US" dirty="0"/>
              <a:t>. Churchman, </a:t>
            </a:r>
            <a:r>
              <a:rPr lang="en-US" dirty="0" smtClean="0"/>
              <a:t>1968)</a:t>
            </a:r>
            <a:endParaRPr lang="en-US" dirty="0"/>
          </a:p>
        </p:txBody>
      </p:sp>
    </p:spTree>
    <p:extLst>
      <p:ext uri="{BB962C8B-B14F-4D97-AF65-F5344CB8AC3E}">
        <p14:creationId xmlns:p14="http://schemas.microsoft.com/office/powerpoint/2010/main" val="4244497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6" y="1123837"/>
            <a:ext cx="3151162" cy="4601183"/>
          </a:xfrm>
        </p:spPr>
        <p:txBody>
          <a:bodyPr/>
          <a:lstStyle/>
          <a:p>
            <a:r>
              <a:rPr lang="en-US" dirty="0" err="1" smtClean="0"/>
              <a:t>Systeemdenken</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798" t="7185" r="21875" b="11618"/>
          <a:stretch/>
        </p:blipFill>
        <p:spPr>
          <a:xfrm>
            <a:off x="4529797" y="763394"/>
            <a:ext cx="6330462" cy="5322068"/>
          </a:xfrm>
          <a:prstGeom prst="rect">
            <a:avLst/>
          </a:prstGeom>
        </p:spPr>
      </p:pic>
    </p:spTree>
    <p:extLst>
      <p:ext uri="{BB962C8B-B14F-4D97-AF65-F5344CB8AC3E}">
        <p14:creationId xmlns:p14="http://schemas.microsoft.com/office/powerpoint/2010/main" val="1189102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Systeem-aanpakken</a:t>
            </a:r>
            <a:endParaRPr lang="en-US" dirty="0"/>
          </a:p>
        </p:txBody>
      </p:sp>
      <p:sp>
        <p:nvSpPr>
          <p:cNvPr id="3" name="Content Placeholder 2"/>
          <p:cNvSpPr>
            <a:spLocks noGrp="1"/>
          </p:cNvSpPr>
          <p:nvPr>
            <p:ph idx="1"/>
          </p:nvPr>
        </p:nvSpPr>
        <p:spPr/>
        <p:txBody>
          <a:bodyPr>
            <a:normAutofit/>
          </a:bodyPr>
          <a:lstStyle/>
          <a:p>
            <a:r>
              <a:rPr lang="nl-NL" dirty="0" smtClean="0"/>
              <a:t>Hard</a:t>
            </a:r>
          </a:p>
          <a:p>
            <a:pPr lvl="1"/>
            <a:r>
              <a:rPr lang="nl-NL" dirty="0" smtClean="0"/>
              <a:t>Productie en controle (feedback loops, PDCA </a:t>
            </a:r>
            <a:r>
              <a:rPr lang="nl-NL" dirty="0" err="1" smtClean="0"/>
              <a:t>cycle</a:t>
            </a:r>
            <a:r>
              <a:rPr lang="nl-NL" dirty="0" smtClean="0"/>
              <a:t>)</a:t>
            </a:r>
          </a:p>
          <a:p>
            <a:pPr lvl="1"/>
            <a:r>
              <a:rPr lang="nl-NL" dirty="0" smtClean="0"/>
              <a:t>Gemeenschappelijk doel</a:t>
            </a:r>
          </a:p>
          <a:p>
            <a:r>
              <a:rPr lang="nl-NL" dirty="0" smtClean="0"/>
              <a:t>Zacht</a:t>
            </a:r>
          </a:p>
          <a:p>
            <a:pPr lvl="1"/>
            <a:r>
              <a:rPr lang="nl-NL" dirty="0" smtClean="0"/>
              <a:t>Interpreteren en accommoderen van wereldbeelden</a:t>
            </a:r>
          </a:p>
          <a:p>
            <a:pPr lvl="1"/>
            <a:r>
              <a:rPr lang="nl-NL" dirty="0" smtClean="0"/>
              <a:t>Verkennen van doelstellingen</a:t>
            </a:r>
          </a:p>
          <a:p>
            <a:r>
              <a:rPr lang="nl-NL" dirty="0" smtClean="0"/>
              <a:t>Kritisch</a:t>
            </a:r>
          </a:p>
          <a:p>
            <a:pPr lvl="1"/>
            <a:r>
              <a:rPr lang="nl-NL" dirty="0" smtClean="0"/>
              <a:t>Veranderingen bewerkstelligen voor belanghebbenden die geen stem </a:t>
            </a:r>
            <a:r>
              <a:rPr lang="nl-NL" dirty="0" smtClean="0"/>
              <a:t>hebben</a:t>
            </a:r>
          </a:p>
          <a:p>
            <a:pPr lvl="1"/>
            <a:r>
              <a:rPr lang="nl-NL" dirty="0" smtClean="0"/>
              <a:t>Of breder, een gezamenlijke, ontwikkelingsgerichte aanpak</a:t>
            </a:r>
            <a:endParaRPr lang="nl-NL" dirty="0" smtClean="0"/>
          </a:p>
        </p:txBody>
      </p:sp>
    </p:spTree>
    <p:extLst>
      <p:ext uri="{BB962C8B-B14F-4D97-AF65-F5344CB8AC3E}">
        <p14:creationId xmlns:p14="http://schemas.microsoft.com/office/powerpoint/2010/main" val="53732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1123837"/>
            <a:ext cx="3179298" cy="4601183"/>
          </a:xfrm>
        </p:spPr>
        <p:txBody>
          <a:bodyPr/>
          <a:lstStyle/>
          <a:p>
            <a:r>
              <a:rPr lang="nl-NL" dirty="0" smtClean="0"/>
              <a:t>Voorbeeld harde systeemaanpak</a:t>
            </a:r>
            <a:br>
              <a:rPr lang="nl-NL" dirty="0" smtClean="0"/>
            </a:br>
            <a:r>
              <a:rPr lang="nl-NL" dirty="0"/>
              <a:t/>
            </a:r>
            <a:br>
              <a:rPr lang="nl-NL" dirty="0"/>
            </a:br>
            <a:r>
              <a:rPr lang="nl-NL" dirty="0" smtClean="0"/>
              <a:t>Thermostaat</a:t>
            </a:r>
            <a:endParaRPr lang="en-US" dirty="0"/>
          </a:p>
        </p:txBody>
      </p:sp>
      <p:pic>
        <p:nvPicPr>
          <p:cNvPr id="3" name="Picture 2" descr="https://upload.wikimedia.org/wikipedia/commons/thumb/f/f5/Feedback_control_system.jpg/500px-Feedback_control_system.jpg"/>
          <p:cNvPicPr/>
          <p:nvPr/>
        </p:nvPicPr>
        <p:blipFill>
          <a:blip r:embed="rId2">
            <a:extLst>
              <a:ext uri="{28A0092B-C50C-407E-A947-70E740481C1C}">
                <a14:useLocalDpi xmlns:a14="http://schemas.microsoft.com/office/drawing/2010/main" val="0"/>
              </a:ext>
            </a:extLst>
          </a:blip>
          <a:srcRect/>
          <a:stretch>
            <a:fillRect/>
          </a:stretch>
        </p:blipFill>
        <p:spPr bwMode="auto">
          <a:xfrm>
            <a:off x="3770142" y="1123837"/>
            <a:ext cx="7765366" cy="4756458"/>
          </a:xfrm>
          <a:prstGeom prst="rect">
            <a:avLst/>
          </a:prstGeom>
          <a:noFill/>
          <a:ln>
            <a:noFill/>
          </a:ln>
        </p:spPr>
      </p:pic>
    </p:spTree>
    <p:extLst>
      <p:ext uri="{BB962C8B-B14F-4D97-AF65-F5344CB8AC3E}">
        <p14:creationId xmlns:p14="http://schemas.microsoft.com/office/powerpoint/2010/main" val="3603921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1123837"/>
            <a:ext cx="3179298" cy="4601183"/>
          </a:xfrm>
        </p:spPr>
        <p:txBody>
          <a:bodyPr/>
          <a:lstStyle/>
          <a:p>
            <a:r>
              <a:rPr lang="nl-NL" dirty="0" smtClean="0"/>
              <a:t>Voorbeeld (harde) systeemaanpak</a:t>
            </a:r>
            <a:br>
              <a:rPr lang="nl-NL" dirty="0" smtClean="0"/>
            </a:br>
            <a:r>
              <a:rPr lang="nl-NL" dirty="0"/>
              <a:t/>
            </a:r>
            <a:br>
              <a:rPr lang="nl-NL" dirty="0"/>
            </a:br>
            <a:r>
              <a:rPr lang="nl-NL" dirty="0" smtClean="0"/>
              <a:t>PDCA cycli</a:t>
            </a:r>
            <a:endParaRPr lang="en-US" dirty="0"/>
          </a:p>
        </p:txBody>
      </p:sp>
      <p:pic>
        <p:nvPicPr>
          <p:cNvPr id="4" name="Picture 3" descr="https://upload.wikimedia.org/wikipedia/commons/4/42/PDCA-Multi-Loo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615" y="2362317"/>
            <a:ext cx="7568419" cy="2124221"/>
          </a:xfrm>
          <a:prstGeom prst="rect">
            <a:avLst/>
          </a:prstGeom>
          <a:noFill/>
          <a:ln>
            <a:noFill/>
          </a:ln>
        </p:spPr>
      </p:pic>
    </p:spTree>
    <p:extLst>
      <p:ext uri="{BB962C8B-B14F-4D97-AF65-F5344CB8AC3E}">
        <p14:creationId xmlns:p14="http://schemas.microsoft.com/office/powerpoint/2010/main" val="458404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Soft Systems </a:t>
            </a:r>
            <a:r>
              <a:rPr lang="nl-NL" dirty="0" err="1" smtClean="0"/>
              <a:t>Methodology</a:t>
            </a:r>
            <a:endParaRPr lang="nl-NL" dirty="0"/>
          </a:p>
        </p:txBody>
      </p:sp>
      <p:sp>
        <p:nvSpPr>
          <p:cNvPr id="3" name="Content Placeholder 2"/>
          <p:cNvSpPr>
            <a:spLocks noGrp="1"/>
          </p:cNvSpPr>
          <p:nvPr>
            <p:ph idx="1"/>
          </p:nvPr>
        </p:nvSpPr>
        <p:spPr>
          <a:xfrm>
            <a:off x="3869268" y="864108"/>
            <a:ext cx="4444738" cy="5120640"/>
          </a:xfrm>
        </p:spPr>
        <p:txBody>
          <a:bodyPr>
            <a:normAutofit/>
          </a:bodyPr>
          <a:lstStyle/>
          <a:p>
            <a:r>
              <a:rPr lang="en-US" dirty="0" err="1" smtClean="0"/>
              <a:t>Vier</a:t>
            </a:r>
            <a:r>
              <a:rPr lang="en-US" dirty="0" smtClean="0"/>
              <a:t> </a:t>
            </a:r>
            <a:r>
              <a:rPr lang="en-US" dirty="0" err="1" smtClean="0"/>
              <a:t>stappen</a:t>
            </a:r>
            <a:r>
              <a:rPr lang="en-US" dirty="0" smtClean="0"/>
              <a:t> om </a:t>
            </a:r>
            <a:r>
              <a:rPr lang="en-US" dirty="0" err="1" smtClean="0"/>
              <a:t>vooruitgang</a:t>
            </a:r>
            <a:r>
              <a:rPr lang="en-US" dirty="0" smtClean="0"/>
              <a:t> </a:t>
            </a:r>
            <a:r>
              <a:rPr lang="en-US" dirty="0" err="1" smtClean="0"/>
              <a:t>te</a:t>
            </a:r>
            <a:r>
              <a:rPr lang="en-US" dirty="0" smtClean="0"/>
              <a:t> </a:t>
            </a:r>
            <a:r>
              <a:rPr lang="en-US" dirty="0" err="1" smtClean="0"/>
              <a:t>brengen</a:t>
            </a:r>
            <a:r>
              <a:rPr lang="en-US" dirty="0" smtClean="0"/>
              <a:t>  in </a:t>
            </a:r>
            <a:r>
              <a:rPr lang="en-US" dirty="0" err="1" smtClean="0"/>
              <a:t>een</a:t>
            </a:r>
            <a:r>
              <a:rPr lang="en-US" dirty="0" smtClean="0"/>
              <a:t> </a:t>
            </a:r>
            <a:r>
              <a:rPr lang="en-US" dirty="0" err="1" smtClean="0"/>
              <a:t>problematische</a:t>
            </a:r>
            <a:r>
              <a:rPr lang="en-US" dirty="0" smtClean="0"/>
              <a:t> </a:t>
            </a:r>
            <a:r>
              <a:rPr lang="en-US" dirty="0" err="1" smtClean="0"/>
              <a:t>situatie</a:t>
            </a:r>
            <a:r>
              <a:rPr lang="en-US" dirty="0" smtClean="0"/>
              <a:t>:</a:t>
            </a:r>
            <a:endParaRPr lang="en-US" dirty="0"/>
          </a:p>
          <a:p>
            <a:pPr marL="971550" lvl="1" indent="-514350">
              <a:buFont typeface="+mj-lt"/>
              <a:buAutoNum type="arabicPeriod"/>
            </a:pPr>
            <a:r>
              <a:rPr lang="en-US" dirty="0"/>
              <a:t>Finding out </a:t>
            </a:r>
            <a:r>
              <a:rPr lang="en-US" dirty="0" smtClean="0"/>
              <a:t>(de </a:t>
            </a:r>
            <a:r>
              <a:rPr lang="en-US" dirty="0" err="1" smtClean="0"/>
              <a:t>belanghebbenden</a:t>
            </a:r>
            <a:r>
              <a:rPr lang="en-US" dirty="0" smtClean="0"/>
              <a:t> en </a:t>
            </a:r>
            <a:r>
              <a:rPr lang="en-US" dirty="0" err="1" smtClean="0"/>
              <a:t>hun</a:t>
            </a:r>
            <a:r>
              <a:rPr lang="en-US" dirty="0" smtClean="0"/>
              <a:t> </a:t>
            </a:r>
            <a:r>
              <a:rPr lang="en-US" dirty="0" err="1" smtClean="0"/>
              <a:t>belangen</a:t>
            </a:r>
            <a:r>
              <a:rPr lang="en-US" dirty="0" smtClean="0"/>
              <a:t>)</a:t>
            </a:r>
            <a:endParaRPr lang="en-US" dirty="0"/>
          </a:p>
          <a:p>
            <a:pPr marL="971550" lvl="1" indent="-514350">
              <a:buFont typeface="+mj-lt"/>
              <a:buAutoNum type="arabicPeriod"/>
            </a:pPr>
            <a:r>
              <a:rPr lang="en-US" dirty="0"/>
              <a:t>Model building </a:t>
            </a:r>
            <a:r>
              <a:rPr lang="en-US" dirty="0" smtClean="0"/>
              <a:t>(</a:t>
            </a:r>
            <a:r>
              <a:rPr lang="en-US" dirty="0" err="1" smtClean="0"/>
              <a:t>expliciteren</a:t>
            </a:r>
            <a:r>
              <a:rPr lang="en-US" dirty="0" smtClean="0"/>
              <a:t> van </a:t>
            </a:r>
            <a:r>
              <a:rPr lang="en-US" dirty="0" err="1" smtClean="0"/>
              <a:t>wereldbeelden</a:t>
            </a:r>
            <a:r>
              <a:rPr lang="en-US" dirty="0" smtClean="0"/>
              <a:t>)</a:t>
            </a:r>
            <a:endParaRPr lang="en-US" dirty="0"/>
          </a:p>
          <a:p>
            <a:pPr marL="971550" lvl="1" indent="-514350">
              <a:buFont typeface="+mj-lt"/>
              <a:buAutoNum type="arabicPeriod"/>
            </a:pPr>
            <a:r>
              <a:rPr lang="en-US" dirty="0"/>
              <a:t>Discussing</a:t>
            </a:r>
            <a:r>
              <a:rPr lang="nl-NL" dirty="0"/>
              <a:t> and </a:t>
            </a:r>
            <a:r>
              <a:rPr lang="nl-NL" dirty="0" err="1"/>
              <a:t>debating</a:t>
            </a:r>
            <a:r>
              <a:rPr lang="nl-NL" dirty="0"/>
              <a:t> (</a:t>
            </a:r>
            <a:r>
              <a:rPr lang="nl-NL" dirty="0" smtClean="0"/>
              <a:t>accommoderen van wereldbeelden)</a:t>
            </a:r>
            <a:endParaRPr lang="nl-NL" dirty="0"/>
          </a:p>
          <a:p>
            <a:pPr marL="971550" lvl="1" indent="-514350">
              <a:buFont typeface="+mj-lt"/>
              <a:buAutoNum type="arabicPeriod"/>
            </a:pPr>
            <a:r>
              <a:rPr lang="nl-NL" dirty="0" err="1"/>
              <a:t>Taking</a:t>
            </a:r>
            <a:r>
              <a:rPr lang="nl-NL" dirty="0"/>
              <a:t> action </a:t>
            </a:r>
            <a:r>
              <a:rPr lang="nl-NL" dirty="0" smtClean="0"/>
              <a:t>(verbeteren van de problematische situatie)</a:t>
            </a:r>
            <a:endParaRPr lang="nl-NL" dirty="0"/>
          </a:p>
          <a:p>
            <a:r>
              <a:rPr lang="en-US" dirty="0" err="1" smtClean="0"/>
              <a:t>Dit</a:t>
            </a:r>
            <a:r>
              <a:rPr lang="en-US" dirty="0" smtClean="0"/>
              <a:t> is in </a:t>
            </a:r>
            <a:r>
              <a:rPr lang="en-US" dirty="0" err="1" smtClean="0"/>
              <a:t>essentie</a:t>
            </a:r>
            <a:r>
              <a:rPr lang="en-US" dirty="0" smtClean="0"/>
              <a:t> </a:t>
            </a:r>
            <a:r>
              <a:rPr lang="en-US" dirty="0" err="1" smtClean="0"/>
              <a:t>een</a:t>
            </a:r>
            <a:r>
              <a:rPr lang="en-US" dirty="0" smtClean="0"/>
              <a:t> </a:t>
            </a:r>
            <a:r>
              <a:rPr lang="en-US" dirty="0" err="1" smtClean="0"/>
              <a:t>groepsleerproces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167" y="1596563"/>
            <a:ext cx="2513113" cy="3773441"/>
          </a:xfrm>
          <a:prstGeom prst="rect">
            <a:avLst/>
          </a:prstGeom>
        </p:spPr>
      </p:pic>
    </p:spTree>
    <p:extLst>
      <p:ext uri="{BB962C8B-B14F-4D97-AF65-F5344CB8AC3E}">
        <p14:creationId xmlns:p14="http://schemas.microsoft.com/office/powerpoint/2010/main" val="3285913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normAutofit/>
          </a:bodyPr>
          <a:lstStyle/>
          <a:p>
            <a:r>
              <a:rPr lang="nl-NL" sz="3200" b="1" dirty="0" smtClean="0"/>
              <a:t>Wereldbeelden,</a:t>
            </a:r>
            <a:r>
              <a:rPr lang="nl-NL" sz="3200" b="1" dirty="0"/>
              <a:t/>
            </a:r>
            <a:br>
              <a:rPr lang="nl-NL" sz="3200" b="1" dirty="0"/>
            </a:br>
            <a:r>
              <a:rPr lang="nl-NL" sz="3200" b="1" dirty="0" smtClean="0"/>
              <a:t>aannames en </a:t>
            </a:r>
            <a:r>
              <a:rPr lang="nl-NL" sz="3200" b="1" dirty="0"/>
              <a:t/>
            </a:r>
            <a:br>
              <a:rPr lang="nl-NL" sz="3200" b="1" dirty="0"/>
            </a:br>
            <a:r>
              <a:rPr lang="nl-NL" sz="3200" b="1" dirty="0"/>
              <a:t>overtuigingen ontdekken</a:t>
            </a:r>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62571" y="748118"/>
            <a:ext cx="7287246" cy="5354102"/>
          </a:xfrm>
          <a:prstGeom prst="rect">
            <a:avLst/>
          </a:prstGeom>
        </p:spPr>
      </p:pic>
    </p:spTree>
    <p:extLst>
      <p:ext uri="{BB962C8B-B14F-4D97-AF65-F5344CB8AC3E}">
        <p14:creationId xmlns:p14="http://schemas.microsoft.com/office/powerpoint/2010/main" val="1451683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Inhoud</a:t>
            </a:r>
            <a:endParaRPr lang="en-US" dirty="0"/>
          </a:p>
        </p:txBody>
      </p:sp>
      <p:sp>
        <p:nvSpPr>
          <p:cNvPr id="3" name="Content Placeholder 2"/>
          <p:cNvSpPr>
            <a:spLocks noGrp="1"/>
          </p:cNvSpPr>
          <p:nvPr>
            <p:ph idx="1"/>
          </p:nvPr>
        </p:nvSpPr>
        <p:spPr/>
        <p:txBody>
          <a:bodyPr/>
          <a:lstStyle/>
          <a:p>
            <a:r>
              <a:rPr lang="nl-NL" dirty="0" smtClean="0"/>
              <a:t>Workshop 1</a:t>
            </a:r>
          </a:p>
          <a:p>
            <a:pPr lvl="1"/>
            <a:r>
              <a:rPr lang="nl-NL" dirty="0" smtClean="0"/>
              <a:t>Introductie</a:t>
            </a:r>
          </a:p>
          <a:p>
            <a:pPr lvl="1"/>
            <a:r>
              <a:rPr lang="nl-NL" dirty="0" smtClean="0"/>
              <a:t>Terugkoppeling kennismaking (intake) gesprekken</a:t>
            </a:r>
          </a:p>
          <a:p>
            <a:pPr lvl="1"/>
            <a:r>
              <a:rPr lang="nl-NL" dirty="0" smtClean="0"/>
              <a:t>Grote lijnen</a:t>
            </a:r>
          </a:p>
          <a:p>
            <a:pPr lvl="1"/>
            <a:r>
              <a:rPr lang="nl-NL" dirty="0" smtClean="0"/>
              <a:t>Introductie in systeemdenken</a:t>
            </a:r>
          </a:p>
          <a:p>
            <a:pPr lvl="1"/>
            <a:r>
              <a:rPr lang="nl-NL" dirty="0" smtClean="0"/>
              <a:t>Oefening: rijke plaatjes</a:t>
            </a:r>
          </a:p>
          <a:p>
            <a:endParaRPr lang="nl-NL" dirty="0" smtClean="0"/>
          </a:p>
          <a:p>
            <a:r>
              <a:rPr lang="nl-NL" dirty="0" smtClean="0"/>
              <a:t>Workshop 2</a:t>
            </a:r>
          </a:p>
          <a:p>
            <a:pPr lvl="1"/>
            <a:r>
              <a:rPr lang="nl-NL" dirty="0" smtClean="0"/>
              <a:t>PQR formule</a:t>
            </a:r>
          </a:p>
          <a:p>
            <a:pPr lvl="1"/>
            <a:r>
              <a:rPr lang="nl-NL" dirty="0" smtClean="0"/>
              <a:t>Kritisch reflecteren</a:t>
            </a:r>
          </a:p>
          <a:p>
            <a:pPr lvl="1"/>
            <a:r>
              <a:rPr lang="nl-NL" dirty="0" smtClean="0"/>
              <a:t>Oefening: geleide gesprekken</a:t>
            </a:r>
          </a:p>
        </p:txBody>
      </p:sp>
    </p:spTree>
    <p:extLst>
      <p:ext uri="{BB962C8B-B14F-4D97-AF65-F5344CB8AC3E}">
        <p14:creationId xmlns:p14="http://schemas.microsoft.com/office/powerpoint/2010/main" val="2394704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sm 26"/>
          <p:cNvPicPr>
            <a:picLocks noChangeAspect="1" noChangeArrowheads="1"/>
          </p:cNvPicPr>
          <p:nvPr/>
        </p:nvPicPr>
        <p:blipFill>
          <a:blip r:embed="rId2" cstate="print"/>
          <a:srcRect/>
          <a:stretch>
            <a:fillRect/>
          </a:stretch>
        </p:blipFill>
        <p:spPr bwMode="auto">
          <a:xfrm>
            <a:off x="5486400" y="787987"/>
            <a:ext cx="6091310" cy="5272882"/>
          </a:xfrm>
          <a:prstGeom prst="rect">
            <a:avLst/>
          </a:prstGeom>
          <a:noFill/>
        </p:spPr>
      </p:pic>
      <p:sp>
        <p:nvSpPr>
          <p:cNvPr id="2" name="Title 1"/>
          <p:cNvSpPr>
            <a:spLocks noGrp="1"/>
          </p:cNvSpPr>
          <p:nvPr>
            <p:ph type="title"/>
          </p:nvPr>
        </p:nvSpPr>
        <p:spPr/>
        <p:txBody>
          <a:bodyPr/>
          <a:lstStyle/>
          <a:p>
            <a:r>
              <a:rPr lang="en-US" dirty="0" smtClean="0"/>
              <a:t>Finding out: </a:t>
            </a:r>
            <a:r>
              <a:rPr lang="en-US" dirty="0" err="1" smtClean="0"/>
              <a:t>rijk</a:t>
            </a:r>
            <a:r>
              <a:rPr lang="en-US" dirty="0" smtClean="0"/>
              <a:t> </a:t>
            </a:r>
            <a:r>
              <a:rPr lang="en-US" dirty="0" err="1" smtClean="0"/>
              <a:t>plaatje</a:t>
            </a:r>
            <a:r>
              <a:rPr lang="en-US" dirty="0" smtClean="0"/>
              <a:t/>
            </a:r>
            <a:br>
              <a:rPr lang="en-US" dirty="0" smtClean="0"/>
            </a:br>
            <a:r>
              <a:rPr lang="en-US" dirty="0"/>
              <a:t/>
            </a:r>
            <a:br>
              <a:rPr lang="en-US" dirty="0"/>
            </a:br>
            <a:r>
              <a:rPr lang="en-US" dirty="0" smtClean="0"/>
              <a:t>(rich picture)</a:t>
            </a:r>
            <a:endParaRPr lang="en-US" dirty="0"/>
          </a:p>
        </p:txBody>
      </p:sp>
      <p:sp>
        <p:nvSpPr>
          <p:cNvPr id="3" name="Content Placeholder 2"/>
          <p:cNvSpPr>
            <a:spLocks noGrp="1"/>
          </p:cNvSpPr>
          <p:nvPr>
            <p:ph idx="1"/>
          </p:nvPr>
        </p:nvSpPr>
        <p:spPr>
          <a:xfrm>
            <a:off x="3616051" y="1912151"/>
            <a:ext cx="2981697" cy="3024554"/>
          </a:xfrm>
        </p:spPr>
        <p:txBody>
          <a:bodyPr>
            <a:normAutofit/>
          </a:bodyPr>
          <a:lstStyle/>
          <a:p>
            <a:r>
              <a:rPr lang="nl-NL" dirty="0"/>
              <a:t>G</a:t>
            </a:r>
            <a:r>
              <a:rPr lang="nl-NL" dirty="0" smtClean="0"/>
              <a:t>een regels!</a:t>
            </a:r>
          </a:p>
          <a:p>
            <a:endParaRPr lang="nl-NL" dirty="0"/>
          </a:p>
          <a:p>
            <a:r>
              <a:rPr lang="nl-NL" dirty="0" smtClean="0"/>
              <a:t>Aspecten:</a:t>
            </a:r>
            <a:endParaRPr lang="nl-NL" dirty="0"/>
          </a:p>
          <a:p>
            <a:pPr lvl="1"/>
            <a:r>
              <a:rPr lang="nl-NL" dirty="0" smtClean="0"/>
              <a:t>Belanghebbenden</a:t>
            </a:r>
            <a:endParaRPr lang="nl-NL" dirty="0"/>
          </a:p>
          <a:p>
            <a:pPr lvl="1"/>
            <a:r>
              <a:rPr lang="nl-NL" dirty="0" smtClean="0"/>
              <a:t>Belangen/issues</a:t>
            </a:r>
            <a:endParaRPr lang="nl-NL" dirty="0"/>
          </a:p>
          <a:p>
            <a:pPr lvl="1"/>
            <a:r>
              <a:rPr lang="nl-NL" dirty="0" smtClean="0"/>
              <a:t>Structuur</a:t>
            </a:r>
            <a:endParaRPr lang="nl-NL" dirty="0"/>
          </a:p>
          <a:p>
            <a:pPr lvl="1"/>
            <a:r>
              <a:rPr lang="nl-NL" dirty="0" smtClean="0"/>
              <a:t>Proces</a:t>
            </a:r>
            <a:endParaRPr lang="nl-NL" dirty="0"/>
          </a:p>
        </p:txBody>
      </p:sp>
    </p:spTree>
    <p:extLst>
      <p:ext uri="{BB962C8B-B14F-4D97-AF65-F5344CB8AC3E}">
        <p14:creationId xmlns:p14="http://schemas.microsoft.com/office/powerpoint/2010/main" val="3665128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Oefening</a:t>
            </a:r>
            <a:endParaRPr lang="en-US" dirty="0"/>
          </a:p>
        </p:txBody>
      </p:sp>
      <p:sp>
        <p:nvSpPr>
          <p:cNvPr id="3" name="Content Placeholder 2"/>
          <p:cNvSpPr>
            <a:spLocks noGrp="1"/>
          </p:cNvSpPr>
          <p:nvPr>
            <p:ph idx="1"/>
          </p:nvPr>
        </p:nvSpPr>
        <p:spPr/>
        <p:txBody>
          <a:bodyPr/>
          <a:lstStyle/>
          <a:p>
            <a:r>
              <a:rPr lang="nl-NL" dirty="0" smtClean="0"/>
              <a:t>Maak een rijk plaatje.</a:t>
            </a:r>
          </a:p>
          <a:p>
            <a:r>
              <a:rPr lang="nl-NL" dirty="0" smtClean="0"/>
              <a:t>Het doel is communiceren:</a:t>
            </a:r>
          </a:p>
          <a:p>
            <a:pPr lvl="1"/>
            <a:r>
              <a:rPr lang="nl-NL" dirty="0" smtClean="0"/>
              <a:t>Inzichtelijk maken</a:t>
            </a:r>
            <a:r>
              <a:rPr lang="nl-NL" dirty="0" smtClean="0"/>
              <a:t> </a:t>
            </a:r>
            <a:r>
              <a:rPr lang="nl-NL" dirty="0" smtClean="0"/>
              <a:t>van een problematische situatie;</a:t>
            </a:r>
          </a:p>
          <a:p>
            <a:pPr lvl="1"/>
            <a:r>
              <a:rPr lang="nl-NL" dirty="0" smtClean="0"/>
              <a:t>Belanghebbenden uitnodigen het rijke plaatje aan te passen of uit te breiden.</a:t>
            </a:r>
          </a:p>
          <a:p>
            <a:endParaRPr lang="nl-NL" dirty="0" smtClean="0"/>
          </a:p>
          <a:p>
            <a:r>
              <a:rPr lang="nl-NL" dirty="0" smtClean="0"/>
              <a:t>Formeren van groepen, en bekijk: </a:t>
            </a:r>
            <a:r>
              <a:rPr lang="nl-NL" dirty="0" smtClean="0">
                <a:hlinkClick r:id="rId2"/>
              </a:rPr>
              <a:t>https://www.betterevaluation.org/en/evaluation-options/richpictures</a:t>
            </a:r>
            <a:endParaRPr lang="nl-NL" dirty="0" smtClean="0"/>
          </a:p>
          <a:p>
            <a:pPr marL="0" indent="0">
              <a:buNone/>
            </a:pPr>
            <a:endParaRPr lang="nl-NL" dirty="0" smtClean="0"/>
          </a:p>
          <a:p>
            <a:r>
              <a:rPr lang="nl-NL" dirty="0" smtClean="0"/>
              <a:t>Bediscussieer de rijke plaatjes met andere groepen.</a:t>
            </a:r>
            <a:endParaRPr lang="nl-NL" dirty="0"/>
          </a:p>
        </p:txBody>
      </p:sp>
    </p:spTree>
    <p:extLst>
      <p:ext uri="{BB962C8B-B14F-4D97-AF65-F5344CB8AC3E}">
        <p14:creationId xmlns:p14="http://schemas.microsoft.com/office/powerpoint/2010/main" val="357733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Vanaf</a:t>
            </a:r>
            <a:r>
              <a:rPr lang="en-US" dirty="0" smtClean="0"/>
              <a:t> </a:t>
            </a:r>
            <a:r>
              <a:rPr lang="en-US" dirty="0" err="1" smtClean="0"/>
              <a:t>hier</a:t>
            </a:r>
            <a:r>
              <a:rPr lang="en-US" dirty="0"/>
              <a:t> </a:t>
            </a:r>
            <a:r>
              <a:rPr lang="en-US" dirty="0" smtClean="0"/>
              <a:t>workshop 2</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42528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Kritisch</a:t>
            </a:r>
            <a:r>
              <a:rPr lang="en-US" dirty="0" smtClean="0"/>
              <a:t> </a:t>
            </a:r>
            <a:r>
              <a:rPr lang="en-US" dirty="0" err="1" smtClean="0"/>
              <a:t>denken</a:t>
            </a:r>
            <a:r>
              <a:rPr lang="en-US" dirty="0" smtClean="0"/>
              <a:t/>
            </a:r>
            <a:br>
              <a:rPr lang="en-US" dirty="0" smtClean="0"/>
            </a:br>
            <a:r>
              <a:rPr lang="en-US" dirty="0"/>
              <a:t/>
            </a:r>
            <a:br>
              <a:rPr lang="en-US" dirty="0"/>
            </a:br>
            <a:r>
              <a:rPr lang="en-US" dirty="0" err="1" smtClean="0"/>
              <a:t>Tweede-orde-observaties</a:t>
            </a:r>
            <a:endParaRPr lang="en-US" dirty="0"/>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2522" y="208846"/>
            <a:ext cx="9405337" cy="6649154"/>
          </a:xfrm>
          <a:prstGeom prst="rect">
            <a:avLst/>
          </a:prstGeom>
        </p:spPr>
      </p:pic>
    </p:spTree>
    <p:extLst>
      <p:ext uri="{BB962C8B-B14F-4D97-AF65-F5344CB8AC3E}">
        <p14:creationId xmlns:p14="http://schemas.microsoft.com/office/powerpoint/2010/main" val="1346789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Portfolio</a:t>
            </a:r>
            <a:endParaRPr lang="en-US" dirty="0"/>
          </a:p>
        </p:txBody>
      </p:sp>
      <p:sp>
        <p:nvSpPr>
          <p:cNvPr id="3" name="Content Placeholder 2"/>
          <p:cNvSpPr>
            <a:spLocks noGrp="1"/>
          </p:cNvSpPr>
          <p:nvPr>
            <p:ph idx="1"/>
          </p:nvPr>
        </p:nvSpPr>
        <p:spPr/>
        <p:txBody>
          <a:bodyPr/>
          <a:lstStyle/>
          <a:p>
            <a:r>
              <a:rPr lang="nl-NL" sz="2400" dirty="0" smtClean="0">
                <a:hlinkClick r:id="rId2"/>
              </a:rPr>
              <a:t>www.hzfitforthefuture.nl</a:t>
            </a:r>
            <a:r>
              <a:rPr lang="nl-NL" sz="2400" dirty="0" smtClean="0"/>
              <a:t> </a:t>
            </a:r>
          </a:p>
          <a:p>
            <a:pPr lvl="1"/>
            <a:r>
              <a:rPr lang="nl-NL" sz="2000" dirty="0" smtClean="0"/>
              <a:t>Workshops</a:t>
            </a:r>
          </a:p>
          <a:p>
            <a:pPr lvl="1"/>
            <a:r>
              <a:rPr lang="nl-NL" sz="2000" dirty="0" smtClean="0"/>
              <a:t>Groepen</a:t>
            </a:r>
          </a:p>
          <a:p>
            <a:pPr lvl="1"/>
            <a:endParaRPr lang="nl-NL" dirty="0"/>
          </a:p>
          <a:p>
            <a:r>
              <a:rPr lang="nl-NL" sz="2400" dirty="0" smtClean="0"/>
              <a:t>Uitleg volgt in de eerste toepassingssessie.</a:t>
            </a:r>
            <a:endParaRPr lang="en-US" sz="2400" dirty="0"/>
          </a:p>
        </p:txBody>
      </p:sp>
    </p:spTree>
    <p:extLst>
      <p:ext uri="{BB962C8B-B14F-4D97-AF65-F5344CB8AC3E}">
        <p14:creationId xmlns:p14="http://schemas.microsoft.com/office/powerpoint/2010/main" val="3446512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221802" cy="4601183"/>
          </a:xfrm>
        </p:spPr>
        <p:txBody>
          <a:bodyPr/>
          <a:lstStyle/>
          <a:p>
            <a:r>
              <a:rPr lang="en-US" dirty="0" err="1"/>
              <a:t>Terugkoppeling</a:t>
            </a:r>
            <a:r>
              <a:rPr lang="en-US" dirty="0"/>
              <a:t> </a:t>
            </a:r>
            <a:r>
              <a:rPr lang="en-US" dirty="0" err="1"/>
              <a:t>kennismaking</a:t>
            </a:r>
            <a:r>
              <a:rPr lang="en-US" dirty="0"/>
              <a:t> (intake) </a:t>
            </a:r>
            <a:r>
              <a:rPr lang="en-US" dirty="0" err="1" smtClean="0"/>
              <a:t>gesprekken</a:t>
            </a:r>
            <a:r>
              <a:rPr lang="en-US" dirty="0" smtClean="0"/>
              <a:t/>
            </a:r>
            <a:br>
              <a:rPr lang="en-US" dirty="0" smtClean="0"/>
            </a:br>
            <a:r>
              <a:rPr lang="en-US" dirty="0"/>
              <a:t/>
            </a:r>
            <a:br>
              <a:rPr lang="en-US" dirty="0"/>
            </a:br>
            <a:r>
              <a:rPr lang="en-US" dirty="0" err="1" smtClean="0"/>
              <a:t>a.d.h.v</a:t>
            </a:r>
            <a:r>
              <a:rPr lang="en-US" dirty="0" smtClean="0"/>
              <a:t>.</a:t>
            </a:r>
            <a:br>
              <a:rPr lang="en-US" dirty="0" smtClean="0"/>
            </a:br>
            <a:r>
              <a:rPr lang="nl-NL" dirty="0" smtClean="0"/>
              <a:t/>
            </a:r>
            <a:br>
              <a:rPr lang="nl-NL" dirty="0" smtClean="0"/>
            </a:br>
            <a:r>
              <a:rPr lang="nl-NL" dirty="0" smtClean="0"/>
              <a:t>Competenties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9814267"/>
              </p:ext>
            </p:extLst>
          </p:nvPr>
        </p:nvGraphicFramePr>
        <p:xfrm>
          <a:off x="3474721" y="742182"/>
          <a:ext cx="8074856" cy="5377263"/>
        </p:xfrm>
        <a:graphic>
          <a:graphicData uri="http://schemas.openxmlformats.org/drawingml/2006/table">
            <a:tbl>
              <a:tblPr firstRow="1" bandRow="1">
                <a:tableStyleId>{5C22544A-7EE6-4342-B048-85BDC9FD1C3A}</a:tableStyleId>
              </a:tblPr>
              <a:tblGrid>
                <a:gridCol w="8074856">
                  <a:extLst>
                    <a:ext uri="{9D8B030D-6E8A-4147-A177-3AD203B41FA5}">
                      <a16:colId xmlns:a16="http://schemas.microsoft.com/office/drawing/2014/main" val="3516658158"/>
                    </a:ext>
                  </a:extLst>
                </a:gridCol>
              </a:tblGrid>
              <a:tr h="333548">
                <a:tc>
                  <a:txBody>
                    <a:bodyPr/>
                    <a:lstStyle/>
                    <a:p>
                      <a:pPr>
                        <a:lnSpc>
                          <a:spcPct val="115000"/>
                        </a:lnSpc>
                        <a:spcAft>
                          <a:spcPts val="0"/>
                        </a:spcAft>
                      </a:pPr>
                      <a:r>
                        <a:rPr lang="nl-NL" sz="2000" dirty="0">
                          <a:effectLst/>
                        </a:rPr>
                        <a:t>Gemeente Veere competenties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8707886"/>
                  </a:ext>
                </a:extLst>
              </a:tr>
              <a:tr h="1224660">
                <a:tc>
                  <a:txBody>
                    <a:bodyPr/>
                    <a:lstStyle/>
                    <a:p>
                      <a:pPr>
                        <a:lnSpc>
                          <a:spcPct val="115000"/>
                        </a:lnSpc>
                        <a:spcAft>
                          <a:spcPts val="0"/>
                        </a:spcAft>
                      </a:pPr>
                      <a:r>
                        <a:rPr lang="nl-NL" sz="1600" dirty="0">
                          <a:effectLst/>
                        </a:rPr>
                        <a:t>Integraliteit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Samenwerken (omgevingsbewust)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Over de (afdelings-)schutting kijken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Het geheel overzien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1911871"/>
                  </a:ext>
                </a:extLst>
              </a:tr>
              <a:tr h="1180922">
                <a:tc>
                  <a:txBody>
                    <a:bodyPr/>
                    <a:lstStyle/>
                    <a:p>
                      <a:pPr>
                        <a:lnSpc>
                          <a:spcPct val="115000"/>
                        </a:lnSpc>
                        <a:spcAft>
                          <a:spcPts val="0"/>
                        </a:spcAft>
                      </a:pPr>
                      <a:r>
                        <a:rPr lang="nl-NL" sz="1600" dirty="0">
                          <a:effectLst/>
                        </a:rPr>
                        <a:t>Creativiteit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Buiten de begaande paden durven bewegen (out of </a:t>
                      </a:r>
                      <a:r>
                        <a:rPr lang="nl-NL" sz="1600" dirty="0" err="1">
                          <a:effectLst/>
                        </a:rPr>
                        <a:t>the</a:t>
                      </a:r>
                      <a:r>
                        <a:rPr lang="nl-NL" sz="1600" dirty="0">
                          <a:effectLst/>
                        </a:rPr>
                        <a:t> box)</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Regels gebruiken op oplossingen te creëren (“ja, mits”)</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Innovatief en ondernemend zijn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5023185"/>
                  </a:ext>
                </a:extLst>
              </a:tr>
              <a:tr h="1458122">
                <a:tc>
                  <a:txBody>
                    <a:bodyPr/>
                    <a:lstStyle/>
                    <a:p>
                      <a:pPr>
                        <a:lnSpc>
                          <a:spcPct val="115000"/>
                        </a:lnSpc>
                        <a:spcAft>
                          <a:spcPts val="0"/>
                        </a:spcAft>
                      </a:pPr>
                      <a:r>
                        <a:rPr lang="nl-NL" sz="1600" dirty="0">
                          <a:effectLst/>
                        </a:rPr>
                        <a:t>Participatie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Vraaggericht werken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Luisteren en doorvragen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Vertrouwen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Eigen verantwoordelijkheid terugleggen (reflecteren en onderhandelen)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6649991"/>
                  </a:ext>
                </a:extLst>
              </a:tr>
              <a:tr h="1163039">
                <a:tc>
                  <a:txBody>
                    <a:bodyPr/>
                    <a:lstStyle/>
                    <a:p>
                      <a:pPr>
                        <a:lnSpc>
                          <a:spcPct val="115000"/>
                        </a:lnSpc>
                        <a:spcAft>
                          <a:spcPts val="0"/>
                        </a:spcAft>
                      </a:pPr>
                      <a:r>
                        <a:rPr lang="nl-NL" sz="1600" dirty="0">
                          <a:effectLst/>
                        </a:rPr>
                        <a:t>Communicatie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Helder formuleren (mondeling, overtuigen)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Toetsen bij de ander (aansluiten)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Professionele en persoonlijke band ontwikkelen (verantwoordelijkheid nemen)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5211986"/>
                  </a:ext>
                </a:extLst>
              </a:tr>
            </a:tbl>
          </a:graphicData>
        </a:graphic>
      </p:graphicFrame>
    </p:spTree>
    <p:extLst>
      <p:ext uri="{BB962C8B-B14F-4D97-AF65-F5344CB8AC3E}">
        <p14:creationId xmlns:p14="http://schemas.microsoft.com/office/powerpoint/2010/main" val="152250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1C624-BE5B-491E-924F-7D8256ADA172}"/>
              </a:ext>
            </a:extLst>
          </p:cNvPr>
          <p:cNvSpPr>
            <a:spLocks noGrp="1"/>
          </p:cNvSpPr>
          <p:nvPr>
            <p:ph type="title"/>
          </p:nvPr>
        </p:nvSpPr>
        <p:spPr/>
        <p:txBody>
          <a:bodyPr/>
          <a:lstStyle/>
          <a:p>
            <a:r>
              <a:rPr lang="nl-NL" b="1" dirty="0" smtClean="0"/>
              <a:t>De uitdaging</a:t>
            </a:r>
            <a:endParaRPr lang="nl-NL" b="1" dirty="0"/>
          </a:p>
        </p:txBody>
      </p:sp>
      <p:sp>
        <p:nvSpPr>
          <p:cNvPr id="3" name="Tijdelijke aanduiding voor inhoud 2">
            <a:extLst>
              <a:ext uri="{FF2B5EF4-FFF2-40B4-BE49-F238E27FC236}">
                <a16:creationId xmlns:a16="http://schemas.microsoft.com/office/drawing/2014/main" id="{4A072682-938D-4E02-BEC9-AF183A69C7D0}"/>
              </a:ext>
            </a:extLst>
          </p:cNvPr>
          <p:cNvSpPr>
            <a:spLocks noGrp="1"/>
          </p:cNvSpPr>
          <p:nvPr>
            <p:ph idx="1"/>
          </p:nvPr>
        </p:nvSpPr>
        <p:spPr>
          <a:xfrm>
            <a:off x="3869267" y="864108"/>
            <a:ext cx="7779393" cy="5120640"/>
          </a:xfrm>
        </p:spPr>
        <p:txBody>
          <a:bodyPr>
            <a:normAutofit/>
          </a:bodyPr>
          <a:lstStyle/>
          <a:p>
            <a:pPr lvl="0"/>
            <a:r>
              <a:rPr lang="nl-NL" sz="2400" dirty="0"/>
              <a:t>Veranderende rol van de gemeente ten opzichte </a:t>
            </a:r>
            <a:r>
              <a:rPr lang="nl-NL" sz="2400" dirty="0" smtClean="0"/>
              <a:t>van leefbaarheid en inrichting van de omgeving:</a:t>
            </a:r>
          </a:p>
          <a:p>
            <a:pPr lvl="1"/>
            <a:r>
              <a:rPr lang="nl-NL" sz="2200" dirty="0" smtClean="0"/>
              <a:t>omgevingswet</a:t>
            </a:r>
          </a:p>
          <a:p>
            <a:pPr lvl="1"/>
            <a:r>
              <a:rPr lang="nl-NL" sz="2200" dirty="0" smtClean="0"/>
              <a:t>participatie</a:t>
            </a:r>
            <a:endParaRPr lang="nl-NL" sz="2200" dirty="0"/>
          </a:p>
          <a:p>
            <a:pPr lvl="0"/>
            <a:endParaRPr lang="nl-NL" sz="2400" dirty="0" smtClean="0"/>
          </a:p>
          <a:p>
            <a:pPr lvl="0"/>
            <a:r>
              <a:rPr lang="nl-NL" sz="2400" dirty="0" smtClean="0"/>
              <a:t>Hoe kan de gemeente Veere hier een leidende rol in nemen met inachtneming van uiteenlopende belangen van belanghebbenden?</a:t>
            </a:r>
            <a:endParaRPr lang="nl-NL" sz="2400" dirty="0"/>
          </a:p>
        </p:txBody>
      </p:sp>
    </p:spTree>
    <p:extLst>
      <p:ext uri="{BB962C8B-B14F-4D97-AF65-F5344CB8AC3E}">
        <p14:creationId xmlns:p14="http://schemas.microsoft.com/office/powerpoint/2010/main" val="3413966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lstStyle/>
          <a:p>
            <a:pPr algn="ctr"/>
            <a:r>
              <a:rPr lang="en-US" b="1" dirty="0" err="1" smtClean="0"/>
              <a:t>Samen</a:t>
            </a:r>
            <a:r>
              <a:rPr lang="en-US" b="1" dirty="0" smtClean="0"/>
              <a:t> </a:t>
            </a:r>
            <a:r>
              <a:rPr lang="en-US" b="1" dirty="0" err="1" smtClean="0"/>
              <a:t>doen</a:t>
            </a:r>
            <a:r>
              <a:rPr lang="en-US" b="1" dirty="0"/>
              <a:t/>
            </a:r>
            <a:br>
              <a:rPr lang="en-US" b="1" dirty="0"/>
            </a:br>
            <a:r>
              <a:rPr lang="en-US" b="1" dirty="0" smtClean="0"/>
              <a:t>en</a:t>
            </a:r>
            <a:br>
              <a:rPr lang="en-US" b="1" dirty="0" smtClean="0"/>
            </a:br>
            <a:r>
              <a:rPr lang="en-US" b="1" dirty="0" err="1"/>
              <a:t>S</a:t>
            </a:r>
            <a:r>
              <a:rPr lang="en-US" b="1" dirty="0" err="1" smtClean="0"/>
              <a:t>amen</a:t>
            </a:r>
            <a:r>
              <a:rPr lang="en-US" b="1" dirty="0" smtClean="0"/>
              <a:t> </a:t>
            </a:r>
            <a:r>
              <a:rPr lang="en-US" b="1" dirty="0" err="1" smtClean="0"/>
              <a:t>leren</a:t>
            </a:r>
            <a:endParaRPr lang="nl-NL" b="1" dirty="0"/>
          </a:p>
        </p:txBody>
      </p:sp>
      <p:sp>
        <p:nvSpPr>
          <p:cNvPr id="3" name="Tijdelijke aanduiding voor inhoud 2">
            <a:extLst>
              <a:ext uri="{FF2B5EF4-FFF2-40B4-BE49-F238E27FC236}">
                <a16:creationId xmlns:a16="http://schemas.microsoft.com/office/drawing/2014/main" id="{A9D4B5F3-80F8-4DC3-9705-CE44B09975B0}"/>
              </a:ext>
            </a:extLst>
          </p:cNvPr>
          <p:cNvSpPr>
            <a:spLocks noGrp="1"/>
          </p:cNvSpPr>
          <p:nvPr>
            <p:ph idx="1"/>
          </p:nvPr>
        </p:nvSpPr>
        <p:spPr>
          <a:xfrm>
            <a:off x="3869268" y="864108"/>
            <a:ext cx="7872158" cy="5120640"/>
          </a:xfrm>
        </p:spPr>
        <p:txBody>
          <a:bodyPr>
            <a:normAutofit lnSpcReduction="10000"/>
          </a:bodyPr>
          <a:lstStyle/>
          <a:p>
            <a:r>
              <a:rPr lang="nl-NL" dirty="0"/>
              <a:t>Maatschappelijke uitdaging staat centraal</a:t>
            </a:r>
          </a:p>
          <a:p>
            <a:pPr lvl="1">
              <a:spcBef>
                <a:spcPts val="1200"/>
              </a:spcBef>
              <a:spcAft>
                <a:spcPts val="0"/>
              </a:spcAft>
            </a:pPr>
            <a:r>
              <a:rPr lang="nl-NL" sz="1600" dirty="0"/>
              <a:t>Vraagstukken over leefbaarheid</a:t>
            </a:r>
            <a:r>
              <a:rPr lang="nl-NL" sz="1600" dirty="0" smtClean="0"/>
              <a:t>: omgevingswet, maar ook  </a:t>
            </a:r>
            <a:r>
              <a:rPr lang="nl-NL" sz="1600" dirty="0"/>
              <a:t>eenzaamheid, armoede, criminaliteit, energietransitie, mobiliteit, …</a:t>
            </a:r>
            <a:endParaRPr lang="nl-NL" dirty="0"/>
          </a:p>
          <a:p>
            <a:endParaRPr lang="nl-NL" dirty="0" smtClean="0"/>
          </a:p>
          <a:p>
            <a:r>
              <a:rPr lang="nl-NL" dirty="0" smtClean="0"/>
              <a:t>Complexe </a:t>
            </a:r>
            <a:r>
              <a:rPr lang="nl-NL" dirty="0"/>
              <a:t>– </a:t>
            </a:r>
            <a:r>
              <a:rPr lang="nl-NL" dirty="0" err="1"/>
              <a:t>wicked</a:t>
            </a:r>
            <a:r>
              <a:rPr lang="nl-NL" dirty="0"/>
              <a:t> – vraagstukken</a:t>
            </a:r>
          </a:p>
          <a:p>
            <a:pPr lvl="1">
              <a:spcBef>
                <a:spcPts val="1200"/>
              </a:spcBef>
              <a:spcAft>
                <a:spcPts val="0"/>
              </a:spcAft>
            </a:pPr>
            <a:r>
              <a:rPr lang="nl-NL" sz="1600" dirty="0"/>
              <a:t>Geen duidelijk probleem, vele belanghebbenden met verschillende visies, vermengt met andere problemen</a:t>
            </a:r>
          </a:p>
          <a:p>
            <a:pPr lvl="1">
              <a:spcBef>
                <a:spcPts val="1200"/>
              </a:spcBef>
              <a:spcAft>
                <a:spcPts val="0"/>
              </a:spcAft>
            </a:pPr>
            <a:r>
              <a:rPr lang="nl-NL" sz="1600" dirty="0"/>
              <a:t>Standaard projectaanpak werkt dan niet</a:t>
            </a:r>
          </a:p>
          <a:p>
            <a:endParaRPr lang="nl-NL" dirty="0" smtClean="0"/>
          </a:p>
          <a:p>
            <a:r>
              <a:rPr lang="nl-NL" dirty="0" smtClean="0"/>
              <a:t>Gezamenlijke </a:t>
            </a:r>
            <a:r>
              <a:rPr lang="nl-NL" dirty="0"/>
              <a:t>verantwoordelijkheid</a:t>
            </a:r>
          </a:p>
          <a:p>
            <a:pPr lvl="1">
              <a:spcBef>
                <a:spcPts val="1200"/>
              </a:spcBef>
              <a:spcAft>
                <a:spcPts val="0"/>
              </a:spcAft>
            </a:pPr>
            <a:r>
              <a:rPr lang="nl-NL" sz="1600" dirty="0"/>
              <a:t>Gemeente, burger, bedrijfsleven, instanties, onderwijs</a:t>
            </a:r>
          </a:p>
          <a:p>
            <a:pPr lvl="1">
              <a:spcBef>
                <a:spcPts val="1200"/>
              </a:spcBef>
              <a:spcAft>
                <a:spcPts val="0"/>
              </a:spcAft>
            </a:pPr>
            <a:r>
              <a:rPr lang="nl-NL" sz="1600" dirty="0"/>
              <a:t>Aanpak: van </a:t>
            </a:r>
            <a:r>
              <a:rPr lang="nl-NL" sz="1600" i="1" dirty="0"/>
              <a:t>wij-zij</a:t>
            </a:r>
            <a:r>
              <a:rPr lang="nl-NL" sz="1600" dirty="0"/>
              <a:t> (tegenstelling) naar </a:t>
            </a:r>
            <a:r>
              <a:rPr lang="nl-NL" sz="1600" i="1" dirty="0"/>
              <a:t>door-ons</a:t>
            </a:r>
            <a:r>
              <a:rPr lang="nl-NL" sz="1600" dirty="0"/>
              <a:t> (gezamenlijk)</a:t>
            </a:r>
          </a:p>
          <a:p>
            <a:endParaRPr lang="nl-NL" dirty="0" smtClean="0"/>
          </a:p>
          <a:p>
            <a:r>
              <a:rPr lang="nl-NL" dirty="0" smtClean="0"/>
              <a:t>Duurzame </a:t>
            </a:r>
            <a:r>
              <a:rPr lang="nl-NL" dirty="0"/>
              <a:t>veranderingen en verbeteringen tot stand brengen</a:t>
            </a:r>
          </a:p>
        </p:txBody>
      </p:sp>
    </p:spTree>
    <p:extLst>
      <p:ext uri="{BB962C8B-B14F-4D97-AF65-F5344CB8AC3E}">
        <p14:creationId xmlns:p14="http://schemas.microsoft.com/office/powerpoint/2010/main" val="2472107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02" y="863412"/>
            <a:ext cx="11926302" cy="5153340"/>
          </a:xfrm>
          <a:prstGeom prst="rect">
            <a:avLst/>
          </a:prstGeom>
        </p:spPr>
      </p:pic>
    </p:spTree>
    <p:extLst>
      <p:ext uri="{BB962C8B-B14F-4D97-AF65-F5344CB8AC3E}">
        <p14:creationId xmlns:p14="http://schemas.microsoft.com/office/powerpoint/2010/main" val="853513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Wederzijds</a:t>
            </a:r>
            <a:r>
              <a:rPr lang="en-US" dirty="0" smtClean="0"/>
              <a:t> </a:t>
            </a:r>
            <a:r>
              <a:rPr lang="en-US" dirty="0" err="1" smtClean="0"/>
              <a:t>begrip</a:t>
            </a:r>
            <a:r>
              <a:rPr lang="en-US" dirty="0" smtClean="0"/>
              <a:t/>
            </a:r>
            <a:br>
              <a:rPr lang="en-US" dirty="0" smtClean="0"/>
            </a:br>
            <a:r>
              <a:rPr lang="en-US" dirty="0" smtClean="0"/>
              <a:t/>
            </a:r>
            <a:br>
              <a:rPr lang="en-US" dirty="0" smtClean="0"/>
            </a:br>
            <a:r>
              <a:rPr lang="en-US" dirty="0" smtClean="0"/>
              <a:t>&amp;</a:t>
            </a:r>
            <a:br>
              <a:rPr lang="en-US" dirty="0" smtClean="0"/>
            </a:br>
            <a:r>
              <a:rPr lang="en-US" dirty="0" smtClean="0"/>
              <a:t/>
            </a:r>
            <a:br>
              <a:rPr lang="en-US" dirty="0" smtClean="0"/>
            </a:br>
            <a:r>
              <a:rPr lang="en-US" dirty="0" err="1" smtClean="0"/>
              <a:t>Gedeelde</a:t>
            </a:r>
            <a:r>
              <a:rPr lang="en-US" dirty="0" smtClean="0"/>
              <a:t> </a:t>
            </a:r>
            <a:r>
              <a:rPr lang="en-US" dirty="0" err="1" smtClean="0"/>
              <a:t>betekenis</a:t>
            </a:r>
            <a:endParaRPr lang="en-US" dirty="0"/>
          </a:p>
        </p:txBody>
      </p:sp>
      <p:sp>
        <p:nvSpPr>
          <p:cNvPr id="3" name="Content Placeholder 2"/>
          <p:cNvSpPr>
            <a:spLocks noGrp="1"/>
          </p:cNvSpPr>
          <p:nvPr>
            <p:ph idx="1"/>
          </p:nvPr>
        </p:nvSpPr>
        <p:spPr>
          <a:xfrm>
            <a:off x="3869268" y="864108"/>
            <a:ext cx="5598289" cy="5120640"/>
          </a:xfrm>
        </p:spPr>
        <p:txBody>
          <a:bodyPr/>
          <a:lstStyle/>
          <a:p>
            <a:r>
              <a:rPr lang="nl-NL" dirty="0" smtClean="0"/>
              <a:t>Wederzijds begrip (</a:t>
            </a:r>
            <a:r>
              <a:rPr lang="nl-NL" dirty="0" err="1" smtClean="0"/>
              <a:t>mutual</a:t>
            </a:r>
            <a:r>
              <a:rPr lang="nl-NL" dirty="0" smtClean="0"/>
              <a:t> </a:t>
            </a:r>
            <a:r>
              <a:rPr lang="nl-NL" dirty="0" err="1" smtClean="0"/>
              <a:t>understanding</a:t>
            </a:r>
            <a:r>
              <a:rPr lang="nl-NL" dirty="0" smtClean="0"/>
              <a:t>)</a:t>
            </a:r>
          </a:p>
          <a:p>
            <a:pPr lvl="1"/>
            <a:r>
              <a:rPr lang="nl-NL" dirty="0" smtClean="0"/>
              <a:t>Herkennen en erkennen van elkaars wereldbeelden</a:t>
            </a:r>
          </a:p>
          <a:p>
            <a:pPr lvl="1"/>
            <a:r>
              <a:rPr lang="nl-NL" dirty="0" smtClean="0"/>
              <a:t>Oordeel uitstellen</a:t>
            </a:r>
          </a:p>
          <a:p>
            <a:pPr lvl="1"/>
            <a:r>
              <a:rPr lang="nl-NL" dirty="0" smtClean="0"/>
              <a:t>Met als doel het creëren van bewegingsruimte</a:t>
            </a:r>
          </a:p>
          <a:p>
            <a:endParaRPr lang="nl-NL" dirty="0" smtClean="0"/>
          </a:p>
          <a:p>
            <a:r>
              <a:rPr lang="nl-NL" dirty="0" smtClean="0"/>
              <a:t>Gedeelde betekenis (shared </a:t>
            </a:r>
            <a:r>
              <a:rPr lang="nl-NL" dirty="0" err="1" smtClean="0"/>
              <a:t>meaning</a:t>
            </a:r>
            <a:r>
              <a:rPr lang="nl-NL" dirty="0" smtClean="0"/>
              <a:t>)</a:t>
            </a:r>
          </a:p>
          <a:p>
            <a:pPr lvl="1"/>
            <a:r>
              <a:rPr lang="nl-NL" dirty="0" smtClean="0"/>
              <a:t>Sturen op culturele identiteit: wie zijn we, wat doen we?</a:t>
            </a:r>
          </a:p>
          <a:p>
            <a:pPr lvl="1"/>
            <a:r>
              <a:rPr lang="nl-NL" dirty="0" smtClean="0"/>
              <a:t>Verificatie (dingen goed doen) </a:t>
            </a:r>
            <a:r>
              <a:rPr lang="nl-NL" dirty="0" smtClean="0">
                <a:latin typeface="Calibri" panose="020F0502020204030204" pitchFamily="34" charset="0"/>
                <a:cs typeface="Calibri" panose="020F0502020204030204" pitchFamily="34" charset="0"/>
              </a:rPr>
              <a:t>→ validatie (gezamenlijk de goede dingen doen). Uiteindelijk doen we de goede dingen goed.</a:t>
            </a:r>
            <a:endParaRPr lang="nl-NL" dirty="0" smtClean="0"/>
          </a:p>
          <a:p>
            <a:pPr lvl="1"/>
            <a:r>
              <a:rPr lang="nl-NL" dirty="0" smtClean="0"/>
              <a:t>Met als doel </a:t>
            </a:r>
            <a:r>
              <a:rPr lang="nl-NL" dirty="0"/>
              <a:t>veranderingen te bewerkstelligen</a:t>
            </a:r>
          </a:p>
          <a:p>
            <a:pPr lvl="2"/>
            <a:r>
              <a:rPr lang="nl-NL" dirty="0"/>
              <a:t>B</a:t>
            </a:r>
            <a:r>
              <a:rPr lang="nl-NL" dirty="0" smtClean="0"/>
              <a:t>eargumenteerd wenselijk en cultureel haalbaar</a:t>
            </a:r>
          </a:p>
          <a:p>
            <a:pPr lvl="2"/>
            <a:r>
              <a:rPr lang="nl-NL" dirty="0" smtClean="0"/>
              <a:t>Blijvende impact</a:t>
            </a:r>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201158" y="1123837"/>
            <a:ext cx="2357224" cy="1731905"/>
          </a:xfrm>
          <a:prstGeom prst="rect">
            <a:avLst/>
          </a:prstGeom>
        </p:spPr>
      </p:pic>
      <p:pic>
        <p:nvPicPr>
          <p:cNvPr id="5" name="Picture 1">
            <a:extLst>
              <a:ext uri="{FF2B5EF4-FFF2-40B4-BE49-F238E27FC236}">
                <a16:creationId xmlns:a16="http://schemas.microsoft.com/office/drawing/2014/main" id="{AD7F7C25-CB13-43D0-9289-979E4350E7FE}"/>
              </a:ext>
            </a:extLst>
          </p:cNvPr>
          <p:cNvPicPr/>
          <p:nvPr/>
        </p:nvPicPr>
        <p:blipFill>
          <a:blip r:embed="rId4">
            <a:extLst>
              <a:ext uri="{28A0092B-C50C-407E-A947-70E740481C1C}">
                <a14:useLocalDpi xmlns:a14="http://schemas.microsoft.com/office/drawing/2010/main" val="0"/>
              </a:ext>
            </a:extLst>
          </a:blip>
          <a:stretch>
            <a:fillRect/>
          </a:stretch>
        </p:blipFill>
        <p:spPr>
          <a:xfrm>
            <a:off x="9673311" y="3424428"/>
            <a:ext cx="1885071" cy="2207573"/>
          </a:xfrm>
          <a:prstGeom prst="rect">
            <a:avLst/>
          </a:prstGeom>
        </p:spPr>
      </p:pic>
    </p:spTree>
    <p:extLst>
      <p:ext uri="{BB962C8B-B14F-4D97-AF65-F5344CB8AC3E}">
        <p14:creationId xmlns:p14="http://schemas.microsoft.com/office/powerpoint/2010/main" val="421610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Kernideeën</a:t>
            </a:r>
            <a:endParaRPr lang="nl-NL" dirty="0"/>
          </a:p>
        </p:txBody>
      </p:sp>
      <p:sp>
        <p:nvSpPr>
          <p:cNvPr id="3" name="Content Placeholder 2"/>
          <p:cNvSpPr>
            <a:spLocks noGrp="1"/>
          </p:cNvSpPr>
          <p:nvPr>
            <p:ph idx="1"/>
          </p:nvPr>
        </p:nvSpPr>
        <p:spPr/>
        <p:txBody>
          <a:bodyPr>
            <a:normAutofit/>
          </a:bodyPr>
          <a:lstStyle/>
          <a:p>
            <a:r>
              <a:rPr lang="nl-NL" dirty="0" smtClean="0"/>
              <a:t>Verbondenheid en beweging</a:t>
            </a:r>
          </a:p>
          <a:p>
            <a:endParaRPr lang="nl-NL" dirty="0" smtClean="0"/>
          </a:p>
          <a:p>
            <a:r>
              <a:rPr lang="nl-NL" dirty="0" smtClean="0"/>
              <a:t>Proces, niet de uitkomst</a:t>
            </a:r>
          </a:p>
          <a:p>
            <a:pPr lvl="1"/>
            <a:r>
              <a:rPr lang="nl-NL" dirty="0" smtClean="0"/>
              <a:t>Aanhaken op bestaande ontwikkelingen</a:t>
            </a:r>
          </a:p>
          <a:p>
            <a:pPr lvl="1"/>
            <a:r>
              <a:rPr lang="nl-NL" dirty="0" smtClean="0"/>
              <a:t>In gezamenlijkheid, geen wij-zij, maar ons door dialoog</a:t>
            </a:r>
          </a:p>
          <a:p>
            <a:pPr lvl="1"/>
            <a:r>
              <a:rPr lang="nl-NL" dirty="0" smtClean="0"/>
              <a:t>Sturen op </a:t>
            </a:r>
            <a:r>
              <a:rPr lang="nl-NL" dirty="0"/>
              <a:t>w</a:t>
            </a:r>
            <a:r>
              <a:rPr lang="nl-NL" dirty="0" smtClean="0"/>
              <a:t>at ons bindt, met respect voor diversiteit</a:t>
            </a:r>
          </a:p>
          <a:p>
            <a:pPr lvl="1"/>
            <a:r>
              <a:rPr lang="nl-NL" dirty="0" smtClean="0"/>
              <a:t>Continue herijking, doorlopend proces</a:t>
            </a:r>
          </a:p>
          <a:p>
            <a:pPr lvl="1"/>
            <a:endParaRPr lang="nl-NL" dirty="0" smtClean="0"/>
          </a:p>
          <a:p>
            <a:r>
              <a:rPr lang="nl-NL" dirty="0" smtClean="0"/>
              <a:t>Maak lokaal het verschil</a:t>
            </a:r>
          </a:p>
          <a:p>
            <a:endParaRPr lang="nl-NL" dirty="0" smtClean="0"/>
          </a:p>
          <a:p>
            <a:r>
              <a:rPr lang="nl-NL" dirty="0" smtClean="0"/>
              <a:t>Speelveld verbreden</a:t>
            </a:r>
          </a:p>
          <a:p>
            <a:pPr lvl="1"/>
            <a:r>
              <a:rPr lang="nl-NL" dirty="0" smtClean="0"/>
              <a:t>Kritische reflectie</a:t>
            </a:r>
          </a:p>
          <a:p>
            <a:pPr lvl="1"/>
            <a:r>
              <a:rPr lang="nl-NL" dirty="0" smtClean="0"/>
              <a:t>Houding en vaardigheden</a:t>
            </a:r>
          </a:p>
        </p:txBody>
      </p:sp>
    </p:spTree>
    <p:extLst>
      <p:ext uri="{BB962C8B-B14F-4D97-AF65-F5344CB8AC3E}">
        <p14:creationId xmlns:p14="http://schemas.microsoft.com/office/powerpoint/2010/main" val="332229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4974</TotalTime>
  <Words>873</Words>
  <Application>Microsoft Office PowerPoint</Application>
  <PresentationFormat>Widescreen</PresentationFormat>
  <Paragraphs>145</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Corbel</vt:lpstr>
      <vt:lpstr>Symbol</vt:lpstr>
      <vt:lpstr>Times New Roman</vt:lpstr>
      <vt:lpstr>Wingdings 2</vt:lpstr>
      <vt:lpstr>Frame</vt:lpstr>
      <vt:lpstr>Workshop 1 en 2 Minor Fit voor de Toekomst  Introductie</vt:lpstr>
      <vt:lpstr>Inhoud</vt:lpstr>
      <vt:lpstr>Portfolio</vt:lpstr>
      <vt:lpstr>Terugkoppeling kennismaking (intake) gesprekken  a.d.h.v.  Competenties</vt:lpstr>
      <vt:lpstr>De uitdaging</vt:lpstr>
      <vt:lpstr>Samen doen en Samen leren</vt:lpstr>
      <vt:lpstr>PowerPoint Presentation</vt:lpstr>
      <vt:lpstr>Wederzijds begrip  &amp;  Gedeelde betekenis</vt:lpstr>
      <vt:lpstr>Kernideeën</vt:lpstr>
      <vt:lpstr>Interdisciplinair en integraal samenwerken</vt:lpstr>
      <vt:lpstr>Verander-Begeleider  (Facilitator of Change)</vt:lpstr>
      <vt:lpstr>Integraal denken  Systeemdenken</vt:lpstr>
      <vt:lpstr>Systeem-theorie</vt:lpstr>
      <vt:lpstr>Systeemdenken</vt:lpstr>
      <vt:lpstr>Systeem-aanpakken</vt:lpstr>
      <vt:lpstr>Voorbeeld harde systeemaanpak  Thermostaat</vt:lpstr>
      <vt:lpstr>Voorbeeld (harde) systeemaanpak  PDCA cycli</vt:lpstr>
      <vt:lpstr>Soft Systems Methodology</vt:lpstr>
      <vt:lpstr>Wereldbeelden, aannames en  overtuigingen ontdekken</vt:lpstr>
      <vt:lpstr>Finding out: rijk plaatje  (rich picture)</vt:lpstr>
      <vt:lpstr>Oefening</vt:lpstr>
      <vt:lpstr>Vanaf hier workshop 2</vt:lpstr>
      <vt:lpstr>Kritisch denken  Tweede-orde-observaties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Hans de Bruin</cp:lastModifiedBy>
  <cp:revision>176</cp:revision>
  <dcterms:created xsi:type="dcterms:W3CDTF">2019-03-14T12:37:05Z</dcterms:created>
  <dcterms:modified xsi:type="dcterms:W3CDTF">2020-06-10T13:04:02Z</dcterms:modified>
</cp:coreProperties>
</file>