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notesMasterIdLst>
    <p:notesMasterId r:id="rId16"/>
  </p:notesMasterIdLst>
  <p:sldIdLst>
    <p:sldId id="300" r:id="rId2"/>
    <p:sldId id="320" r:id="rId3"/>
    <p:sldId id="321" r:id="rId4"/>
    <p:sldId id="328" r:id="rId5"/>
    <p:sldId id="329" r:id="rId6"/>
    <p:sldId id="332" r:id="rId7"/>
    <p:sldId id="318" r:id="rId8"/>
    <p:sldId id="316" r:id="rId9"/>
    <p:sldId id="315" r:id="rId10"/>
    <p:sldId id="330" r:id="rId11"/>
    <p:sldId id="331" r:id="rId12"/>
    <p:sldId id="327" r:id="rId13"/>
    <p:sldId id="326" r:id="rId14"/>
    <p:sldId id="32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0" autoAdjust="0"/>
    <p:restoredTop sz="92982" autoAdjust="0"/>
  </p:normalViewPr>
  <p:slideViewPr>
    <p:cSldViewPr snapToGrid="0">
      <p:cViewPr varScale="1">
        <p:scale>
          <a:sx n="68" d="100"/>
          <a:sy n="68" d="100"/>
        </p:scale>
        <p:origin x="10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5283B-4368-42EE-8E28-BD4781313186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35AB7-1EAA-40B1-816A-11A075434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18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C6A39-5497-431D-A8E6-6D8CA238CD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85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4/7/2023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wegottomove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gottomove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3547472"/>
            <a:ext cx="9134669" cy="940922"/>
          </a:xfrm>
        </p:spPr>
        <p:txBody>
          <a:bodyPr anchor="ctr">
            <a:noAutofit/>
          </a:bodyPr>
          <a:lstStyle/>
          <a:p>
            <a:pPr algn="ctr"/>
            <a:r>
              <a:rPr lang="nl-NL" sz="4400" b="1" dirty="0" err="1" smtClean="0"/>
              <a:t>Social</a:t>
            </a:r>
            <a:r>
              <a:rPr lang="nl-NL" sz="4400" b="1" dirty="0" smtClean="0"/>
              <a:t> </a:t>
            </a:r>
            <a:r>
              <a:rPr lang="nl-NL" sz="4400" b="1" dirty="0" err="1"/>
              <a:t>I</a:t>
            </a:r>
            <a:r>
              <a:rPr lang="nl-NL" sz="4400" b="1" dirty="0" err="1" smtClean="0"/>
              <a:t>nnovation</a:t>
            </a:r>
            <a:r>
              <a:rPr lang="nl-NL" sz="4400" b="1" dirty="0" smtClean="0"/>
              <a:t> </a:t>
            </a:r>
            <a:r>
              <a:rPr lang="nl-NL" sz="4400" b="1" dirty="0" err="1"/>
              <a:t>P</a:t>
            </a:r>
            <a:r>
              <a:rPr lang="nl-NL" sz="4400" b="1" dirty="0" err="1" smtClean="0"/>
              <a:t>rinciples</a:t>
            </a:r>
            <a:endParaRPr lang="nl-NL" sz="44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626" y="4567302"/>
            <a:ext cx="8462342" cy="1382839"/>
          </a:xfrm>
        </p:spPr>
        <p:txBody>
          <a:bodyPr anchor="ctr">
            <a:normAutofit/>
          </a:bodyPr>
          <a:lstStyle/>
          <a:p>
            <a:r>
              <a:rPr lang="nl-NL" sz="1400" dirty="0" smtClean="0">
                <a:solidFill>
                  <a:schemeClr val="bg1"/>
                </a:solidFill>
              </a:rPr>
              <a:t>HZ </a:t>
            </a:r>
            <a:r>
              <a:rPr lang="nl-NL" sz="1400" dirty="0">
                <a:solidFill>
                  <a:schemeClr val="bg1"/>
                </a:solidFill>
              </a:rPr>
              <a:t>University of Applied </a:t>
            </a:r>
            <a:r>
              <a:rPr lang="nl-NL" sz="1400" dirty="0" smtClean="0">
                <a:solidFill>
                  <a:schemeClr val="bg1"/>
                </a:solidFill>
              </a:rPr>
              <a:t>Sciences / </a:t>
            </a:r>
            <a:r>
              <a:rPr lang="nl-NL" sz="1400" dirty="0" err="1" smtClean="0">
                <a:solidFill>
                  <a:schemeClr val="bg1"/>
                </a:solidFill>
              </a:rPr>
              <a:t>Solidarity</a:t>
            </a:r>
            <a:r>
              <a:rPr lang="nl-NL" sz="1400" dirty="0" smtClean="0">
                <a:solidFill>
                  <a:schemeClr val="bg1"/>
                </a:solidFill>
              </a:rPr>
              <a:t> University</a:t>
            </a:r>
          </a:p>
          <a:p>
            <a:r>
              <a:rPr lang="nl-NL" sz="1400" dirty="0" smtClean="0">
                <a:solidFill>
                  <a:schemeClr val="bg1"/>
                </a:solidFill>
                <a:hlinkClick r:id="rId2"/>
              </a:rPr>
              <a:t>wegottomove.org</a:t>
            </a:r>
            <a:endParaRPr lang="nl-NL" sz="1400" dirty="0">
              <a:solidFill>
                <a:schemeClr val="bg1"/>
              </a:solidFill>
            </a:endParaRPr>
          </a:p>
          <a:p>
            <a:pPr algn="r"/>
            <a:r>
              <a:rPr lang="nl-NL" sz="1400" dirty="0" smtClean="0">
                <a:solidFill>
                  <a:schemeClr val="bg1"/>
                </a:solidFill>
              </a:rPr>
              <a:t>April 2023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397218" y="916584"/>
            <a:ext cx="265879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b="1" dirty="0">
                <a:solidFill>
                  <a:schemeClr val="accent6"/>
                </a:solidFill>
              </a:rPr>
              <a:t>a</a:t>
            </a:r>
            <a:r>
              <a:rPr lang="nl-NL" b="1" dirty="0" smtClean="0">
                <a:solidFill>
                  <a:schemeClr val="accent6"/>
                </a:solidFill>
              </a:rPr>
              <a:t>ct</a:t>
            </a:r>
            <a:r>
              <a:rPr lang="nl-NL" dirty="0" smtClean="0">
                <a:solidFill>
                  <a:schemeClr val="accent6"/>
                </a:solidFill>
              </a:rPr>
              <a:t> </a:t>
            </a:r>
            <a:r>
              <a:rPr lang="nl-NL" dirty="0" err="1" smtClean="0">
                <a:solidFill>
                  <a:schemeClr val="accent6"/>
                </a:solidFill>
              </a:rPr>
              <a:t>together</a:t>
            </a:r>
            <a:r>
              <a:rPr lang="nl-NL" dirty="0" smtClean="0">
                <a:solidFill>
                  <a:schemeClr val="accent6"/>
                </a:solidFill>
              </a:rPr>
              <a:t> </a:t>
            </a:r>
            <a:r>
              <a:rPr lang="nl-NL" b="1" dirty="0" smtClean="0">
                <a:solidFill>
                  <a:schemeClr val="accent6"/>
                </a:solidFill>
              </a:rPr>
              <a:t>→ </a:t>
            </a:r>
            <a:r>
              <a:rPr lang="nl-NL" b="1" dirty="0" err="1" smtClean="0">
                <a:solidFill>
                  <a:schemeClr val="accent6"/>
                </a:solidFill>
              </a:rPr>
              <a:t>learn</a:t>
            </a:r>
            <a:r>
              <a:rPr lang="nl-NL" dirty="0" smtClean="0">
                <a:solidFill>
                  <a:schemeClr val="accent6"/>
                </a:solidFill>
              </a:rPr>
              <a:t> </a:t>
            </a:r>
            <a:r>
              <a:rPr lang="nl-NL" dirty="0" err="1" smtClean="0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→ </a:t>
            </a:r>
            <a:r>
              <a:rPr lang="nl-NL" b="1" dirty="0">
                <a:solidFill>
                  <a:schemeClr val="accent6"/>
                </a:solidFill>
              </a:rPr>
              <a:t>act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err="1">
                <a:solidFill>
                  <a:schemeClr val="accent6"/>
                </a:solidFill>
              </a:rPr>
              <a:t>learn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smtClean="0">
                <a:solidFill>
                  <a:schemeClr val="accent6"/>
                </a:solidFill>
              </a:rPr>
              <a:t>act</a:t>
            </a:r>
            <a:r>
              <a:rPr lang="nl-NL" dirty="0" smtClean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err="1">
                <a:solidFill>
                  <a:schemeClr val="accent6"/>
                </a:solidFill>
              </a:rPr>
              <a:t>learn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smtClean="0">
                <a:solidFill>
                  <a:schemeClr val="accent6"/>
                </a:solidFill>
              </a:rPr>
              <a:t>act</a:t>
            </a:r>
            <a:r>
              <a:rPr lang="nl-NL" dirty="0" smtClean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err="1">
                <a:solidFill>
                  <a:schemeClr val="accent6"/>
                </a:solidFill>
              </a:rPr>
              <a:t>learn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smtClean="0">
                <a:solidFill>
                  <a:schemeClr val="accent6"/>
                </a:solidFill>
              </a:rPr>
              <a:t>act</a:t>
            </a:r>
            <a:r>
              <a:rPr lang="nl-NL" dirty="0" smtClean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err="1">
                <a:solidFill>
                  <a:schemeClr val="accent6"/>
                </a:solidFill>
              </a:rPr>
              <a:t>learn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dirty="0" err="1" smtClean="0">
                <a:solidFill>
                  <a:schemeClr val="accent6"/>
                </a:solidFill>
              </a:rPr>
              <a:t>together</a:t>
            </a:r>
            <a:r>
              <a:rPr lang="nl-NL" dirty="0" smtClean="0">
                <a:solidFill>
                  <a:schemeClr val="accent6"/>
                </a:solidFill>
              </a:rPr>
              <a:t> </a:t>
            </a:r>
            <a:r>
              <a:rPr lang="nl-NL" b="1" dirty="0" smtClean="0">
                <a:solidFill>
                  <a:schemeClr val="accent6"/>
                </a:solidFill>
              </a:rPr>
              <a:t>→ act</a:t>
            </a:r>
            <a:r>
              <a:rPr lang="nl-NL" dirty="0" smtClean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err="1">
                <a:solidFill>
                  <a:schemeClr val="accent6"/>
                </a:solidFill>
              </a:rPr>
              <a:t>learn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smtClean="0">
                <a:solidFill>
                  <a:schemeClr val="accent6"/>
                </a:solidFill>
              </a:rPr>
              <a:t>act</a:t>
            </a:r>
            <a:r>
              <a:rPr lang="nl-NL" dirty="0" smtClean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err="1">
                <a:solidFill>
                  <a:schemeClr val="accent6"/>
                </a:solidFill>
              </a:rPr>
              <a:t>learn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act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err="1">
                <a:solidFill>
                  <a:schemeClr val="accent6"/>
                </a:solidFill>
              </a:rPr>
              <a:t>learn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dirty="0" err="1">
                <a:solidFill>
                  <a:schemeClr val="accent6"/>
                </a:solidFill>
              </a:rPr>
              <a:t>together</a:t>
            </a:r>
            <a:r>
              <a:rPr lang="nl-NL" dirty="0">
                <a:solidFill>
                  <a:schemeClr val="accent6"/>
                </a:solidFill>
              </a:rPr>
              <a:t> </a:t>
            </a:r>
            <a:r>
              <a:rPr lang="nl-NL" b="1" dirty="0">
                <a:solidFill>
                  <a:schemeClr val="accent6"/>
                </a:solidFill>
              </a:rPr>
              <a:t>→ </a:t>
            </a:r>
            <a:r>
              <a:rPr lang="nl-NL" b="1" dirty="0" smtClean="0">
                <a:solidFill>
                  <a:schemeClr val="accent6"/>
                </a:solidFill>
              </a:rPr>
              <a:t>…</a:t>
            </a:r>
            <a:endParaRPr lang="nl-NL" dirty="0" smtClean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27" y="1100600"/>
            <a:ext cx="8462341" cy="2284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8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dimensional identity model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369116"/>
          </a:xfrm>
        </p:spPr>
        <p:txBody>
          <a:bodyPr/>
          <a:lstStyle/>
          <a:p>
            <a:r>
              <a:rPr lang="en-US" dirty="0"/>
              <a:t>Three dimensions (</a:t>
            </a:r>
            <a:r>
              <a:rPr lang="en-US" dirty="0" err="1"/>
              <a:t>Heinich</a:t>
            </a:r>
            <a:r>
              <a:rPr lang="en-US" dirty="0" smtClean="0"/>
              <a:t>):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659988"/>
            <a:ext cx="3474720" cy="4294308"/>
          </a:xfrm>
        </p:spPr>
        <p:txBody>
          <a:bodyPr anchor="t"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Self-perception: the relation with yourself, that is, who you are.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Presentation: how you present yourself to the outside world.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Attribution: how other people label and approach </a:t>
            </a:r>
            <a:r>
              <a:rPr lang="en-US" dirty="0" smtClean="0"/>
              <a:t>you.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 case of tension between those elements you become aware of your identity, which is felt as an identity conflict, or even worse, an identity crisis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7"/>
            <a:ext cx="3474720" cy="369115"/>
          </a:xfrm>
        </p:spPr>
        <p:txBody>
          <a:bodyPr/>
          <a:lstStyle/>
          <a:p>
            <a:r>
              <a:rPr lang="en-US" dirty="0"/>
              <a:t>Example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533378"/>
            <a:ext cx="3474720" cy="4420918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If you are part of a religious community, you are supposed to act the part of what is expected from you. But this may be in conflict with your self-perception, that is, who you really are, which might not tolerated in a particular religious tradition, such as homosexuality. Obviously, you then face a dilemma. You have to deal with the tension between your self-perception and your presentation if you want to remain part of the community you belong to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41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estand:Responsible Setting for Social Innov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281" y="295421"/>
            <a:ext cx="6550505" cy="499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Responsible </a:t>
            </a:r>
            <a:r>
              <a:rPr lang="en-US" dirty="0" smtClean="0"/>
              <a:t>setting </a:t>
            </a:r>
            <a:r>
              <a:rPr lang="en-US" dirty="0"/>
              <a:t>for </a:t>
            </a:r>
            <a:r>
              <a:rPr lang="en-US" dirty="0" smtClean="0"/>
              <a:t>social </a:t>
            </a:r>
            <a:r>
              <a:rPr lang="en-US" dirty="0"/>
              <a:t>i</a:t>
            </a:r>
            <a:r>
              <a:rPr lang="en-US" dirty="0" smtClean="0"/>
              <a:t>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9606" y="3798277"/>
            <a:ext cx="3375594" cy="21864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Issues:</a:t>
            </a:r>
          </a:p>
          <a:p>
            <a:r>
              <a:rPr lang="en-US" dirty="0" smtClean="0"/>
              <a:t>Informal versus formal care responsibilities;</a:t>
            </a:r>
          </a:p>
          <a:p>
            <a:r>
              <a:rPr lang="en-US" dirty="0" smtClean="0"/>
              <a:t>Mandated </a:t>
            </a:r>
            <a:r>
              <a:rPr lang="en-US" dirty="0" err="1" smtClean="0"/>
              <a:t>representants</a:t>
            </a:r>
            <a:r>
              <a:rPr lang="en-US" dirty="0" smtClean="0"/>
              <a:t>;</a:t>
            </a:r>
          </a:p>
          <a:p>
            <a:r>
              <a:rPr lang="en-US" dirty="0" smtClean="0"/>
              <a:t>Prevention of identity and loyalty conflicts.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66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Guided conversation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Looking at how someone looks</a:t>
            </a:r>
            <a:endParaRPr lang="en-US" dirty="0"/>
          </a:p>
        </p:txBody>
      </p:sp>
      <p:pic>
        <p:nvPicPr>
          <p:cNvPr id="3" name="Picture 2" descr="Bestand:Observi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424" y="566928"/>
            <a:ext cx="5715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943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Guided conversation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</a:t>
            </a:r>
          </a:p>
          <a:p>
            <a:pPr lvl="1"/>
            <a:r>
              <a:rPr lang="en-US" dirty="0" smtClean="0"/>
              <a:t>Getting insight in the worldview of a stakeholder;</a:t>
            </a:r>
          </a:p>
          <a:p>
            <a:pPr lvl="1"/>
            <a:r>
              <a:rPr lang="en-US" dirty="0" smtClean="0"/>
              <a:t>Broadening the worldview of  stakeholders. </a:t>
            </a:r>
            <a:r>
              <a:rPr lang="en-US" dirty="0"/>
              <a:t>A</a:t>
            </a:r>
            <a:r>
              <a:rPr lang="en-US" dirty="0" smtClean="0"/>
              <a:t> guided conversation is already an intervention!</a:t>
            </a:r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a two-way street, that is, a dialogue.</a:t>
            </a:r>
          </a:p>
          <a:p>
            <a:endParaRPr lang="en-US" dirty="0" smtClean="0"/>
          </a:p>
          <a:p>
            <a:r>
              <a:rPr lang="en-US" dirty="0" smtClean="0"/>
              <a:t>You are in control, you guide the conversation.</a:t>
            </a:r>
          </a:p>
          <a:p>
            <a:endParaRPr lang="en-US" dirty="0" smtClean="0"/>
          </a:p>
          <a:p>
            <a:r>
              <a:rPr lang="en-US" dirty="0" smtClean="0"/>
              <a:t>Form:</a:t>
            </a:r>
          </a:p>
          <a:p>
            <a:pPr lvl="1"/>
            <a:r>
              <a:rPr lang="en-US" dirty="0" smtClean="0"/>
              <a:t>Before: compile a topic list;</a:t>
            </a:r>
          </a:p>
          <a:p>
            <a:pPr lvl="1"/>
            <a:r>
              <a:rPr lang="en-US" dirty="0" smtClean="0"/>
              <a:t>During: really listen and dig deeper;</a:t>
            </a:r>
          </a:p>
          <a:p>
            <a:pPr lvl="1"/>
            <a:r>
              <a:rPr lang="en-US" dirty="0" smtClean="0"/>
              <a:t>After: construct a worldview from what you have learned.</a:t>
            </a:r>
          </a:p>
        </p:txBody>
      </p:sp>
    </p:spTree>
    <p:extLst>
      <p:ext uri="{BB962C8B-B14F-4D97-AF65-F5344CB8AC3E}">
        <p14:creationId xmlns:p14="http://schemas.microsoft.com/office/powerpoint/2010/main" val="166566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Injunction:</a:t>
            </a:r>
            <a:br>
              <a:rPr lang="en-US" dirty="0" smtClean="0"/>
            </a:br>
            <a:r>
              <a:rPr lang="en-US" dirty="0" smtClean="0"/>
              <a:t>determine the right direction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Shared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3417797" cy="5120640"/>
          </a:xfrm>
        </p:spPr>
        <p:txBody>
          <a:bodyPr/>
          <a:lstStyle/>
          <a:p>
            <a:r>
              <a:rPr lang="en-US" dirty="0"/>
              <a:t>Steering on cultural identity: who we are, and what we do.</a:t>
            </a:r>
          </a:p>
          <a:p>
            <a:r>
              <a:rPr lang="en-US" dirty="0"/>
              <a:t>Verification (doing things right)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→ validation (doing the right things collectively). In the end: doing the right things right.</a:t>
            </a:r>
          </a:p>
          <a:p>
            <a:r>
              <a:rPr lang="en-US" dirty="0"/>
              <a:t>In order to find ways to change:</a:t>
            </a:r>
          </a:p>
          <a:p>
            <a:pPr lvl="1"/>
            <a:r>
              <a:rPr lang="en-US" dirty="0"/>
              <a:t>Arguably desirable and culturally feasible</a:t>
            </a:r>
          </a:p>
          <a:p>
            <a:pPr lvl="1"/>
            <a:r>
              <a:rPr lang="en-US" dirty="0"/>
              <a:t>Lasting impact but open to changing circumstances</a:t>
            </a:r>
          </a:p>
          <a:p>
            <a:pPr lvl="1"/>
            <a:r>
              <a:rPr lang="en-US" dirty="0"/>
              <a:t>Collectively learning from our </a:t>
            </a:r>
            <a:r>
              <a:rPr lang="en-US" dirty="0" smtClean="0"/>
              <a:t>experiences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5878" y="1178290"/>
            <a:ext cx="4080076" cy="449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81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02" y="863412"/>
            <a:ext cx="11926302" cy="515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2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Wicked</a:t>
            </a:r>
            <a:r>
              <a:rPr lang="nl-NL" dirty="0" smtClean="0"/>
              <a:t> </a:t>
            </a:r>
            <a:r>
              <a:rPr lang="nl-NL" dirty="0" err="1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problem involves many stakeholders with different values and priorities.</a:t>
            </a:r>
          </a:p>
          <a:p>
            <a:r>
              <a:rPr lang="en-US" dirty="0" smtClean="0"/>
              <a:t>The issue’s roots are complex and tangled.</a:t>
            </a:r>
          </a:p>
          <a:p>
            <a:r>
              <a:rPr lang="en-US" dirty="0" smtClean="0"/>
              <a:t>The problem is difficult to come to grips with and changes with every attempt to address it.</a:t>
            </a:r>
          </a:p>
          <a:p>
            <a:r>
              <a:rPr lang="en-US" dirty="0" smtClean="0"/>
              <a:t>The challenge has no precedent.</a:t>
            </a:r>
          </a:p>
          <a:p>
            <a:r>
              <a:rPr lang="en-US" dirty="0" smtClean="0"/>
              <a:t>There’s nothing to indicate the right answer to the problem.</a:t>
            </a:r>
          </a:p>
          <a:p>
            <a:endParaRPr lang="nl-NL" dirty="0"/>
          </a:p>
          <a:p>
            <a:pPr marL="0" indent="0">
              <a:buNone/>
            </a:pPr>
            <a:r>
              <a:rPr lang="en-US" dirty="0" smtClean="0"/>
              <a:t>Nevertheless</a:t>
            </a:r>
            <a:r>
              <a:rPr lang="nl-NL" dirty="0" smtClean="0"/>
              <a:t>, in </a:t>
            </a:r>
            <a:r>
              <a:rPr lang="nl-NL" dirty="0" err="1" smtClean="0"/>
              <a:t>our</a:t>
            </a:r>
            <a:r>
              <a:rPr lang="nl-NL" dirty="0" smtClean="0"/>
              <a:t> </a:t>
            </a:r>
            <a:r>
              <a:rPr lang="nl-NL" dirty="0" err="1" smtClean="0"/>
              <a:t>experiences</a:t>
            </a:r>
            <a:r>
              <a:rPr lang="nl-NL" dirty="0" smtClean="0"/>
              <a:t>, </a:t>
            </a:r>
            <a:r>
              <a:rPr lang="nl-NL" dirty="0" err="1" smtClean="0"/>
              <a:t>it</a:t>
            </a:r>
            <a:r>
              <a:rPr lang="nl-NL" dirty="0" smtClean="0"/>
              <a:t> is </a:t>
            </a:r>
            <a:r>
              <a:rPr lang="nl-NL" dirty="0" err="1" smtClean="0"/>
              <a:t>possible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make </a:t>
            </a:r>
            <a:r>
              <a:rPr lang="nl-NL" dirty="0" err="1" smtClean="0"/>
              <a:t>progress</a:t>
            </a:r>
            <a:r>
              <a:rPr lang="nl-NL" dirty="0" smtClean="0"/>
              <a:t> </a:t>
            </a:r>
            <a:r>
              <a:rPr lang="nl-NL" dirty="0" err="1" smtClean="0"/>
              <a:t>by</a:t>
            </a:r>
            <a:r>
              <a:rPr lang="nl-NL" dirty="0" smtClean="0"/>
              <a:t> </a:t>
            </a:r>
            <a:r>
              <a:rPr lang="nl-NL" dirty="0" err="1" smtClean="0"/>
              <a:t>using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right </a:t>
            </a:r>
            <a:r>
              <a:rPr lang="nl-NL" dirty="0" err="1" smtClean="0"/>
              <a:t>insights</a:t>
            </a:r>
            <a:r>
              <a:rPr lang="nl-NL" dirty="0" smtClean="0"/>
              <a:t> and </a:t>
            </a:r>
            <a:r>
              <a:rPr lang="nl-NL" dirty="0" err="1" smtClean="0"/>
              <a:t>methods</a:t>
            </a:r>
            <a:r>
              <a:rPr lang="nl-NL" dirty="0" smtClean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279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Sustainable Collaborative Learning Society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Societal challenge is central: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 smtClean="0"/>
              <a:t>Making progress in wicked problems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Key question: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How can we utilize our expertise (knowledge and skills) in such a way that we can do the right things together?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2443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Participative action research:</a:t>
            </a:r>
          </a:p>
          <a:p>
            <a:pPr lvl="1"/>
            <a:r>
              <a:rPr lang="en-US" dirty="0" smtClean="0"/>
              <a:t>Not observing form  the sidelines, but being part of  the societal challenge to bring about change;</a:t>
            </a:r>
          </a:p>
          <a:p>
            <a:pPr lvl="1"/>
            <a:r>
              <a:rPr lang="en-US" dirty="0" smtClean="0"/>
              <a:t>Systems thinking, synergy: 1 + 1 = 3;</a:t>
            </a:r>
          </a:p>
          <a:p>
            <a:pPr lvl="1"/>
            <a:r>
              <a:rPr lang="en-US" dirty="0" smtClean="0"/>
              <a:t>Deeply entrenched in society: understanding culture and intentions.</a:t>
            </a:r>
          </a:p>
          <a:p>
            <a:r>
              <a:rPr lang="en-US" dirty="0" smtClean="0"/>
              <a:t>A social innovation process should </a:t>
            </a:r>
            <a:r>
              <a:rPr lang="en-US" dirty="0"/>
              <a:t>preferably yield a triple strike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Making </a:t>
            </a:r>
            <a:r>
              <a:rPr lang="en-US" dirty="0"/>
              <a:t>progress in a problematic situation in the sense that mutual understanding is obtained, and if possible, ways are found to take action;</a:t>
            </a:r>
          </a:p>
          <a:p>
            <a:pPr lvl="1"/>
            <a:r>
              <a:rPr lang="en-US" dirty="0" smtClean="0"/>
              <a:t>Acquiring </a:t>
            </a:r>
            <a:r>
              <a:rPr lang="en-US" dirty="0"/>
              <a:t>new skills by all involved, on how to facilitate change in processes with multiple stakeholders dealing with wicked problems;</a:t>
            </a:r>
          </a:p>
          <a:p>
            <a:pPr lvl="1"/>
            <a:r>
              <a:rPr lang="en-US" dirty="0" smtClean="0"/>
              <a:t>Learning </a:t>
            </a:r>
            <a:r>
              <a:rPr lang="en-US" dirty="0"/>
              <a:t>lessons about cultural identity from the experience gained in the implementation process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process for a process:</a:t>
            </a:r>
          </a:p>
          <a:p>
            <a:pPr lvl="1"/>
            <a:r>
              <a:rPr lang="en-US" dirty="0" smtClean="0"/>
              <a:t>Develop a process (aimed at collaboration) to create a setting in which a social innovation process (aimed at the societal challenge) can flourish.</a:t>
            </a:r>
          </a:p>
        </p:txBody>
      </p:sp>
    </p:spTree>
    <p:extLst>
      <p:ext uri="{BB962C8B-B14F-4D97-AF65-F5344CB8AC3E}">
        <p14:creationId xmlns:p14="http://schemas.microsoft.com/office/powerpoint/2010/main" val="1782905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Ground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We </a:t>
            </a:r>
            <a:r>
              <a:rPr lang="nl-NL" dirty="0" err="1" smtClean="0"/>
              <a:t>can</a:t>
            </a:r>
            <a:r>
              <a:rPr lang="nl-NL" dirty="0" smtClean="0"/>
              <a:t> and </a:t>
            </a:r>
            <a:r>
              <a:rPr lang="nl-NL" dirty="0" err="1" smtClean="0"/>
              <a:t>should</a:t>
            </a:r>
            <a:r>
              <a:rPr lang="nl-NL" dirty="0" smtClean="0"/>
              <a:t> </a:t>
            </a:r>
            <a:r>
              <a:rPr lang="nl-NL" dirty="0" err="1" smtClean="0"/>
              <a:t>fall</a:t>
            </a:r>
            <a:r>
              <a:rPr lang="nl-NL" dirty="0" smtClean="0"/>
              <a:t> back on these </a:t>
            </a:r>
            <a:r>
              <a:rPr lang="nl-NL" dirty="0" err="1" smtClean="0"/>
              <a:t>principles</a:t>
            </a:r>
            <a:r>
              <a:rPr lang="nl-NL" dirty="0" smtClean="0"/>
              <a:t> and </a:t>
            </a:r>
            <a:r>
              <a:rPr lang="nl-NL" dirty="0" err="1" smtClean="0"/>
              <a:t>grund</a:t>
            </a:r>
            <a:r>
              <a:rPr lang="nl-NL" dirty="0" smtClean="0"/>
              <a:t> </a:t>
            </a:r>
            <a:r>
              <a:rPr lang="nl-NL" dirty="0" err="1" smtClean="0"/>
              <a:t>rules</a:t>
            </a:r>
            <a:r>
              <a:rPr lang="nl-NL" dirty="0" smtClean="0"/>
              <a:t> at </a:t>
            </a:r>
            <a:r>
              <a:rPr lang="nl-NL" dirty="0" err="1" smtClean="0"/>
              <a:t>all</a:t>
            </a:r>
            <a:r>
              <a:rPr lang="nl-NL" dirty="0" smtClean="0"/>
              <a:t> </a:t>
            </a:r>
            <a:r>
              <a:rPr lang="nl-NL" dirty="0" err="1" smtClean="0"/>
              <a:t>times</a:t>
            </a:r>
            <a:r>
              <a:rPr lang="nl-NL" dirty="0" smtClean="0"/>
              <a:t> (</a:t>
            </a:r>
            <a:r>
              <a:rPr lang="nl-NL" dirty="0" err="1" smtClean="0"/>
              <a:t>see</a:t>
            </a:r>
            <a:r>
              <a:rPr lang="nl-NL" dirty="0" smtClean="0"/>
              <a:t> </a:t>
            </a:r>
            <a:r>
              <a:rPr lang="nl-NL" dirty="0" smtClean="0">
                <a:hlinkClick r:id="rId2"/>
              </a:rPr>
              <a:t>www.wegottomove.org</a:t>
            </a:r>
            <a:r>
              <a:rPr lang="nl-NL" dirty="0" smtClean="0"/>
              <a:t>) 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 smtClean="0"/>
              <a:t>Principles</a:t>
            </a:r>
            <a:r>
              <a:rPr lang="nl-NL" dirty="0" smtClean="0"/>
              <a:t>:</a:t>
            </a:r>
            <a:endParaRPr lang="nl-NL" dirty="0"/>
          </a:p>
          <a:p>
            <a:r>
              <a:rPr lang="nl-NL" dirty="0" err="1" smtClean="0"/>
              <a:t>Starting</a:t>
            </a:r>
            <a:r>
              <a:rPr lang="nl-NL" dirty="0" smtClean="0"/>
              <a:t> point: </a:t>
            </a:r>
            <a:r>
              <a:rPr lang="nl-NL" dirty="0"/>
              <a:t>we moeten bewegen (we </a:t>
            </a:r>
            <a:r>
              <a:rPr lang="nl-NL" dirty="0" err="1"/>
              <a:t>got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move)</a:t>
            </a:r>
          </a:p>
          <a:p>
            <a:r>
              <a:rPr lang="nl-NL" dirty="0" err="1" smtClean="0"/>
              <a:t>Injunction</a:t>
            </a:r>
            <a:r>
              <a:rPr lang="nl-NL" dirty="0"/>
              <a:t>: </a:t>
            </a:r>
            <a:r>
              <a:rPr lang="nl-NL" dirty="0" err="1"/>
              <a:t>create</a:t>
            </a:r>
            <a:r>
              <a:rPr lang="nl-NL" dirty="0"/>
              <a:t> room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smtClean="0"/>
              <a:t>change</a:t>
            </a:r>
          </a:p>
          <a:p>
            <a:r>
              <a:rPr lang="nl-NL" dirty="0" err="1" smtClean="0"/>
              <a:t>Injunction</a:t>
            </a:r>
            <a:r>
              <a:rPr lang="nl-NL" dirty="0"/>
              <a:t>: </a:t>
            </a:r>
            <a:r>
              <a:rPr lang="nl-NL" dirty="0" err="1"/>
              <a:t>determine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right </a:t>
            </a:r>
            <a:r>
              <a:rPr lang="nl-NL" dirty="0" err="1" smtClean="0"/>
              <a:t>direction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 smtClean="0"/>
              <a:t>Ground</a:t>
            </a:r>
            <a:r>
              <a:rPr lang="nl-NL" dirty="0" smtClean="0"/>
              <a:t> </a:t>
            </a:r>
            <a:r>
              <a:rPr lang="nl-NL" dirty="0" err="1" smtClean="0"/>
              <a:t>rules</a:t>
            </a:r>
            <a:r>
              <a:rPr lang="nl-NL" dirty="0" smtClean="0"/>
              <a:t>:</a:t>
            </a:r>
            <a:endParaRPr lang="nl-NL" dirty="0"/>
          </a:p>
          <a:p>
            <a:r>
              <a:rPr lang="en-US" dirty="0"/>
              <a:t>Co-dependency implies care responsibility</a:t>
            </a:r>
          </a:p>
          <a:p>
            <a:r>
              <a:rPr lang="en-US" dirty="0"/>
              <a:t>Diversity in opinions </a:t>
            </a:r>
            <a:r>
              <a:rPr lang="en-US" dirty="0" smtClean="0"/>
              <a:t>(worldviews) is </a:t>
            </a:r>
            <a:r>
              <a:rPr lang="en-US" dirty="0"/>
              <a:t>a basic and essential </a:t>
            </a:r>
            <a:r>
              <a:rPr lang="en-US" dirty="0" smtClean="0"/>
              <a:t>right to make sustainable changes</a:t>
            </a:r>
          </a:p>
        </p:txBody>
      </p:sp>
    </p:spTree>
    <p:extLst>
      <p:ext uri="{BB962C8B-B14F-4D97-AF65-F5344CB8AC3E}">
        <p14:creationId xmlns:p14="http://schemas.microsoft.com/office/powerpoint/2010/main" val="90359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points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We got to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Social innovation:</a:t>
            </a:r>
          </a:p>
          <a:p>
            <a:r>
              <a:rPr lang="en-US" dirty="0" smtClean="0"/>
              <a:t>A process</a:t>
            </a:r>
          </a:p>
          <a:p>
            <a:r>
              <a:rPr lang="en-US" dirty="0" smtClean="0"/>
              <a:t>Making </a:t>
            </a:r>
            <a:r>
              <a:rPr lang="en-US" i="1" dirty="0" smtClean="0"/>
              <a:t>arguably </a:t>
            </a:r>
            <a:r>
              <a:rPr lang="en-US" i="1" dirty="0"/>
              <a:t>desirable </a:t>
            </a:r>
            <a:r>
              <a:rPr lang="en-US" dirty="0"/>
              <a:t>and </a:t>
            </a:r>
            <a:r>
              <a:rPr lang="en-US" i="1" dirty="0"/>
              <a:t>culturally </a:t>
            </a:r>
            <a:r>
              <a:rPr lang="en-US" i="1" dirty="0" smtClean="0"/>
              <a:t>feasible </a:t>
            </a:r>
            <a:r>
              <a:rPr lang="en-US" dirty="0" smtClean="0"/>
              <a:t>progress in a societal challenge</a:t>
            </a:r>
            <a:endParaRPr lang="en-US" dirty="0"/>
          </a:p>
          <a:p>
            <a:pPr lvl="1"/>
            <a:r>
              <a:rPr lang="en-US" dirty="0"/>
              <a:t>Well founded in facts (e.g., scientific research)</a:t>
            </a:r>
          </a:p>
          <a:p>
            <a:pPr lvl="1"/>
            <a:r>
              <a:rPr lang="en-US" dirty="0"/>
              <a:t>Broadly acceptable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Sense of urgency:</a:t>
            </a:r>
          </a:p>
          <a:p>
            <a:r>
              <a:rPr lang="en-US" dirty="0" smtClean="0"/>
              <a:t>Felt by all stakeholders</a:t>
            </a:r>
          </a:p>
          <a:p>
            <a:r>
              <a:rPr lang="en-US" dirty="0" smtClean="0"/>
              <a:t>If not, make sure that the sense of urgency is recognized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Ground rule:</a:t>
            </a:r>
          </a:p>
          <a:p>
            <a:r>
              <a:rPr lang="en-US" dirty="0" smtClean="0"/>
              <a:t>Co-dependency implies care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158892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44C7CAC-8717-4333-9353-A5207499C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8" y="1548400"/>
            <a:ext cx="5340702" cy="3923932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Injunction: </a:t>
            </a:r>
            <a:r>
              <a:rPr lang="en-US" dirty="0"/>
              <a:t>create room for </a:t>
            </a:r>
            <a:r>
              <a:rPr lang="en-US" dirty="0" smtClean="0"/>
              <a:t>change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Mutual understanding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69268" y="864108"/>
            <a:ext cx="2770683" cy="5120640"/>
          </a:xfrm>
        </p:spPr>
        <p:txBody>
          <a:bodyPr>
            <a:normAutofit/>
          </a:bodyPr>
          <a:lstStyle/>
          <a:p>
            <a:r>
              <a:rPr lang="en-US" dirty="0" smtClean="0"/>
              <a:t>Recognizing and acknowledging each other’s worldviews</a:t>
            </a:r>
          </a:p>
          <a:p>
            <a:r>
              <a:rPr lang="en-US" dirty="0" smtClean="0"/>
              <a:t>Postponing judgements</a:t>
            </a:r>
          </a:p>
          <a:p>
            <a:r>
              <a:rPr lang="en-US" dirty="0" smtClean="0"/>
              <a:t>In order to create room for change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Ground rule:</a:t>
            </a:r>
          </a:p>
          <a:p>
            <a:r>
              <a:rPr lang="en-US" dirty="0"/>
              <a:t>Diversity in opinions is a basic and essential </a:t>
            </a:r>
            <a:r>
              <a:rPr lang="en-US" dirty="0" smtClean="0"/>
              <a:t>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4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4712024" cy="512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Interaction:</a:t>
            </a:r>
            <a:endParaRPr lang="en-US" dirty="0"/>
          </a:p>
          <a:p>
            <a:r>
              <a:rPr lang="nl-NL" dirty="0" smtClean="0"/>
              <a:t>We act </a:t>
            </a:r>
            <a:r>
              <a:rPr lang="nl-NL" dirty="0" err="1" smtClean="0"/>
              <a:t>according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our</a:t>
            </a:r>
            <a:r>
              <a:rPr lang="nl-NL" dirty="0" smtClean="0"/>
              <a:t> </a:t>
            </a:r>
            <a:r>
              <a:rPr lang="nl-NL" dirty="0" err="1" smtClean="0"/>
              <a:t>worldviews</a:t>
            </a:r>
            <a:r>
              <a:rPr lang="nl-NL" dirty="0" smtClean="0"/>
              <a:t> (</a:t>
            </a:r>
            <a:r>
              <a:rPr lang="nl-NL" dirty="0" err="1" smtClean="0"/>
              <a:t>identity</a:t>
            </a:r>
            <a:r>
              <a:rPr lang="nl-NL" dirty="0" smtClean="0"/>
              <a:t>, </a:t>
            </a:r>
            <a:r>
              <a:rPr lang="nl-NL" dirty="0" err="1" smtClean="0"/>
              <a:t>ideas</a:t>
            </a:r>
            <a:r>
              <a:rPr lang="nl-NL" dirty="0" smtClean="0"/>
              <a:t>, </a:t>
            </a:r>
            <a:r>
              <a:rPr lang="nl-NL" dirty="0" err="1" smtClean="0"/>
              <a:t>assumptions</a:t>
            </a:r>
            <a:r>
              <a:rPr lang="nl-NL" dirty="0" smtClean="0"/>
              <a:t>, </a:t>
            </a:r>
            <a:r>
              <a:rPr lang="nl-NL" dirty="0" err="1" smtClean="0"/>
              <a:t>beliefs</a:t>
            </a:r>
            <a:r>
              <a:rPr lang="nl-NL" dirty="0" smtClean="0"/>
              <a:t>, etc.) </a:t>
            </a:r>
          </a:p>
          <a:p>
            <a:r>
              <a:rPr lang="nl-NL" dirty="0" smtClean="0"/>
              <a:t>We </a:t>
            </a:r>
            <a:r>
              <a:rPr lang="nl-NL" dirty="0" err="1" smtClean="0"/>
              <a:t>try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fit feedback </a:t>
            </a:r>
            <a:r>
              <a:rPr lang="nl-NL" dirty="0" err="1" smtClean="0"/>
              <a:t>from</a:t>
            </a:r>
            <a:r>
              <a:rPr lang="nl-NL" dirty="0" smtClean="0"/>
              <a:t> </a:t>
            </a:r>
            <a:r>
              <a:rPr lang="nl-NL" dirty="0" err="1" smtClean="0"/>
              <a:t>others</a:t>
            </a:r>
            <a:r>
              <a:rPr lang="nl-NL" dirty="0" smtClean="0"/>
              <a:t> in </a:t>
            </a:r>
            <a:r>
              <a:rPr lang="nl-NL" dirty="0" err="1" smtClean="0"/>
              <a:t>our</a:t>
            </a:r>
            <a:r>
              <a:rPr lang="nl-NL" dirty="0" smtClean="0"/>
              <a:t> </a:t>
            </a:r>
            <a:r>
              <a:rPr lang="nl-NL" dirty="0" err="1" smtClean="0"/>
              <a:t>worldviews</a:t>
            </a:r>
            <a:r>
              <a:rPr lang="nl-NL" dirty="0" smtClean="0"/>
              <a:t>, </a:t>
            </a:r>
            <a:r>
              <a:rPr lang="nl-NL" dirty="0" err="1" smtClean="0"/>
              <a:t>sometimes</a:t>
            </a:r>
            <a:r>
              <a:rPr lang="nl-NL" dirty="0" smtClean="0"/>
              <a:t> </a:t>
            </a:r>
            <a:r>
              <a:rPr lang="nl-NL" dirty="0" err="1" smtClean="0"/>
              <a:t>resonance</a:t>
            </a:r>
            <a:r>
              <a:rPr lang="nl-NL" dirty="0" smtClean="0"/>
              <a:t> and </a:t>
            </a:r>
            <a:r>
              <a:rPr lang="nl-NL" dirty="0" err="1" smtClean="0"/>
              <a:t>sometimes</a:t>
            </a:r>
            <a:r>
              <a:rPr lang="nl-NL" dirty="0" smtClean="0"/>
              <a:t> </a:t>
            </a:r>
            <a:r>
              <a:rPr lang="nl-NL" dirty="0" err="1" smtClean="0"/>
              <a:t>rejection</a:t>
            </a:r>
            <a:endParaRPr lang="nl-NL" dirty="0" smtClean="0"/>
          </a:p>
          <a:p>
            <a:r>
              <a:rPr lang="nl-NL" dirty="0" err="1" smtClean="0"/>
              <a:t>Our</a:t>
            </a:r>
            <a:r>
              <a:rPr lang="nl-NL" dirty="0" smtClean="0"/>
              <a:t> </a:t>
            </a:r>
            <a:r>
              <a:rPr lang="nl-NL" dirty="0" err="1" smtClean="0"/>
              <a:t>worldviews</a:t>
            </a:r>
            <a:r>
              <a:rPr lang="nl-NL" dirty="0" smtClean="0"/>
              <a:t> are </a:t>
            </a:r>
            <a:r>
              <a:rPr lang="nl-NL" dirty="0" err="1" smtClean="0"/>
              <a:t>changed</a:t>
            </a:r>
            <a:r>
              <a:rPr lang="nl-NL" dirty="0" smtClean="0"/>
              <a:t> </a:t>
            </a:r>
            <a:r>
              <a:rPr lang="nl-NL" dirty="0" err="1" smtClean="0"/>
              <a:t>by</a:t>
            </a:r>
            <a:r>
              <a:rPr lang="nl-NL" dirty="0" smtClean="0"/>
              <a:t> means of </a:t>
            </a:r>
            <a:r>
              <a:rPr lang="nl-NL" dirty="0" err="1" smtClean="0"/>
              <a:t>interactions</a:t>
            </a:r>
            <a:r>
              <a:rPr lang="nl-NL" dirty="0" smtClean="0"/>
              <a:t>, most of </a:t>
            </a:r>
            <a:r>
              <a:rPr lang="nl-NL" dirty="0" err="1" smtClean="0"/>
              <a:t>the</a:t>
            </a:r>
            <a:r>
              <a:rPr lang="nl-NL" dirty="0" smtClean="0"/>
              <a:t> time </a:t>
            </a:r>
            <a:r>
              <a:rPr lang="nl-NL" dirty="0" err="1" smtClean="0"/>
              <a:t>gradually</a:t>
            </a:r>
            <a:r>
              <a:rPr lang="nl-NL" dirty="0" smtClean="0"/>
              <a:t>, and </a:t>
            </a:r>
            <a:r>
              <a:rPr lang="nl-NL" dirty="0" err="1" smtClean="0"/>
              <a:t>sometimes</a:t>
            </a:r>
            <a:r>
              <a:rPr lang="nl-NL" dirty="0" smtClean="0"/>
              <a:t> </a:t>
            </a:r>
            <a:r>
              <a:rPr lang="nl-NL" dirty="0" err="1" smtClean="0"/>
              <a:t>radically</a:t>
            </a:r>
            <a:endParaRPr lang="nl-NL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Culture:</a:t>
            </a:r>
            <a:endParaRPr lang="en-US" dirty="0"/>
          </a:p>
          <a:p>
            <a:r>
              <a:rPr lang="en-US" dirty="0" smtClean="0"/>
              <a:t>Our culture – who we are, and what we do -  is shaped by mutual influence</a:t>
            </a:r>
            <a:endParaRPr lang="nl-NL" dirty="0"/>
          </a:p>
          <a:p>
            <a:pPr lvl="1"/>
            <a:r>
              <a:rPr lang="nl-NL" dirty="0" err="1" smtClean="0"/>
              <a:t>This</a:t>
            </a:r>
            <a:r>
              <a:rPr lang="nl-NL" dirty="0" smtClean="0"/>
              <a:t> is </a:t>
            </a:r>
            <a:r>
              <a:rPr lang="nl-NL" dirty="0" err="1" smtClean="0"/>
              <a:t>our</a:t>
            </a:r>
            <a:r>
              <a:rPr lang="nl-NL" dirty="0" smtClean="0"/>
              <a:t> </a:t>
            </a:r>
            <a:r>
              <a:rPr lang="nl-NL" b="1" i="1" u="sng" dirty="0" err="1" smtClean="0"/>
              <a:t>tradition</a:t>
            </a:r>
            <a:r>
              <a:rPr lang="nl-NL" dirty="0" smtClean="0"/>
              <a:t>, and </a:t>
            </a:r>
            <a:r>
              <a:rPr lang="nl-NL" dirty="0" err="1" smtClean="0"/>
              <a:t>it</a:t>
            </a:r>
            <a:r>
              <a:rPr lang="nl-NL" dirty="0" smtClean="0"/>
              <a:t> is subject </a:t>
            </a:r>
            <a:r>
              <a:rPr lang="nl-NL" dirty="0" err="1" smtClean="0"/>
              <a:t>to</a:t>
            </a:r>
            <a:r>
              <a:rPr lang="nl-NL" dirty="0" smtClean="0"/>
              <a:t> change – </a:t>
            </a:r>
            <a:r>
              <a:rPr lang="nl-NL" dirty="0" err="1" smtClean="0"/>
              <a:t>think</a:t>
            </a:r>
            <a:r>
              <a:rPr lang="nl-NL" dirty="0" smtClean="0"/>
              <a:t> of Saint Nicholas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5273" y="2273078"/>
            <a:ext cx="2635875" cy="244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08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24190</TotalTime>
  <Words>947</Words>
  <Application>Microsoft Office PowerPoint</Application>
  <PresentationFormat>Widescreen</PresentationFormat>
  <Paragraphs>108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Corbel</vt:lpstr>
      <vt:lpstr>Wingdings 2</vt:lpstr>
      <vt:lpstr>Frame</vt:lpstr>
      <vt:lpstr>Social Innovation Principles</vt:lpstr>
      <vt:lpstr>PowerPoint Presentation</vt:lpstr>
      <vt:lpstr>Wicked problems</vt:lpstr>
      <vt:lpstr>Sustainable Collaborative Learning Society</vt:lpstr>
      <vt:lpstr>Approach</vt:lpstr>
      <vt:lpstr>Principles  and   Ground rules</vt:lpstr>
      <vt:lpstr>Starting points  We got to move</vt:lpstr>
      <vt:lpstr>Injunction: create room for change  Mutual understanding </vt:lpstr>
      <vt:lpstr>Mutual influence</vt:lpstr>
      <vt:lpstr>Three dimensional identity model</vt:lpstr>
      <vt:lpstr>Responsible setting for social innovation</vt:lpstr>
      <vt:lpstr>Guided conversation  Looking at how someone looks</vt:lpstr>
      <vt:lpstr>Guided conversation</vt:lpstr>
      <vt:lpstr>Injunction: determine the right direction  Shared meaning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Hans de Bruin</cp:lastModifiedBy>
  <cp:revision>247</cp:revision>
  <dcterms:created xsi:type="dcterms:W3CDTF">2019-03-14T12:37:05Z</dcterms:created>
  <dcterms:modified xsi:type="dcterms:W3CDTF">2023-04-07T18:33:34Z</dcterms:modified>
</cp:coreProperties>
</file>