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  <p:sldMasterId id="2147483761" r:id="rId2"/>
    <p:sldMasterId id="2147483749" r:id="rId3"/>
  </p:sldMasterIdLst>
  <p:notesMasterIdLst>
    <p:notesMasterId r:id="rId16"/>
  </p:notesMasterIdLst>
  <p:sldIdLst>
    <p:sldId id="290" r:id="rId4"/>
    <p:sldId id="302" r:id="rId5"/>
    <p:sldId id="289" r:id="rId6"/>
    <p:sldId id="297" r:id="rId7"/>
    <p:sldId id="300" r:id="rId8"/>
    <p:sldId id="293" r:id="rId9"/>
    <p:sldId id="294" r:id="rId10"/>
    <p:sldId id="295" r:id="rId11"/>
    <p:sldId id="296" r:id="rId12"/>
    <p:sldId id="298" r:id="rId13"/>
    <p:sldId id="299" r:id="rId14"/>
    <p:sldId id="30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2E91213-FC49-4CCB-A967-DAA4A38D53FB}">
          <p14:sldIdLst>
            <p14:sldId id="290"/>
            <p14:sldId id="302"/>
            <p14:sldId id="289"/>
            <p14:sldId id="297"/>
            <p14:sldId id="300"/>
            <p14:sldId id="293"/>
            <p14:sldId id="294"/>
            <p14:sldId id="295"/>
            <p14:sldId id="296"/>
            <p14:sldId id="298"/>
            <p14:sldId id="299"/>
            <p14:sldId id="30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60"/>
  </p:normalViewPr>
  <p:slideViewPr>
    <p:cSldViewPr snapToGrid="0">
      <p:cViewPr varScale="1">
        <p:scale>
          <a:sx n="71" d="100"/>
          <a:sy n="71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274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ECDF27-14B5-4350-9E01-A44F4FABB569}" type="datetimeFigureOut">
              <a:rPr lang="en-US" smtClean="0"/>
              <a:t>12/11/2016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51FEB-E8BA-4891-8DBA-61E864A9A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8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8695-3928-46FE-BC4D-BC539DBAE57E}" type="datetime1">
              <a:rPr lang="nl-NL" smtClean="0"/>
              <a:t>11-12-2016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3404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EEE73-7ECD-486C-8E99-7DA528ADF4F4}" type="datetime1">
              <a:rPr lang="nl-NL" smtClean="0"/>
              <a:t>11-12-2016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5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412E-01E7-4336-88CA-37F91C2F6ABC}" type="datetime1">
              <a:rPr lang="nl-NL" smtClean="0"/>
              <a:t>11-12-2016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37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2E0A9F5-DE88-425D-8D37-5417F5236BE1}" type="datetime1">
              <a:rPr lang="nl-NL" smtClean="0"/>
              <a:t>11-12-2016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81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550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2655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0956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93057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47796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12592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511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11-12-2016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815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36562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29767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84645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16143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49513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84138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58298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25851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61745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777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556AF0-8848-4AD9-9841-0572554A9643}" type="datetime1">
              <a:rPr lang="nl-NL" smtClean="0"/>
              <a:t>11-12-2016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5376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77771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39403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96270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47742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0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D73EA-ADBA-4D70-A339-014C327DFDF6}" type="datetime1">
              <a:rPr lang="nl-NL" smtClean="0"/>
              <a:t>11-12-2016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35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945-453E-4578-8413-EDC1A4D0A928}" type="datetime1">
              <a:rPr lang="nl-NL" smtClean="0"/>
              <a:t>11-12-2016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79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60AF2-7544-4667-A7D1-C1E805FD07D7}" type="datetime1">
              <a:rPr lang="nl-NL" smtClean="0"/>
              <a:t>11-12-2016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45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051C-007A-41D2-8A75-0C98A931C3AB}" type="datetime1">
              <a:rPr lang="nl-NL" smtClean="0"/>
              <a:t>11-12-2016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78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8A27E-6275-46BE-9126-C238CC069272}" type="datetime1">
              <a:rPr lang="nl-NL" smtClean="0"/>
              <a:t>11-12-2016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174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0640-1138-4C23-BD7A-200A6D4628DD}" type="datetime1">
              <a:rPr lang="nl-NL" smtClean="0"/>
              <a:t>11-12-2016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20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914" y="4502255"/>
            <a:ext cx="1715665" cy="171566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63360AF2-7544-4667-A7D1-C1E805FD07D7}" type="datetime1">
              <a:rPr lang="nl-NL" smtClean="0"/>
              <a:t>11-12-2016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062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73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4DD7C-8B01-4A34-BEFE-1F0D2ABBC263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932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8B256-59A1-45AC-97BC-AD9FEA27A76A}" type="datetimeFigureOut">
              <a:rPr lang="nl-NL" smtClean="0"/>
              <a:t>11-12-2016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937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Van Eiland naar </a:t>
            </a:r>
            <a:r>
              <a:rPr lang="nl-NL" dirty="0" err="1" smtClean="0"/>
              <a:t>wijland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Collegiaal leren in de praktijk</a:t>
            </a:r>
          </a:p>
          <a:p>
            <a:pPr marL="0" indent="0">
              <a:buNone/>
            </a:pPr>
            <a:r>
              <a:rPr lang="nl-NL" dirty="0" smtClean="0"/>
              <a:t/>
            </a:r>
            <a:br>
              <a:rPr lang="nl-NL" dirty="0" smtClean="0"/>
            </a:br>
            <a:r>
              <a:rPr lang="nl-NL" i="1" dirty="0"/>
              <a:t>C</a:t>
            </a:r>
            <a:r>
              <a:rPr lang="nl-NL" i="1" dirty="0" smtClean="0"/>
              <a:t>ollegiaal leren omvat alle activiteiten waarin leraren en/of leidinggevenden met elkaar reflecteren op de eigen onderwijspraktijk.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Onderwijs maak je samen</a:t>
            </a:r>
          </a:p>
          <a:p>
            <a:pPr marL="0" indent="0">
              <a:buNone/>
            </a:pPr>
            <a:r>
              <a:rPr lang="nl-NL" dirty="0" smtClean="0"/>
              <a:t>Jan </a:t>
            </a:r>
            <a:r>
              <a:rPr lang="nl-NL" dirty="0"/>
              <a:t>H</a:t>
            </a:r>
            <a:r>
              <a:rPr lang="nl-NL" dirty="0" smtClean="0"/>
              <a:t>eijmans en Martine Creemers (2013)</a:t>
            </a:r>
            <a:br>
              <a:rPr lang="nl-NL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11-12-2016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30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–kwaliteitshuis  </a:t>
            </a:r>
            <a:r>
              <a:rPr lang="nl-NL" sz="2400" dirty="0" smtClean="0"/>
              <a:t>(Heijmans, 2010)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11-12-2016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447" y="2433918"/>
            <a:ext cx="6978328" cy="3186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392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 vraag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Collegiaal leren start altijd met een persoonlijke-, leer- of ontwikkelvraag</a:t>
            </a:r>
            <a:r>
              <a:rPr lang="nl-NL" dirty="0" smtClean="0"/>
              <a:t>.</a:t>
            </a:r>
            <a:br>
              <a:rPr lang="nl-NL" dirty="0" smtClean="0"/>
            </a:b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Alvorens met een samenwerkingsvorm aan de slag te gaan:</a:t>
            </a:r>
            <a:br>
              <a:rPr lang="nl-NL" dirty="0" smtClean="0"/>
            </a:br>
            <a:r>
              <a:rPr lang="nl-NL" dirty="0"/>
              <a:t>-</a:t>
            </a:r>
            <a:r>
              <a:rPr lang="nl-NL" dirty="0" smtClean="0"/>
              <a:t>gaat </a:t>
            </a:r>
            <a:r>
              <a:rPr lang="nl-NL" dirty="0" smtClean="0"/>
              <a:t>om een persoonlijke of school </a:t>
            </a:r>
            <a:r>
              <a:rPr lang="nl-NL" dirty="0" smtClean="0"/>
              <a:t>ontwikkelingsvraag?</a:t>
            </a: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-</a:t>
            </a:r>
            <a:r>
              <a:rPr lang="nl-NL" dirty="0" smtClean="0"/>
              <a:t>hoeveel </a:t>
            </a:r>
            <a:r>
              <a:rPr lang="nl-NL" dirty="0" smtClean="0"/>
              <a:t>ervaring </a:t>
            </a:r>
            <a:r>
              <a:rPr lang="nl-NL" dirty="0" smtClean="0"/>
              <a:t>i</a:t>
            </a:r>
            <a:r>
              <a:rPr lang="nl-NL" dirty="0" smtClean="0"/>
              <a:t>s er </a:t>
            </a:r>
            <a:r>
              <a:rPr lang="nl-NL" dirty="0" smtClean="0"/>
              <a:t>met collegiaal </a:t>
            </a:r>
            <a:r>
              <a:rPr lang="nl-NL" dirty="0" smtClean="0"/>
              <a:t>leren?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Op basis van antwoord op deze vragen keuze voor een van de samenwerkingsvormen.</a:t>
            </a:r>
          </a:p>
          <a:p>
            <a:pPr marL="0" indent="0">
              <a:buNone/>
            </a:pPr>
            <a:r>
              <a:rPr lang="nl-NL" sz="1600" i="1" dirty="0"/>
              <a:t>(</a:t>
            </a:r>
            <a:r>
              <a:rPr lang="nl-NL" sz="1600" i="1" dirty="0" smtClean="0"/>
              <a:t>maatjesleren</a:t>
            </a:r>
            <a:r>
              <a:rPr lang="nl-NL" sz="1600" i="1" dirty="0"/>
              <a:t>, intervisie en collegiale consultatie</a:t>
            </a:r>
            <a:r>
              <a:rPr lang="nl-NL" sz="1600" dirty="0"/>
              <a:t> bij persoonlijke ontwikkeling als </a:t>
            </a:r>
            <a:r>
              <a:rPr lang="nl-NL" sz="1600" dirty="0" smtClean="0"/>
              <a:t>vertrekpunt; </a:t>
            </a:r>
            <a:r>
              <a:rPr lang="nl-NL" sz="1600" i="1" dirty="0" smtClean="0"/>
              <a:t>kritische </a:t>
            </a:r>
            <a:r>
              <a:rPr lang="nl-NL" sz="1600" i="1" dirty="0"/>
              <a:t>vriend, leernetwerk en collegiale visitatie</a:t>
            </a:r>
            <a:r>
              <a:rPr lang="nl-NL" sz="1600" dirty="0"/>
              <a:t> bij schoolontwikkeling als </a:t>
            </a:r>
            <a:r>
              <a:rPr lang="nl-NL" sz="1600" dirty="0" smtClean="0"/>
              <a:t>vertrekpunt)</a:t>
            </a:r>
            <a:endParaRPr lang="nl-NL" sz="1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11-12-2016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159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 gesprek aan de hand van werkkaarten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Uitkomst: meer inzicht in samenwerkingsvormen en hun waarde voor onze praktijk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11-12-2016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8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/>
              <a:t>Scholenvoordetoekomst doel</a:t>
            </a:r>
            <a:r>
              <a:rPr lang="nl-NL" dirty="0" smtClean="0"/>
              <a:t>: beïnvloeden curriculum voor 18,8 jaar tot en met 67,9 jaar en versterken van samenwerking tussen HZ-Pabo en PO-veld</a:t>
            </a:r>
          </a:p>
          <a:p>
            <a:pPr marL="0" indent="0">
              <a:buNone/>
            </a:pPr>
            <a:r>
              <a:rPr lang="nl-NL" b="1" dirty="0" smtClean="0"/>
              <a:t>Naar inhoud</a:t>
            </a:r>
            <a:r>
              <a:rPr lang="nl-NL" dirty="0" smtClean="0"/>
              <a:t>: zie thema’s van </a:t>
            </a:r>
            <a:r>
              <a:rPr lang="nl-NL" dirty="0" err="1" smtClean="0"/>
              <a:t>SvdT</a:t>
            </a:r>
            <a:endParaRPr lang="nl-NL" dirty="0" smtClean="0"/>
          </a:p>
          <a:p>
            <a:pPr marL="0" indent="0">
              <a:buNone/>
            </a:pPr>
            <a:r>
              <a:rPr lang="nl-NL" b="1" dirty="0" smtClean="0"/>
              <a:t>Naar vorm</a:t>
            </a:r>
            <a:r>
              <a:rPr lang="nl-NL" dirty="0" smtClean="0"/>
              <a:t>: samenwerkend leren, onderzoeken, innoveren en onderwijzen.</a:t>
            </a:r>
          </a:p>
          <a:p>
            <a:pPr marL="0" indent="0">
              <a:buNone/>
            </a:pPr>
            <a:r>
              <a:rPr lang="nl-NL" dirty="0" smtClean="0"/>
              <a:t>Veel aandacht voor </a:t>
            </a:r>
            <a:r>
              <a:rPr lang="nl-NL" dirty="0" err="1" smtClean="0"/>
              <a:t>PLG’s</a:t>
            </a:r>
            <a:r>
              <a:rPr lang="nl-NL" dirty="0" smtClean="0"/>
              <a:t> maar er zijn ook </a:t>
            </a:r>
            <a:r>
              <a:rPr lang="nl-NL" b="1" dirty="0" smtClean="0"/>
              <a:t>andere samenwerkingsvormen</a:t>
            </a:r>
            <a:r>
              <a:rPr lang="nl-NL" dirty="0" smtClean="0"/>
              <a:t>. Daarvoor vandaag aandacht . </a:t>
            </a:r>
          </a:p>
          <a:p>
            <a:pPr marL="0" indent="0">
              <a:buNone/>
            </a:pPr>
            <a:r>
              <a:rPr lang="nl-NL" b="1" dirty="0" smtClean="0"/>
              <a:t>Vragen: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Wat hebben we aan deze kennis voor ons werk in </a:t>
            </a:r>
            <a:r>
              <a:rPr lang="nl-NL" dirty="0" err="1" smtClean="0"/>
              <a:t>SvdT</a:t>
            </a:r>
            <a:r>
              <a:rPr lang="nl-NL" dirty="0" smtClean="0"/>
              <a:t>? Hoe kan deze informatie van betekenis zijn voor onze deelnemers? </a:t>
            </a:r>
            <a:br>
              <a:rPr lang="nl-NL" dirty="0" smtClean="0"/>
            </a:br>
            <a:endParaRPr lang="nl-NL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11-12-2016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82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Collegiaal leren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De </a:t>
            </a:r>
            <a:r>
              <a:rPr lang="nl-NL" dirty="0"/>
              <a:t>volgende vormen van collegiaal leren komen aan bod:</a:t>
            </a:r>
          </a:p>
          <a:p>
            <a:r>
              <a:rPr lang="nl-NL" i="1" dirty="0"/>
              <a:t>maatjesleren, intervisie en collegiale consultatie</a:t>
            </a:r>
            <a:r>
              <a:rPr lang="nl-NL" dirty="0"/>
              <a:t> bij persoonlijke ontwikkeling als vertrekpunt;</a:t>
            </a:r>
          </a:p>
          <a:p>
            <a:r>
              <a:rPr lang="nl-NL" i="1" dirty="0"/>
              <a:t>kritische vriend, leernetwerk en collegiale visitatie</a:t>
            </a:r>
            <a:r>
              <a:rPr lang="nl-NL" dirty="0"/>
              <a:t> bij schoolontwikkeling als vertrekpunt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11-12-2016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8979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Praktijkmodel collegiaal leren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11-12-2016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731" y="2011363"/>
            <a:ext cx="6024951" cy="420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86973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8A27E-6275-46BE-9126-C238CC069272}" type="datetime1">
              <a:rPr lang="nl-NL" smtClean="0"/>
              <a:t>11-12-2016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399" y="-86254"/>
            <a:ext cx="74672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132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smtClean="0"/>
              <a:t>Formeel, Non-formeel  en informeel leren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Professionalisering kent drie vormen (</a:t>
            </a:r>
            <a:r>
              <a:rPr lang="nl-NL" dirty="0" err="1" smtClean="0"/>
              <a:t>Coletta</a:t>
            </a:r>
            <a:r>
              <a:rPr lang="nl-NL" dirty="0" smtClean="0"/>
              <a:t>, 1996; Van den Dungen &amp; Smit, 2010):</a:t>
            </a:r>
          </a:p>
          <a:p>
            <a:r>
              <a:rPr lang="nl-NL" dirty="0" smtClean="0"/>
              <a:t>Formeel leren: wettelijk gereglementeerd, diploma.</a:t>
            </a:r>
          </a:p>
          <a:p>
            <a:r>
              <a:rPr lang="nl-NL" dirty="0" smtClean="0"/>
              <a:t>Non-formeel: intentioneel en georganiseerd leren; niet wettelijk gereglementeerd of landelijk erkend.</a:t>
            </a:r>
          </a:p>
          <a:p>
            <a:r>
              <a:rPr lang="nl-NL" dirty="0" smtClean="0"/>
              <a:t>Informeel leren: gebeurt onbedoeld tijdens dagelijkse activiteiten op de werkplek of privé.</a:t>
            </a:r>
          </a:p>
          <a:p>
            <a:pPr marL="0" indent="0">
              <a:buNone/>
            </a:pPr>
            <a:r>
              <a:rPr lang="nl-NL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11-12-2016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795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Kenmerken van effectieve professionalisering voor de leraar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 professionaliseringsvorm is van belang voor het dagelijkse werk.</a:t>
            </a:r>
          </a:p>
          <a:p>
            <a:r>
              <a:rPr lang="nl-NL" dirty="0" smtClean="0"/>
              <a:t>De focus ligt op inhoud, didactiek en pedagogiek.</a:t>
            </a:r>
          </a:p>
          <a:p>
            <a:r>
              <a:rPr lang="nl-NL" dirty="0" smtClean="0"/>
              <a:t>Actief leren en onderzoeken heeft de voorkeur.</a:t>
            </a:r>
          </a:p>
          <a:p>
            <a:r>
              <a:rPr lang="nl-NL" dirty="0" smtClean="0"/>
              <a:t>Er is sprake van collectieve participatie en samenwerking.</a:t>
            </a:r>
          </a:p>
          <a:p>
            <a:r>
              <a:rPr lang="nl-NL" dirty="0" smtClean="0"/>
              <a:t>De actie is substantieel van omvang (in tijd) en duurzaam.</a:t>
            </a:r>
          </a:p>
          <a:p>
            <a:r>
              <a:rPr lang="nl-NL" dirty="0" smtClean="0"/>
              <a:t>De professionalisering is theoretisch onderbouwd; intellectueel uitdagend en samenhangend met landelijk of schoolbeleid. Structureel ingebed in structuur en cultuur van de school en in het werk van de leraren.</a:t>
            </a:r>
          </a:p>
          <a:p>
            <a:pPr marL="0" indent="0">
              <a:buNone/>
            </a:pPr>
            <a:r>
              <a:rPr lang="nl-NL" dirty="0"/>
              <a:t>(</a:t>
            </a:r>
            <a:r>
              <a:rPr lang="nl-NL" dirty="0" smtClean="0"/>
              <a:t>Van Veen et al, 2010)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11-12-2016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708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Professionele leergemeenschap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Kenmerken van </a:t>
            </a:r>
            <a:r>
              <a:rPr lang="nl-NL" dirty="0" smtClean="0"/>
              <a:t>de </a:t>
            </a:r>
            <a:r>
              <a:rPr lang="nl-NL" dirty="0"/>
              <a:t>school als </a:t>
            </a:r>
            <a:r>
              <a:rPr lang="nl-NL" dirty="0" smtClean="0"/>
              <a:t>PLG</a:t>
            </a:r>
            <a:r>
              <a:rPr lang="nl-NL" dirty="0"/>
              <a:t>:</a:t>
            </a:r>
            <a:endParaRPr lang="nl-NL" dirty="0" smtClean="0"/>
          </a:p>
          <a:p>
            <a:r>
              <a:rPr lang="nl-NL" dirty="0" smtClean="0"/>
              <a:t>Overtuiging: duidelijke en gedeelde visie op leren.</a:t>
            </a:r>
          </a:p>
          <a:p>
            <a:r>
              <a:rPr lang="nl-NL" dirty="0" smtClean="0"/>
              <a:t>Focus: leren van onze kinderen is begin en eindpunt.</a:t>
            </a:r>
          </a:p>
          <a:p>
            <a:r>
              <a:rPr lang="nl-NL" dirty="0" smtClean="0"/>
              <a:t>Openheid: </a:t>
            </a:r>
            <a:r>
              <a:rPr lang="nl-NL" dirty="0" err="1" smtClean="0"/>
              <a:t>Wij-land</a:t>
            </a:r>
            <a:r>
              <a:rPr lang="nl-NL" dirty="0" smtClean="0"/>
              <a:t>.</a:t>
            </a:r>
          </a:p>
          <a:p>
            <a:r>
              <a:rPr lang="nl-NL" dirty="0" smtClean="0"/>
              <a:t>Veelvormig: leren kan op verschillende manieren.</a:t>
            </a:r>
          </a:p>
          <a:p>
            <a:r>
              <a:rPr lang="nl-NL" dirty="0" smtClean="0"/>
              <a:t>Samen leren: duurzaam leren.</a:t>
            </a:r>
          </a:p>
          <a:p>
            <a:r>
              <a:rPr lang="nl-NL" dirty="0" smtClean="0"/>
              <a:t>Diep leren: onze visie wordt aangescherpt, onderling vertrouwen groeit, ‘professioneel handelen’ verbetert.</a:t>
            </a:r>
          </a:p>
          <a:p>
            <a:endParaRPr lang="nl-NL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11-12-2016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4762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Steeds dieper leren </a:t>
            </a:r>
            <a:r>
              <a:rPr lang="nl-NL" sz="1600" dirty="0" smtClean="0"/>
              <a:t>(</a:t>
            </a:r>
            <a:r>
              <a:rPr lang="nl-NL" sz="1600" dirty="0" err="1" smtClean="0"/>
              <a:t>wierdsma</a:t>
            </a:r>
            <a:r>
              <a:rPr lang="nl-NL" sz="1600" dirty="0" smtClean="0"/>
              <a:t>, 2002; </a:t>
            </a:r>
            <a:r>
              <a:rPr lang="nl-NL" sz="1600" dirty="0" err="1" smtClean="0"/>
              <a:t>Swieringa</a:t>
            </a:r>
            <a:r>
              <a:rPr lang="nl-NL" sz="1600" dirty="0" smtClean="0"/>
              <a:t>, 2005; Kim, 2005) </a:t>
            </a:r>
            <a:endParaRPr lang="en-US" sz="1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9597628"/>
              </p:ext>
            </p:extLst>
          </p:nvPr>
        </p:nvGraphicFramePr>
        <p:xfrm>
          <a:off x="1600199" y="2299447"/>
          <a:ext cx="8485096" cy="3746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1274"/>
                <a:gridCol w="2121274"/>
                <a:gridCol w="2121274"/>
                <a:gridCol w="2121274"/>
              </a:tblGrid>
              <a:tr h="1012527">
                <a:tc>
                  <a:txBody>
                    <a:bodyPr/>
                    <a:lstStyle/>
                    <a:p>
                      <a:r>
                        <a:rPr lang="nl-NL" b="0" dirty="0" smtClean="0"/>
                        <a:t>enkelslag</a:t>
                      </a:r>
                      <a:endParaRPr lang="en-US" b="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 smtClean="0"/>
                        <a:t>Regels en structuren</a:t>
                      </a:r>
                      <a:br>
                        <a:rPr lang="nl-NL" b="0" dirty="0" smtClean="0"/>
                      </a:br>
                      <a:r>
                        <a:rPr lang="nl-NL" b="0" i="1" dirty="0" smtClean="0"/>
                        <a:t>werkt het?</a:t>
                      </a:r>
                      <a:endParaRPr lang="en-US" b="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 smtClean="0"/>
                        <a:t>Moeten/mogen</a:t>
                      </a:r>
                      <a:endParaRPr lang="en-US" b="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 smtClean="0"/>
                        <a:t>verbetering</a:t>
                      </a:r>
                      <a:endParaRPr lang="en-US" b="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08769">
                <a:tc>
                  <a:txBody>
                    <a:bodyPr/>
                    <a:lstStyle/>
                    <a:p>
                      <a:r>
                        <a:rPr lang="nl-NL" dirty="0" smtClean="0"/>
                        <a:t>dubbelslag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Mentale modellen</a:t>
                      </a:r>
                      <a:br>
                        <a:rPr lang="nl-NL" dirty="0" smtClean="0"/>
                      </a:br>
                      <a:r>
                        <a:rPr lang="nl-NL" i="1" dirty="0" smtClean="0"/>
                        <a:t>klopt het?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Weten/begrijpen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vernieuwing</a:t>
                      </a:r>
                      <a:endParaRPr lang="en-US" dirty="0"/>
                    </a:p>
                  </a:txBody>
                  <a:tcPr/>
                </a:tc>
              </a:tr>
              <a:tr h="708769">
                <a:tc>
                  <a:txBody>
                    <a:bodyPr/>
                    <a:lstStyle/>
                    <a:p>
                      <a:r>
                        <a:rPr lang="nl-NL" dirty="0" smtClean="0"/>
                        <a:t>drieslag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Visie en principes</a:t>
                      </a:r>
                    </a:p>
                    <a:p>
                      <a:r>
                        <a:rPr lang="nl-NL" i="1" dirty="0" smtClean="0"/>
                        <a:t>Ontwikkelt</a:t>
                      </a:r>
                      <a:r>
                        <a:rPr lang="nl-NL" i="1" baseline="0" dirty="0" smtClean="0"/>
                        <a:t> het?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Durven/willen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ontwikkeling</a:t>
                      </a:r>
                      <a:endParaRPr lang="en-US" dirty="0"/>
                    </a:p>
                  </a:txBody>
                  <a:tcPr/>
                </a:tc>
              </a:tr>
              <a:tr h="1316285">
                <a:tc>
                  <a:txBody>
                    <a:bodyPr/>
                    <a:lstStyle/>
                    <a:p>
                      <a:r>
                        <a:rPr lang="nl-NL" dirty="0" smtClean="0"/>
                        <a:t>vierslag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Morele doelen</a:t>
                      </a:r>
                      <a:br>
                        <a:rPr lang="nl-NL" dirty="0" smtClean="0"/>
                      </a:br>
                      <a:r>
                        <a:rPr lang="nl-NL" i="1" dirty="0" smtClean="0"/>
                        <a:t>Doe het met aandacht en toewijding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Zijn, ‘</a:t>
                      </a:r>
                      <a:r>
                        <a:rPr lang="nl-NL" dirty="0" err="1" smtClean="0"/>
                        <a:t>presence</a:t>
                      </a:r>
                      <a:r>
                        <a:rPr lang="nl-NL" dirty="0" smtClean="0"/>
                        <a:t>’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Duurzame ontwikkeling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11-12-2016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33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5">
      <a:dk1>
        <a:srgbClr val="2C2C2C"/>
      </a:dk1>
      <a:lt1>
        <a:srgbClr val="C80000"/>
      </a:lt1>
      <a:dk2>
        <a:srgbClr val="FFFFFF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1_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1066</TotalTime>
  <Words>427</Words>
  <Application>Microsoft Office PowerPoint</Application>
  <PresentationFormat>Widescreen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Corbel</vt:lpstr>
      <vt:lpstr>Wingdings</vt:lpstr>
      <vt:lpstr>Banded</vt:lpstr>
      <vt:lpstr>1_Aangepast ontwerp</vt:lpstr>
      <vt:lpstr>Aangepast ontwerp</vt:lpstr>
      <vt:lpstr>Van Eiland naar wijland</vt:lpstr>
      <vt:lpstr>Waarom?</vt:lpstr>
      <vt:lpstr>Collegiaal leren</vt:lpstr>
      <vt:lpstr>Praktijkmodel collegiaal leren</vt:lpstr>
      <vt:lpstr>PowerPoint Presentation</vt:lpstr>
      <vt:lpstr>Formeel, Non-formeel  en informeel leren</vt:lpstr>
      <vt:lpstr>Kenmerken van effectieve professionalisering voor de leraar</vt:lpstr>
      <vt:lpstr>Professionele leergemeenschap</vt:lpstr>
      <vt:lpstr>Steeds dieper leren (wierdsma, 2002; Swieringa, 2005; Kim, 2005) </vt:lpstr>
      <vt:lpstr>HOE –kwaliteitshuis  (Heijmans, 2010)</vt:lpstr>
      <vt:lpstr>De  vraag</vt:lpstr>
      <vt:lpstr>In gesprek aan de hand van werkkaarten</vt:lpstr>
    </vt:vector>
  </TitlesOfParts>
  <Company>HZ University Of Applied Sciences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T. Davidse</dc:creator>
  <cp:lastModifiedBy>Marjan Glas</cp:lastModifiedBy>
  <cp:revision>86</cp:revision>
  <dcterms:created xsi:type="dcterms:W3CDTF">2016-09-08T13:11:52Z</dcterms:created>
  <dcterms:modified xsi:type="dcterms:W3CDTF">2016-12-11T16:14:35Z</dcterms:modified>
</cp:coreProperties>
</file>